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72" r:id="rId6"/>
    <p:sldId id="353" r:id="rId7"/>
    <p:sldId id="2439" r:id="rId8"/>
    <p:sldId id="2449" r:id="rId9"/>
    <p:sldId id="2440" r:id="rId10"/>
    <p:sldId id="2441" r:id="rId11"/>
    <p:sldId id="2442" r:id="rId12"/>
    <p:sldId id="2443" r:id="rId13"/>
    <p:sldId id="2447" r:id="rId14"/>
    <p:sldId id="2445" r:id="rId15"/>
    <p:sldId id="2448" r:id="rId16"/>
    <p:sldId id="2432" r:id="rId17"/>
    <p:sldId id="365" r:id="rId18"/>
    <p:sldId id="24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39" autoAdjust="0"/>
  </p:normalViewPr>
  <p:slideViewPr>
    <p:cSldViewPr snapToGrid="0" showGuides="1">
      <p:cViewPr varScale="1">
        <p:scale>
          <a:sx n="74" d="100"/>
          <a:sy n="74" d="100"/>
        </p:scale>
        <p:origin x="1950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53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0C251-82B7-4253-A774-38D73C276BC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7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6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5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09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0C251-82B7-4253-A774-38D73C276BC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8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0D3EFAC-5C13-4DA4-9315-4124F348281B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6BBAF40-7561-4261-A302-1B9596F3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DC2E4-7646-43BF-B8DC-85D33B146272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34D568D-1395-4E42-AB87-72144A6E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2C316D0-E8BC-4D59-90AF-B2836E34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03126-52D6-406F-9E9F-48282C80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54" y="457200"/>
            <a:ext cx="5789425" cy="561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0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mage result for paper texture">
            <a:extLst>
              <a:ext uri="{FF2B5EF4-FFF2-40B4-BE49-F238E27FC236}">
                <a16:creationId xmlns:a16="http://schemas.microsoft.com/office/drawing/2014/main" id="{4BBF12C1-6008-464E-A434-4F253BBD1B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04D5EE-A5F6-47AB-8127-45F8768A25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238"/>
            <a:ext cx="12192000" cy="6793525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5EAA-53FA-4411-85DC-CB828CA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70" r:id="rId6"/>
    <p:sldLayoutId id="2147483672" r:id="rId7"/>
    <p:sldLayoutId id="2147483673" r:id="rId8"/>
    <p:sldLayoutId id="2147483653" r:id="rId9"/>
    <p:sldLayoutId id="2147483671" r:id="rId10"/>
    <p:sldLayoutId id="2147483668" r:id="rId11"/>
    <p:sldLayoutId id="2147483654" r:id="rId12"/>
    <p:sldLayoutId id="214748365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532550"/>
            <a:ext cx="4938058" cy="15001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WWW. NATAM.CL</a:t>
            </a:r>
          </a:p>
        </p:txBody>
      </p:sp>
      <p:pic>
        <p:nvPicPr>
          <p:cNvPr id="10" name="Marcador de posición de imagen 9" descr="Avión volando en el cielo&#10;&#10;Descripción generada automáticamente">
            <a:extLst>
              <a:ext uri="{FF2B5EF4-FFF2-40B4-BE49-F238E27FC236}">
                <a16:creationId xmlns:a16="http://schemas.microsoft.com/office/drawing/2014/main" id="{7E59C2BF-17E8-FC66-2E8F-5F2A6D4673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48" r="26370" b="-1"/>
          <a:stretch/>
        </p:blipFill>
        <p:spPr>
          <a:xfrm>
            <a:off x="20" y="10"/>
            <a:ext cx="6470140" cy="6067386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1453423"/>
            <a:ext cx="4938058" cy="1872028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Natam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!EL ENCANTO DE VIAJAR!</a:t>
            </a:r>
          </a:p>
        </p:txBody>
      </p:sp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28533"/>
            <a:ext cx="10515600" cy="989719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4. vistas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D2C33-8AF6-7883-6901-AC52C9F50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6404" cy="453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creación de Tablas y  luego con la inserción de datos, se le  dio más funcionalidad a la base de datos:</a:t>
            </a:r>
          </a:p>
          <a:p>
            <a:r>
              <a:rPr lang="es-419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b="1" dirty="0">
                <a:latin typeface="Arial" panose="020B0604020202020204" pitchFamily="34" charset="0"/>
                <a:cs typeface="Arial" panose="020B0604020202020204" pitchFamily="34" charset="0"/>
              </a:rPr>
              <a:t>Vitas</a:t>
            </a:r>
            <a:r>
              <a:rPr lang="es-419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consulta almacenada que se puede tratar como una tabla: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a)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vw_n_total_pasajeros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Muestra el número total de pasajeros por vuelo.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b)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vw_p_total_equipaje_pasajero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Muestra el peso total del equipaje por pasajero.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c)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vw_n_vuelos_tripulacion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= Muestra el número de vuelos asignados a cada miembro de la tripulación.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d)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vw_horas_vuelo_acumuladas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Muestra las horas de vuelo acumuladas por cada aeronave.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e)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vw_participacion_crew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participacion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tripulación por vuelo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f)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Contador_Tickets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muestra el número de tickets vendidos por cada vuelo.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767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28533"/>
            <a:ext cx="10515600" cy="989719"/>
          </a:xfrm>
          <a:solidFill>
            <a:schemeClr val="accent1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           5. funciones y </a:t>
            </a:r>
            <a:r>
              <a:rPr lang="es-CL" dirty="0" err="1">
                <a:solidFill>
                  <a:schemeClr val="bg1"/>
                </a:solidFill>
              </a:rPr>
              <a:t>Procedure</a:t>
            </a:r>
            <a:r>
              <a:rPr lang="en-US" dirty="0">
                <a:solidFill>
                  <a:schemeClr val="bg1"/>
                </a:solidFill>
              </a:rPr>
              <a:t>(Stored Procedures)</a:t>
            </a:r>
            <a:r>
              <a:rPr lang="es-CL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D2C33-8AF6-7883-6901-AC52C9F50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9580" cy="434191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b="1" u="sng" dirty="0">
                <a:latin typeface="Arial" panose="020B0604020202020204" pitchFamily="34" charset="0"/>
                <a:cs typeface="Arial" panose="020B0604020202020204" pitchFamily="34" charset="0"/>
              </a:rPr>
              <a:t>Las Funciones creadas </a:t>
            </a:r>
            <a:r>
              <a:rPr lang="es-E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tiene_al_menos_x_anos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= determinar si una persona, dada su fecha de nacimiento, tiene al menos una cierta edad en años. </a:t>
            </a:r>
          </a:p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last_flight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concatename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los datos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vuelo_sobre_90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= El número de pasajero  sea mayor a 90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D4BE585-C1E7-1B56-2B09-1BAC2AC71792}"/>
              </a:ext>
            </a:extLst>
          </p:cNvPr>
          <p:cNvSpPr txBox="1">
            <a:spLocks/>
          </p:cNvSpPr>
          <p:nvPr/>
        </p:nvSpPr>
        <p:spPr>
          <a:xfrm>
            <a:off x="5974702" y="1900205"/>
            <a:ext cx="4489580" cy="43419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b="1" u="sng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r>
              <a:rPr lang="es-ES" b="1" u="sng" dirty="0">
                <a:latin typeface="Arial" panose="020B0604020202020204" pitchFamily="34" charset="0"/>
                <a:cs typeface="Arial" panose="020B0604020202020204" pitchFamily="34" charset="0"/>
              </a:rPr>
              <a:t> creados</a:t>
            </a:r>
            <a:r>
              <a:rPr lang="es-E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SP_obtener_informacion_pasajero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= para obtener información del pasajero </a:t>
            </a:r>
          </a:p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SP_insertar_y_eliminar_tripulante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= inserta y eliminar tripulantes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271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28533"/>
            <a:ext cx="10515600" cy="989719"/>
          </a:xfrm>
          <a:solidFill>
            <a:schemeClr val="accent1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           6. </a:t>
            </a:r>
            <a:r>
              <a:rPr lang="es-CL" dirty="0" err="1">
                <a:solidFill>
                  <a:schemeClr val="bg1"/>
                </a:solidFill>
              </a:rPr>
              <a:t>Triggers</a:t>
            </a:r>
            <a:r>
              <a:rPr lang="es-CL" dirty="0">
                <a:solidFill>
                  <a:schemeClr val="bg1"/>
                </a:solidFill>
              </a:rPr>
              <a:t> , creación -permiso a usuario y TCL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C3DE528-37A0-1E1F-2A30-BE7164F5E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creados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Para esta etapa ocupare las tablas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passenger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flight_crew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tr_update_new_passenger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actualizar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pasajero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insert_new_flight_crew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insertar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nuevo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tripulante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ACBA9C46-D796-68CD-ABA2-C0E4094D3904}"/>
              </a:ext>
            </a:extLst>
          </p:cNvPr>
          <p:cNvSpPr txBox="1">
            <a:spLocks/>
          </p:cNvSpPr>
          <p:nvPr/>
        </p:nvSpPr>
        <p:spPr>
          <a:xfrm>
            <a:off x="6299719" y="1816230"/>
            <a:ext cx="4984820" cy="453072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Creación  y permiso a usuarios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este punto se  crearon dos usuarios, a quienes se le dieron permisos y accesos que se pueden ver  con mayor detalle en el archivo 07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usuarios.natam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TCL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Transaction Control Language):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Gestionar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transacciones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primera tabla es : luggage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aca se eliminan algunas maletas.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La segunda tabla es 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transacción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insertamos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dividiendo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Save points y luego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eliminando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7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ATAM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8EE2CD-5ED8-47CB-A5DD-D3FDE54D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L" dirty="0"/>
              <a:t>El trabajo de crear una base de datos desde cero ha sido sumamente fascinante, ya que el aprendizaje se ha llevado a niveles personales, sobre todo el manejo de la frustración se ha trabajado de manera pulcra y organizada para crear bases sólidas para Natam , sabemos que este es solo el comienzo , las mejoras serán parte de camino , sin duda el trabajo continua.</a:t>
            </a:r>
          </a:p>
          <a:p>
            <a:r>
              <a:rPr lang="es-CL" dirty="0"/>
              <a:t>Para esta tarea me apoye </a:t>
            </a:r>
            <a:r>
              <a:rPr lang="es-CL" dirty="0" err="1"/>
              <a:t>Mysql</a:t>
            </a:r>
            <a:r>
              <a:rPr lang="es-CL" dirty="0"/>
              <a:t> </a:t>
            </a:r>
            <a:r>
              <a:rPr lang="es-CL" dirty="0" err="1"/>
              <a:t>workbench</a:t>
            </a:r>
            <a:r>
              <a:rPr lang="es-CL" dirty="0"/>
              <a:t> , documentación de </a:t>
            </a:r>
            <a:r>
              <a:rPr lang="es-CL" dirty="0" err="1"/>
              <a:t>Mysql</a:t>
            </a:r>
            <a:r>
              <a:rPr lang="es-CL" dirty="0"/>
              <a:t>, las clases de </a:t>
            </a:r>
            <a:r>
              <a:rPr lang="es-CL" dirty="0" err="1"/>
              <a:t>Coderhouse</a:t>
            </a:r>
            <a:r>
              <a:rPr lang="es-CL" dirty="0"/>
              <a:t>, </a:t>
            </a:r>
            <a:r>
              <a:rPr lang="es-CL" dirty="0" err="1"/>
              <a:t>Power</a:t>
            </a:r>
            <a:r>
              <a:rPr lang="es-CL" dirty="0"/>
              <a:t> Point , Word y </a:t>
            </a:r>
            <a:r>
              <a:rPr lang="es-CL" dirty="0" err="1"/>
              <a:t>Ecxel</a:t>
            </a:r>
            <a:r>
              <a:rPr lang="es-CL" dirty="0"/>
              <a:t>.</a:t>
            </a:r>
          </a:p>
          <a:p>
            <a:endParaRPr lang="es-CL" sz="1000" dirty="0"/>
          </a:p>
          <a:p>
            <a:endParaRPr lang="en-US" dirty="0"/>
          </a:p>
        </p:txBody>
      </p:sp>
      <p:pic>
        <p:nvPicPr>
          <p:cNvPr id="2050" name="Picture 2" descr="SiTiOs TuRiStiCos Y temAs sObre La aViAcIoN: abril 2011">
            <a:extLst>
              <a:ext uri="{FF2B5EF4-FFF2-40B4-BE49-F238E27FC236}">
                <a16:creationId xmlns:a16="http://schemas.microsoft.com/office/drawing/2014/main" id="{7A899631-3F97-6C99-A048-6343E81C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36" y="1428751"/>
            <a:ext cx="5384628" cy="358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A232DAC7-6E18-4CD3-85D7-16DE5422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pic>
        <p:nvPicPr>
          <p:cNvPr id="6" name="Marcador de posición de imagen 5" descr="Avión volando en el cielo&#10;&#10;Descripción generada automáticamente">
            <a:extLst>
              <a:ext uri="{FF2B5EF4-FFF2-40B4-BE49-F238E27FC236}">
                <a16:creationId xmlns:a16="http://schemas.microsoft.com/office/drawing/2014/main" id="{09F502E3-B788-6977-DD6A-958BAE0111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8216" b="8216"/>
          <a:stretch>
            <a:fillRect/>
          </a:stretch>
        </p:blipFill>
        <p:spPr>
          <a:xfrm>
            <a:off x="121298" y="0"/>
            <a:ext cx="12192000" cy="6793525"/>
          </a:xfrm>
        </p:spPr>
      </p:pic>
    </p:spTree>
    <p:extLst>
      <p:ext uri="{BB962C8B-B14F-4D97-AF65-F5344CB8AC3E}">
        <p14:creationId xmlns:p14="http://schemas.microsoft.com/office/powerpoint/2010/main" val="96375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1608211"/>
            <a:ext cx="4114800" cy="1851214"/>
          </a:xfrm>
          <a:solidFill>
            <a:schemeClr val="accent1"/>
          </a:solidFill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!M</a:t>
            </a:r>
            <a:r>
              <a:rPr lang="en-US" dirty="0" err="1">
                <a:solidFill>
                  <a:schemeClr val="bg1"/>
                </a:solidFill>
              </a:rPr>
              <a:t>uchas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Gracias!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2705ABF-D7BE-4A38-AC01-695024BC5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 NATAM.CL</a:t>
            </a:r>
          </a:p>
          <a:p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A7168F2-04B7-456D-A6BF-6219D132A9A7}"/>
              </a:ext>
            </a:extLst>
          </p:cNvPr>
          <p:cNvSpPr txBox="1">
            <a:spLocks/>
          </p:cNvSpPr>
          <p:nvPr/>
        </p:nvSpPr>
        <p:spPr>
          <a:xfrm>
            <a:off x="7282304" y="4462095"/>
            <a:ext cx="3652396" cy="2478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kumimoji="0" lang="es-CL" sz="1800" u="none" strike="noStrike" kern="1200" cap="none" spc="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N</a:t>
            </a:r>
            <a:r>
              <a:rPr kumimoji="0" lang="en-US" sz="1800" u="none" strike="noStrike" kern="1200" cap="none" spc="1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atalia</a:t>
            </a:r>
            <a:r>
              <a:rPr kumimoji="0" lang="en-US" sz="1800" u="none" strike="noStrike" kern="1200" cap="none" spc="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 Pacheco O</a:t>
            </a:r>
            <a:r>
              <a:rPr lang="en-US" sz="1800" spc="150" dirty="0" err="1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bieta</a:t>
            </a:r>
            <a:r>
              <a:rPr lang="en-US" sz="1800" spc="15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 </a:t>
            </a:r>
            <a:endParaRPr kumimoji="0" lang="en-US" sz="180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05DA5CE2-4618-4163-B778-EE5B7D499CC7}"/>
              </a:ext>
            </a:extLst>
          </p:cNvPr>
          <p:cNvSpPr txBox="1">
            <a:spLocks/>
          </p:cNvSpPr>
          <p:nvPr/>
        </p:nvSpPr>
        <p:spPr>
          <a:xfrm>
            <a:off x="7282304" y="4794017"/>
            <a:ext cx="3372875" cy="3622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endParaRPr kumimoji="0" lang="en-US" sz="180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EBFA468C-C482-47DB-BEFF-DA59E6F42024}"/>
              </a:ext>
            </a:extLst>
          </p:cNvPr>
          <p:cNvSpPr txBox="1">
            <a:spLocks/>
          </p:cNvSpPr>
          <p:nvPr/>
        </p:nvSpPr>
        <p:spPr>
          <a:xfrm>
            <a:off x="7282307" y="4881230"/>
            <a:ext cx="3372872" cy="1878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u="none" strike="noStrike" kern="1200" cap="none" spc="15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nataliapachecoobieta@gmail.com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A177D19-C8E3-4F5C-9A4A-5AF061B0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0272" y="4462093"/>
            <a:ext cx="289490" cy="26501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ACBF4AB-293D-4DFE-B772-B09A6512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0272" y="4881230"/>
            <a:ext cx="289490" cy="265015"/>
          </a:xfrm>
          <a:prstGeom prst="rect">
            <a:avLst/>
          </a:prstGeom>
        </p:spPr>
      </p:pic>
      <p:pic>
        <p:nvPicPr>
          <p:cNvPr id="8" name="Marcador de posición de imagen 7" descr="Imagen que contiene interior, mujer, hombre, parado&#10;&#10;Descripción generada automáticamente">
            <a:extLst>
              <a:ext uri="{FF2B5EF4-FFF2-40B4-BE49-F238E27FC236}">
                <a16:creationId xmlns:a16="http://schemas.microsoft.com/office/drawing/2014/main" id="{001AF9B7-BE4F-A2D4-3FDC-F9EF3BE6C6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21258" r="21258"/>
          <a:stretch>
            <a:fillRect/>
          </a:stretch>
        </p:blipFill>
        <p:spPr/>
      </p:pic>
      <p:pic>
        <p:nvPicPr>
          <p:cNvPr id="10" name="Gráfico 9" descr="Libreta de direcciones con relleno sólido">
            <a:extLst>
              <a:ext uri="{FF2B5EF4-FFF2-40B4-BE49-F238E27FC236}">
                <a16:creationId xmlns:a16="http://schemas.microsoft.com/office/drawing/2014/main" id="{4D05E8D9-B4C8-D549-6922-389912A07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3975" y="5226253"/>
            <a:ext cx="382083" cy="382083"/>
          </a:xfrm>
          <a:prstGeom prst="rect">
            <a:avLst/>
          </a:prstGeom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97DC76EC-5630-705C-E249-CDE27B935227}"/>
              </a:ext>
            </a:extLst>
          </p:cNvPr>
          <p:cNvSpPr txBox="1">
            <a:spLocks/>
          </p:cNvSpPr>
          <p:nvPr/>
        </p:nvSpPr>
        <p:spPr>
          <a:xfrm>
            <a:off x="7345949" y="5323387"/>
            <a:ext cx="3372872" cy="1878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CL" sz="1600" spc="15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rPr>
              <a:t>Comisión </a:t>
            </a:r>
            <a:r>
              <a:rPr kumimoji="0" lang="es-CL" sz="1600" u="none" strike="noStrike" kern="1200" cap="none" spc="15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53190</a:t>
            </a:r>
            <a:endParaRPr kumimoji="0" lang="en-US" sz="1600" u="none" strike="noStrike" kern="1200" cap="none" spc="15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91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560" y="457200"/>
            <a:ext cx="5436395" cy="1600200"/>
          </a:xfrm>
          <a:solidFill>
            <a:schemeClr val="accent1"/>
          </a:solidFill>
        </p:spPr>
        <p:txBody>
          <a:bodyPr anchor="b">
            <a:norm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1.</a:t>
            </a:r>
            <a:r>
              <a:rPr lang="es-419" sz="1800" b="1" u="none" strike="noStrike" kern="0" dirty="0">
                <a:solidFill>
                  <a:schemeClr val="bg1"/>
                </a:solidFill>
                <a:effectLst/>
                <a:latin typeface="DM Sans" pitchFamily="2" charset="0"/>
                <a:ea typeface="DM Sans" pitchFamily="2" charset="0"/>
                <a:cs typeface="DM Sans" pitchFamily="2" charset="0"/>
              </a:rPr>
              <a:t> </a:t>
            </a:r>
            <a:r>
              <a:rPr lang="es-419" sz="2400" b="1" u="none" strike="noStrike" kern="0" dirty="0">
                <a:solidFill>
                  <a:schemeClr val="bg1"/>
                </a:solidFill>
                <a:effectLst/>
                <a:latin typeface="DM Sans" pitchFamily="2" charset="0"/>
                <a:ea typeface="DM Sans" pitchFamily="2" charset="0"/>
                <a:cs typeface="DM Sans" pitchFamily="2" charset="0"/>
              </a:rPr>
              <a:t>Descripción de la temática</a:t>
            </a:r>
            <a:br>
              <a:rPr lang="en-US" sz="1800" b="1" u="none" strike="noStrike" kern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08639" y="2406769"/>
            <a:ext cx="4896422" cy="4217965"/>
          </a:xfrm>
        </p:spPr>
        <p:txBody>
          <a:bodyPr>
            <a:normAutofit/>
          </a:bodyPr>
          <a:lstStyle/>
          <a:p>
            <a:r>
              <a:rPr lang="es-419" b="1" dirty="0">
                <a:effectLst/>
              </a:rPr>
              <a:t>Introducción</a:t>
            </a:r>
            <a:r>
              <a:rPr lang="es-419" b="1" dirty="0"/>
              <a:t>: </a:t>
            </a:r>
            <a:r>
              <a:rPr lang="es-419" dirty="0">
                <a:effectLst/>
              </a:rPr>
              <a:t>Para este proyecto me decidí por lo que m</a:t>
            </a:r>
            <a:r>
              <a:rPr lang="es-CL" dirty="0">
                <a:effectLst/>
              </a:rPr>
              <a:t>á</a:t>
            </a:r>
            <a:r>
              <a:rPr lang="es-419" dirty="0">
                <a:effectLst/>
              </a:rPr>
              <a:t>s me gusta que son los viajes, me oriente hacia una línea Aérea, la cual la bautice como </a:t>
            </a:r>
            <a:r>
              <a:rPr lang="es-419" dirty="0" err="1">
                <a:effectLst/>
              </a:rPr>
              <a:t>Natam</a:t>
            </a:r>
            <a:r>
              <a:rPr lang="es-419" dirty="0">
                <a:effectLst/>
              </a:rPr>
              <a:t>, el encanto de volar.</a:t>
            </a:r>
          </a:p>
          <a:p>
            <a:r>
              <a:rPr lang="es-419" dirty="0"/>
              <a:t>¿Qué busca cubrir la línea aérea?</a:t>
            </a:r>
          </a:p>
          <a:p>
            <a:r>
              <a:rPr lang="es-419" dirty="0" err="1">
                <a:solidFill>
                  <a:srgbClr val="434343"/>
                </a:solidFill>
                <a:effectLst/>
                <a:latin typeface="Helvetica Neue Light"/>
                <a:ea typeface="Helvetica Neue Light"/>
                <a:cs typeface="Helvetica Neue Light"/>
              </a:rPr>
              <a:t>Natam</a:t>
            </a:r>
            <a:r>
              <a:rPr lang="es-419" dirty="0">
                <a:solidFill>
                  <a:srgbClr val="434343"/>
                </a:solidFill>
                <a:effectLst/>
                <a:latin typeface="Helvetica Neue Light"/>
                <a:ea typeface="Helvetica Neue Light"/>
                <a:cs typeface="Helvetica Neue Light"/>
              </a:rPr>
              <a:t> es una línea aérea nueva en el mercado, por lo tanto, se me encomendó que comenzara con el trabajo de construcción de la base de datos de la compañía</a:t>
            </a:r>
            <a:r>
              <a:rPr lang="es-419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6" name="Marcador de posición de imagen 5" descr="Imagen que contiene silla, tabla, edificio, cocina&#10;&#10;Descripción generada automáticamente">
            <a:extLst>
              <a:ext uri="{FF2B5EF4-FFF2-40B4-BE49-F238E27FC236}">
                <a16:creationId xmlns:a16="http://schemas.microsoft.com/office/drawing/2014/main" id="{D2DDB43B-AA0D-6CF2-72DA-9A71A865D2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6847" r="15659" b="-1"/>
          <a:stretch/>
        </p:blipFill>
        <p:spPr>
          <a:xfrm>
            <a:off x="5758155" y="457200"/>
            <a:ext cx="5979492" cy="5913566"/>
          </a:xfrm>
          <a:noFill/>
        </p:spPr>
      </p:pic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2568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5C00377-489B-40EC-B059-26BDDD2E89B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Situación Problemática y Modelo de negocio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800" b="1" dirty="0">
                <a:latin typeface="Arial" panose="020B0604020202020204" pitchFamily="34" charset="0"/>
                <a:cs typeface="Arial" panose="020B0604020202020204" pitchFamily="34" charset="0"/>
              </a:rPr>
              <a:t>Modelo de negocio </a:t>
            </a:r>
          </a:p>
          <a:p>
            <a:r>
              <a:rPr lang="es-419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Si bien todo está recién partiendo y las modificaciones del modelo de negocio pueden ir variando en el tiempo</a:t>
            </a:r>
            <a:r>
              <a:rPr lang="es-419" dirty="0">
                <a:solidFill>
                  <a:srgbClr val="434343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. Debemos tener como meta el completo funcionamiento de la base de datos, y de esta manera proporcionar a nuestros clientes seguridad, facilidad y que por su puesto su experiencia este a un nivel a lo alto.   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D2C33-8AF6-7883-6901-AC52C9F50D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800" b="1" dirty="0">
                <a:latin typeface="Arial" panose="020B0604020202020204" pitchFamily="34" charset="0"/>
                <a:cs typeface="Arial" panose="020B0604020202020204" pitchFamily="34" charset="0"/>
              </a:rPr>
              <a:t>Situación Problemática </a:t>
            </a:r>
          </a:p>
          <a:p>
            <a:r>
              <a:rPr lang="es-419" dirty="0">
                <a:solidFill>
                  <a:srgbClr val="434343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Como bien se ha explicado anteriormente, en  </a:t>
            </a:r>
            <a:r>
              <a:rPr lang="es-419" dirty="0" err="1">
                <a:solidFill>
                  <a:srgbClr val="434343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Natam</a:t>
            </a:r>
            <a:r>
              <a:rPr lang="es-419" dirty="0">
                <a:solidFill>
                  <a:srgbClr val="434343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 </a:t>
            </a:r>
            <a:r>
              <a:rPr lang="es-419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se debe crear todo desde cero, la base de dato entre otras cosas es primordial en este proyecto, la información debe ser almacenar de forma completa y sobre todo de forma eficiente abarcando la mayor cantidad de datos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363" y="129955"/>
            <a:ext cx="10515600" cy="637198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  <a:latin typeface="DM Sans" pitchFamily="2" charset="0"/>
                <a:ea typeface="DM Sans" pitchFamily="2" charset="0"/>
                <a:cs typeface="DM Sans" pitchFamily="2" charset="0"/>
              </a:rPr>
              <a:t>2</a:t>
            </a:r>
            <a:r>
              <a:rPr lang="es-419" dirty="0">
                <a:solidFill>
                  <a:schemeClr val="bg1"/>
                </a:solidFill>
                <a:effectLst/>
                <a:latin typeface="DM Sans" pitchFamily="2" charset="0"/>
                <a:ea typeface="DM Sans" pitchFamily="2" charset="0"/>
                <a:cs typeface="DM Sans" pitchFamily="2" charset="0"/>
              </a:rPr>
              <a:t>.Diagrama entidad relación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D10ECB-262A-3D1F-EE91-A3167EB9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36" y="819429"/>
            <a:ext cx="8931527" cy="60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256"/>
            <a:ext cx="10515600" cy="6371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/>
              <a:t>                             </a:t>
            </a:r>
            <a:r>
              <a:rPr lang="en-US" dirty="0">
                <a:solidFill>
                  <a:schemeClr val="bg1"/>
                </a:solidFill>
              </a:rPr>
              <a:t>3.Listado de Tablas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1A9444-C76F-F429-A681-AE8C27AAAFC6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174057"/>
          <a:ext cx="492811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118">
                  <a:extLst>
                    <a:ext uri="{9D8B030D-6E8A-4147-A177-3AD203B41FA5}">
                      <a16:colId xmlns:a16="http://schemas.microsoft.com/office/drawing/2014/main" val="2355734789"/>
                    </a:ext>
                  </a:extLst>
                </a:gridCol>
              </a:tblGrid>
              <a:tr h="48919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passenger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600" b="0" i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 esta tabla están los campos personales del pasajero 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70903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661302A-541A-F18F-75A3-611CE6E7D552}"/>
              </a:ext>
            </a:extLst>
          </p:cNvPr>
          <p:cNvGraphicFramePr>
            <a:graphicFrameLocks noGrp="1"/>
          </p:cNvGraphicFramePr>
          <p:nvPr/>
        </p:nvGraphicFramePr>
        <p:xfrm>
          <a:off x="6661621" y="1197141"/>
          <a:ext cx="4928118" cy="4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118">
                  <a:extLst>
                    <a:ext uri="{9D8B030D-6E8A-4147-A177-3AD203B41FA5}">
                      <a16:colId xmlns:a16="http://schemas.microsoft.com/office/drawing/2014/main" val="2355734789"/>
                    </a:ext>
                  </a:extLst>
                </a:gridCol>
              </a:tblGrid>
              <a:tr h="48919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flight:</a:t>
                      </a:r>
                      <a:r>
                        <a:rPr lang="es-419" sz="16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esta tabla están los campos que tiene un vuelo 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70903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B97B509-587D-E18E-7364-C828DA5CC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562825"/>
              </p:ext>
            </p:extLst>
          </p:nvPr>
        </p:nvGraphicFramePr>
        <p:xfrm>
          <a:off x="893210" y="1963101"/>
          <a:ext cx="4928118" cy="429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06">
                  <a:extLst>
                    <a:ext uri="{9D8B030D-6E8A-4147-A177-3AD203B41FA5}">
                      <a16:colId xmlns:a16="http://schemas.microsoft.com/office/drawing/2014/main" val="3209529110"/>
                    </a:ext>
                  </a:extLst>
                </a:gridCol>
                <a:gridCol w="1642706">
                  <a:extLst>
                    <a:ext uri="{9D8B030D-6E8A-4147-A177-3AD203B41FA5}">
                      <a16:colId xmlns:a16="http://schemas.microsoft.com/office/drawing/2014/main" val="1338705618"/>
                    </a:ext>
                  </a:extLst>
                </a:gridCol>
                <a:gridCol w="1642706">
                  <a:extLst>
                    <a:ext uri="{9D8B030D-6E8A-4147-A177-3AD203B41FA5}">
                      <a16:colId xmlns:a16="http://schemas.microsoft.com/office/drawing/2014/main" val="2793389594"/>
                    </a:ext>
                  </a:extLst>
                </a:gridCol>
              </a:tblGrid>
              <a:tr h="522022">
                <a:tc>
                  <a:txBody>
                    <a:bodyPr/>
                    <a:lstStyle/>
                    <a:p>
                      <a:r>
                        <a:rPr lang="es-CL" dirty="0"/>
                        <a:t>Nombre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DESCRIPCIÓN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TIPO CAMPO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88688"/>
                  </a:ext>
                </a:extLst>
              </a:tr>
              <a:tr h="5220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id_passeneger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Identificador de pasajero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740922314"/>
                  </a:ext>
                </a:extLst>
              </a:tr>
              <a:tr h="5220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rut_passenger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identificación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2498773266"/>
                  </a:ext>
                </a:extLst>
              </a:tr>
              <a:tr h="5220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first_name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pasajero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25810147"/>
                  </a:ext>
                </a:extLst>
              </a:tr>
              <a:tr h="5220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Apellido de pasajero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067643124"/>
                  </a:ext>
                </a:extLst>
              </a:tr>
              <a:tr h="5220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phone_number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teléfono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844022408"/>
                  </a:ext>
                </a:extLst>
              </a:tr>
              <a:tr h="5220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email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 electrónico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778253324"/>
                  </a:ext>
                </a:extLst>
              </a:tr>
              <a:tr h="5220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birthdate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 nacimiento del pasajero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fecha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63408894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5CA1684-9A59-1035-690D-8D49ECBCE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38574"/>
              </p:ext>
            </p:extLst>
          </p:nvPr>
        </p:nvGraphicFramePr>
        <p:xfrm>
          <a:off x="6661621" y="1844018"/>
          <a:ext cx="4767708" cy="502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236">
                  <a:extLst>
                    <a:ext uri="{9D8B030D-6E8A-4147-A177-3AD203B41FA5}">
                      <a16:colId xmlns:a16="http://schemas.microsoft.com/office/drawing/2014/main" val="2319318435"/>
                    </a:ext>
                  </a:extLst>
                </a:gridCol>
                <a:gridCol w="1589236">
                  <a:extLst>
                    <a:ext uri="{9D8B030D-6E8A-4147-A177-3AD203B41FA5}">
                      <a16:colId xmlns:a16="http://schemas.microsoft.com/office/drawing/2014/main" val="605890843"/>
                    </a:ext>
                  </a:extLst>
                </a:gridCol>
                <a:gridCol w="1589236">
                  <a:extLst>
                    <a:ext uri="{9D8B030D-6E8A-4147-A177-3AD203B41FA5}">
                      <a16:colId xmlns:a16="http://schemas.microsoft.com/office/drawing/2014/main" val="2419332668"/>
                    </a:ext>
                  </a:extLst>
                </a:gridCol>
              </a:tblGrid>
              <a:tr h="611862">
                <a:tc>
                  <a:txBody>
                    <a:bodyPr/>
                    <a:lstStyle/>
                    <a:p>
                      <a:r>
                        <a:rPr lang="es-CL" dirty="0"/>
                        <a:t>Nombre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DESCRIPCIÓN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TIPO CAMPO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036589"/>
                  </a:ext>
                </a:extLst>
              </a:tr>
              <a:tr h="611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id_flight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identificador  de vuelo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608024545"/>
                  </a:ext>
                </a:extLst>
              </a:tr>
              <a:tr h="611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origen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Origen del vuelo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95013600"/>
                  </a:ext>
                </a:extLst>
              </a:tr>
              <a:tr h="681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2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Destination</a:t>
                      </a:r>
                      <a:r>
                        <a:rPr lang="es-CL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Destino del vuelo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2323122057"/>
                  </a:ext>
                </a:extLst>
              </a:tr>
              <a:tr h="611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2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Passenger_number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pasajeros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numero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584178443"/>
                  </a:ext>
                </a:extLst>
              </a:tr>
              <a:tr h="611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2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name_capitan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compitan de la aeronave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4044430350"/>
                  </a:ext>
                </a:extLst>
              </a:tr>
              <a:tr h="611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2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Last_name_capitán</a:t>
                      </a:r>
                      <a:r>
                        <a:rPr lang="es-CL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Apellido del capitán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2895785257"/>
                  </a:ext>
                </a:extLst>
              </a:tr>
              <a:tr h="6118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2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date_flight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del vuelo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fecha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27527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69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256"/>
            <a:ext cx="10515600" cy="6371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/>
              <a:t>                             </a:t>
            </a:r>
            <a:r>
              <a:rPr lang="en-US" dirty="0">
                <a:solidFill>
                  <a:schemeClr val="bg1"/>
                </a:solidFill>
              </a:rPr>
              <a:t>Listado de Tablas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1A9444-C76F-F429-A681-AE8C27AA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69456"/>
              </p:ext>
            </p:extLst>
          </p:nvPr>
        </p:nvGraphicFramePr>
        <p:xfrm>
          <a:off x="838201" y="1552242"/>
          <a:ext cx="492811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118">
                  <a:extLst>
                    <a:ext uri="{9D8B030D-6E8A-4147-A177-3AD203B41FA5}">
                      <a16:colId xmlns:a16="http://schemas.microsoft.com/office/drawing/2014/main" val="2355734789"/>
                    </a:ext>
                  </a:extLst>
                </a:gridCol>
              </a:tblGrid>
              <a:tr h="48919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luggage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6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esta contiene los campos del equipaje de cada pasajero.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70903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661302A-541A-F18F-75A3-611CE6E7D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8776"/>
              </p:ext>
            </p:extLst>
          </p:nvPr>
        </p:nvGraphicFramePr>
        <p:xfrm>
          <a:off x="6661621" y="1576251"/>
          <a:ext cx="492811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118">
                  <a:extLst>
                    <a:ext uri="{9D8B030D-6E8A-4147-A177-3AD203B41FA5}">
                      <a16:colId xmlns:a16="http://schemas.microsoft.com/office/drawing/2014/main" val="2355734789"/>
                    </a:ext>
                  </a:extLst>
                </a:gridCol>
              </a:tblGrid>
              <a:tr h="48919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flight_passenger : Aquí están </a:t>
                      </a:r>
                      <a:r>
                        <a:rPr lang="es-E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vuelos y los pasajeros asociados a ellos.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70903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1545A8C-07AF-E901-5F8B-8913E80EF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453615"/>
              </p:ext>
            </p:extLst>
          </p:nvPr>
        </p:nvGraphicFramePr>
        <p:xfrm>
          <a:off x="838201" y="2338251"/>
          <a:ext cx="4928118" cy="275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06">
                  <a:extLst>
                    <a:ext uri="{9D8B030D-6E8A-4147-A177-3AD203B41FA5}">
                      <a16:colId xmlns:a16="http://schemas.microsoft.com/office/drawing/2014/main" val="3465929155"/>
                    </a:ext>
                  </a:extLst>
                </a:gridCol>
                <a:gridCol w="1642706">
                  <a:extLst>
                    <a:ext uri="{9D8B030D-6E8A-4147-A177-3AD203B41FA5}">
                      <a16:colId xmlns:a16="http://schemas.microsoft.com/office/drawing/2014/main" val="2491485885"/>
                    </a:ext>
                  </a:extLst>
                </a:gridCol>
                <a:gridCol w="1642706">
                  <a:extLst>
                    <a:ext uri="{9D8B030D-6E8A-4147-A177-3AD203B41FA5}">
                      <a16:colId xmlns:a16="http://schemas.microsoft.com/office/drawing/2014/main" val="864519727"/>
                    </a:ext>
                  </a:extLst>
                </a:gridCol>
              </a:tblGrid>
              <a:tr h="646220"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Roboto Black" panose="02000000000000000000" pitchFamily="2" charset="0"/>
                          <a:cs typeface="Arial" panose="020B0604020202020204" pitchFamily="34" charset="0"/>
                        </a:rPr>
                        <a:t>Nombre campo</a:t>
                      </a:r>
                      <a:endParaRPr lang="ru-RU" sz="18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Roboto Black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Descripción </a:t>
                      </a:r>
                    </a:p>
                    <a:p>
                      <a:r>
                        <a:rPr lang="es-CL" sz="1800" dirty="0"/>
                        <a:t>campo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campo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42430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id_luggage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Numero identificador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850084591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flight_number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Numero de vuelo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274800603"/>
                  </a:ext>
                </a:extLst>
              </a:tr>
              <a:tr h="4615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id_passenger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Numero identificador de pasajero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574800979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first_name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Nombre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7716579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last_name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Apellido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072416534"/>
                  </a:ext>
                </a:extLst>
              </a:tr>
              <a:tr h="329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weight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peso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271837924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528585D-CB71-A606-6DE1-7F8A19D91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12697"/>
              </p:ext>
            </p:extLst>
          </p:nvPr>
        </p:nvGraphicFramePr>
        <p:xfrm>
          <a:off x="6661621" y="2495624"/>
          <a:ext cx="4928118" cy="188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06">
                  <a:extLst>
                    <a:ext uri="{9D8B030D-6E8A-4147-A177-3AD203B41FA5}">
                      <a16:colId xmlns:a16="http://schemas.microsoft.com/office/drawing/2014/main" val="4110506762"/>
                    </a:ext>
                  </a:extLst>
                </a:gridCol>
                <a:gridCol w="1642706">
                  <a:extLst>
                    <a:ext uri="{9D8B030D-6E8A-4147-A177-3AD203B41FA5}">
                      <a16:colId xmlns:a16="http://schemas.microsoft.com/office/drawing/2014/main" val="4236389539"/>
                    </a:ext>
                  </a:extLst>
                </a:gridCol>
                <a:gridCol w="1642706">
                  <a:extLst>
                    <a:ext uri="{9D8B030D-6E8A-4147-A177-3AD203B41FA5}">
                      <a16:colId xmlns:a16="http://schemas.microsoft.com/office/drawing/2014/main" val="3852074985"/>
                    </a:ext>
                  </a:extLst>
                </a:gridCol>
              </a:tblGrid>
              <a:tr h="583078">
                <a:tc>
                  <a:txBody>
                    <a:bodyPr/>
                    <a:lstStyle/>
                    <a:p>
                      <a:r>
                        <a:rPr lang="es-CL" dirty="0"/>
                        <a:t>Nombre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Descripción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Tipo campo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85284"/>
                  </a:ext>
                </a:extLst>
              </a:tr>
              <a:tr h="416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d_flight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Número  identificador de vuelo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593506783"/>
                  </a:ext>
                </a:extLst>
              </a:tr>
              <a:tr h="2972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date_flight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Fecha del vuelo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fecha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914699137"/>
                  </a:ext>
                </a:extLst>
              </a:tr>
              <a:tr h="4164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id_passenger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Número identificador de pasajero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1144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51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256"/>
            <a:ext cx="10515600" cy="6371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/>
              <a:t>                             </a:t>
            </a:r>
            <a:r>
              <a:rPr lang="en-US" dirty="0">
                <a:solidFill>
                  <a:schemeClr val="bg1"/>
                </a:solidFill>
              </a:rPr>
              <a:t>Listado de Tablas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1A9444-C76F-F429-A681-AE8C27AA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09372"/>
              </p:ext>
            </p:extLst>
          </p:nvPr>
        </p:nvGraphicFramePr>
        <p:xfrm>
          <a:off x="679269" y="1174057"/>
          <a:ext cx="508705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050">
                  <a:extLst>
                    <a:ext uri="{9D8B030D-6E8A-4147-A177-3AD203B41FA5}">
                      <a16:colId xmlns:a16="http://schemas.microsoft.com/office/drawing/2014/main" val="2355734789"/>
                    </a:ext>
                  </a:extLst>
                </a:gridCol>
              </a:tblGrid>
              <a:tr h="48919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flight_ticket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6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esta tabla se encuentra la información del ticket de vuelo de cada pasajero.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70903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661302A-541A-F18F-75A3-611CE6E7D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6595"/>
              </p:ext>
            </p:extLst>
          </p:nvPr>
        </p:nvGraphicFramePr>
        <p:xfrm>
          <a:off x="6661621" y="1197141"/>
          <a:ext cx="492811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118">
                  <a:extLst>
                    <a:ext uri="{9D8B030D-6E8A-4147-A177-3AD203B41FA5}">
                      <a16:colId xmlns:a16="http://schemas.microsoft.com/office/drawing/2014/main" val="2355734789"/>
                    </a:ext>
                  </a:extLst>
                </a:gridCol>
              </a:tblGrid>
              <a:tr h="48919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flifght_crew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s-419" sz="16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esta contienen los campos de los colaboradores de la línea aérea que está en ruta 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70903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2B1740D-94F9-11EE-4F92-55A59781C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698102"/>
              </p:ext>
            </p:extLst>
          </p:nvPr>
        </p:nvGraphicFramePr>
        <p:xfrm>
          <a:off x="592181" y="1885800"/>
          <a:ext cx="5416731" cy="392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577">
                  <a:extLst>
                    <a:ext uri="{9D8B030D-6E8A-4147-A177-3AD203B41FA5}">
                      <a16:colId xmlns:a16="http://schemas.microsoft.com/office/drawing/2014/main" val="3847740568"/>
                    </a:ext>
                  </a:extLst>
                </a:gridCol>
                <a:gridCol w="1805577">
                  <a:extLst>
                    <a:ext uri="{9D8B030D-6E8A-4147-A177-3AD203B41FA5}">
                      <a16:colId xmlns:a16="http://schemas.microsoft.com/office/drawing/2014/main" val="2204276681"/>
                    </a:ext>
                  </a:extLst>
                </a:gridCol>
                <a:gridCol w="1805577">
                  <a:extLst>
                    <a:ext uri="{9D8B030D-6E8A-4147-A177-3AD203B41FA5}">
                      <a16:colId xmlns:a16="http://schemas.microsoft.com/office/drawing/2014/main" val="236199830"/>
                    </a:ext>
                  </a:extLst>
                </a:gridCol>
              </a:tblGrid>
              <a:tr h="346209">
                <a:tc>
                  <a:txBody>
                    <a:bodyPr/>
                    <a:lstStyle/>
                    <a:p>
                      <a:r>
                        <a:rPr lang="es-CL" dirty="0"/>
                        <a:t>Nombre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Descripción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Tipo campo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9211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Id_ticket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identificador del ticket de vuelo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735461845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Id_passenger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 identificador del pasajero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2633708388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flight_number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 de vuelo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150002270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first_name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92724168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Apellido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550420409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gate_number</a:t>
                      </a: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 de puerta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2400113351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class_code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 de la clase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2294306760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seat_number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asiento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2449851991"/>
                  </a:ext>
                </a:extLst>
              </a:tr>
              <a:tr h="338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date_flight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del vuelo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fecha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231727922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C655F9B-FD94-EFC3-B5BF-378CEB4C8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85290"/>
              </p:ext>
            </p:extLst>
          </p:nvPr>
        </p:nvGraphicFramePr>
        <p:xfrm>
          <a:off x="6661621" y="1887780"/>
          <a:ext cx="5028951" cy="40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17">
                  <a:extLst>
                    <a:ext uri="{9D8B030D-6E8A-4147-A177-3AD203B41FA5}">
                      <a16:colId xmlns:a16="http://schemas.microsoft.com/office/drawing/2014/main" val="235172448"/>
                    </a:ext>
                  </a:extLst>
                </a:gridCol>
                <a:gridCol w="1676317">
                  <a:extLst>
                    <a:ext uri="{9D8B030D-6E8A-4147-A177-3AD203B41FA5}">
                      <a16:colId xmlns:a16="http://schemas.microsoft.com/office/drawing/2014/main" val="1881600784"/>
                    </a:ext>
                  </a:extLst>
                </a:gridCol>
                <a:gridCol w="1676317">
                  <a:extLst>
                    <a:ext uri="{9D8B030D-6E8A-4147-A177-3AD203B41FA5}">
                      <a16:colId xmlns:a16="http://schemas.microsoft.com/office/drawing/2014/main" val="2748193068"/>
                    </a:ext>
                  </a:extLst>
                </a:gridCol>
              </a:tblGrid>
              <a:tr h="599256">
                <a:tc>
                  <a:txBody>
                    <a:bodyPr/>
                    <a:lstStyle/>
                    <a:p>
                      <a:r>
                        <a:rPr lang="es-CL" dirty="0"/>
                        <a:t>Nombre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Descripción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Tipo campo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76373"/>
                  </a:ext>
                </a:extLst>
              </a:tr>
              <a:tr h="428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id_cerw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identificador de tripulante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764055432"/>
                  </a:ext>
                </a:extLst>
              </a:tr>
              <a:tr h="428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Id_flight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identificación de vuelo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734914095"/>
                  </a:ext>
                </a:extLst>
              </a:tr>
              <a:tr h="428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rut_crew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 cedula de tripulante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916344339"/>
                  </a:ext>
                </a:extLst>
              </a:tr>
              <a:tr h="408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first_name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181447901"/>
                  </a:ext>
                </a:extLst>
              </a:tr>
              <a:tr h="408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Apellido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401013432"/>
                  </a:ext>
                </a:extLst>
              </a:tr>
              <a:tr h="408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Phone</a:t>
                      </a: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 _</a:t>
                      </a: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number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teléfono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4063219141"/>
                  </a:ext>
                </a:extLst>
              </a:tr>
              <a:tr h="408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email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 electrónico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690299776"/>
                  </a:ext>
                </a:extLst>
              </a:tr>
              <a:tr h="4082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birthday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 nacimiento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fecha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98501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9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256"/>
            <a:ext cx="10515600" cy="6371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  Listado de Tablas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1A9444-C76F-F429-A681-AE8C27AA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17088"/>
              </p:ext>
            </p:extLst>
          </p:nvPr>
        </p:nvGraphicFramePr>
        <p:xfrm>
          <a:off x="838201" y="1174057"/>
          <a:ext cx="492811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118">
                  <a:extLst>
                    <a:ext uri="{9D8B030D-6E8A-4147-A177-3AD203B41FA5}">
                      <a16:colId xmlns:a16="http://schemas.microsoft.com/office/drawing/2014/main" val="2355734789"/>
                    </a:ext>
                  </a:extLst>
                </a:gridCol>
              </a:tblGrid>
              <a:tr h="48919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airline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6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esta tabla se encuentra la información de cada aeropuerto.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70903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661302A-541A-F18F-75A3-611CE6E7D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89098"/>
              </p:ext>
            </p:extLst>
          </p:nvPr>
        </p:nvGraphicFramePr>
        <p:xfrm>
          <a:off x="6661621" y="1197141"/>
          <a:ext cx="492811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118">
                  <a:extLst>
                    <a:ext uri="{9D8B030D-6E8A-4147-A177-3AD203B41FA5}">
                      <a16:colId xmlns:a16="http://schemas.microsoft.com/office/drawing/2014/main" val="2355734789"/>
                    </a:ext>
                  </a:extLst>
                </a:gridCol>
              </a:tblGrid>
              <a:tr h="637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6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esta tabla se encuentra la información de cada aeropuerto.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70903"/>
                  </a:ext>
                </a:extLst>
              </a:tr>
            </a:tbl>
          </a:graphicData>
        </a:graphic>
      </p:graphicFrame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BD15E604-448C-F3D0-BAA9-99B40899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734478"/>
              </p:ext>
            </p:extLst>
          </p:nvPr>
        </p:nvGraphicFramePr>
        <p:xfrm>
          <a:off x="592184" y="2223506"/>
          <a:ext cx="492811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06">
                  <a:extLst>
                    <a:ext uri="{9D8B030D-6E8A-4147-A177-3AD203B41FA5}">
                      <a16:colId xmlns:a16="http://schemas.microsoft.com/office/drawing/2014/main" val="3765504365"/>
                    </a:ext>
                  </a:extLst>
                </a:gridCol>
                <a:gridCol w="1642706">
                  <a:extLst>
                    <a:ext uri="{9D8B030D-6E8A-4147-A177-3AD203B41FA5}">
                      <a16:colId xmlns:a16="http://schemas.microsoft.com/office/drawing/2014/main" val="3831355717"/>
                    </a:ext>
                  </a:extLst>
                </a:gridCol>
                <a:gridCol w="1642706">
                  <a:extLst>
                    <a:ext uri="{9D8B030D-6E8A-4147-A177-3AD203B41FA5}">
                      <a16:colId xmlns:a16="http://schemas.microsoft.com/office/drawing/2014/main" val="4243512588"/>
                    </a:ext>
                  </a:extLst>
                </a:gridCol>
              </a:tblGrid>
              <a:tr h="612555">
                <a:tc>
                  <a:txBody>
                    <a:bodyPr/>
                    <a:lstStyle/>
                    <a:p>
                      <a:r>
                        <a:rPr lang="es-CL" dirty="0"/>
                        <a:t>Nombre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Descripción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Tipo campo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50745"/>
                  </a:ext>
                </a:extLst>
              </a:tr>
              <a:tr h="437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kern="100" dirty="0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Id_airline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Número identificador de línea área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937664805"/>
                  </a:ext>
                </a:extLst>
              </a:tr>
              <a:tr h="437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kern="100" dirty="0" err="1">
                          <a:effectLst/>
                          <a:latin typeface="DM Sans" pitchFamily="2" charset="0"/>
                          <a:ea typeface="DM Sans" pitchFamily="2" charset="0"/>
                          <a:cs typeface="DM Sans" pitchFamily="2" charset="0"/>
                        </a:rPr>
                        <a:t>Id_crew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Numero identificador de tripulación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4424359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FE95ED4-A295-E176-B3ED-9947A9092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32191"/>
              </p:ext>
            </p:extLst>
          </p:nvPr>
        </p:nvGraphicFramePr>
        <p:xfrm>
          <a:off x="6661622" y="2208268"/>
          <a:ext cx="4859817" cy="283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939">
                  <a:extLst>
                    <a:ext uri="{9D8B030D-6E8A-4147-A177-3AD203B41FA5}">
                      <a16:colId xmlns:a16="http://schemas.microsoft.com/office/drawing/2014/main" val="1157783561"/>
                    </a:ext>
                  </a:extLst>
                </a:gridCol>
                <a:gridCol w="1619939">
                  <a:extLst>
                    <a:ext uri="{9D8B030D-6E8A-4147-A177-3AD203B41FA5}">
                      <a16:colId xmlns:a16="http://schemas.microsoft.com/office/drawing/2014/main" val="3846410819"/>
                    </a:ext>
                  </a:extLst>
                </a:gridCol>
                <a:gridCol w="1619939">
                  <a:extLst>
                    <a:ext uri="{9D8B030D-6E8A-4147-A177-3AD203B41FA5}">
                      <a16:colId xmlns:a16="http://schemas.microsoft.com/office/drawing/2014/main" val="3392686972"/>
                    </a:ext>
                  </a:extLst>
                </a:gridCol>
              </a:tblGrid>
              <a:tr h="414075">
                <a:tc>
                  <a:txBody>
                    <a:bodyPr/>
                    <a:lstStyle/>
                    <a:p>
                      <a:r>
                        <a:rPr lang="es-CL" dirty="0"/>
                        <a:t>Nombre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Descripción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Tipo Campo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8888"/>
                  </a:ext>
                </a:extLst>
              </a:tr>
              <a:tr h="41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Id_flight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identificador de vuelo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452196783"/>
                  </a:ext>
                </a:extLst>
              </a:tr>
              <a:tr h="41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Id_airline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identificador de la línea aérea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2712359635"/>
                  </a:ext>
                </a:extLst>
              </a:tr>
              <a:tr h="41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Id_Airport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identificador del aeropuerto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864270260"/>
                  </a:ext>
                </a:extLst>
              </a:tr>
              <a:tr h="41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name_city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la ciudad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4098189661"/>
                  </a:ext>
                </a:extLst>
              </a:tr>
              <a:tr h="41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L" sz="12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País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47454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5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256"/>
            <a:ext cx="10515600" cy="6371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/>
              <a:t>                             </a:t>
            </a:r>
            <a:r>
              <a:rPr lang="en-US" dirty="0">
                <a:solidFill>
                  <a:schemeClr val="bg1"/>
                </a:solidFill>
              </a:rPr>
              <a:t>Listado de Tablas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1A9444-C76F-F429-A681-AE8C27AA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59751"/>
              </p:ext>
            </p:extLst>
          </p:nvPr>
        </p:nvGraphicFramePr>
        <p:xfrm>
          <a:off x="3381570" y="1565942"/>
          <a:ext cx="492811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118">
                  <a:extLst>
                    <a:ext uri="{9D8B030D-6E8A-4147-A177-3AD203B41FA5}">
                      <a16:colId xmlns:a16="http://schemas.microsoft.com/office/drawing/2014/main" val="2355734789"/>
                    </a:ext>
                  </a:extLst>
                </a:gridCol>
              </a:tblGrid>
              <a:tr h="48919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aicreaft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6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esta se contienen los campos de nuestras aeronaves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70903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4DA3A87-00C6-65B0-04BC-4352C244D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023190"/>
              </p:ext>
            </p:extLst>
          </p:nvPr>
        </p:nvGraphicFramePr>
        <p:xfrm>
          <a:off x="2360024" y="2225065"/>
          <a:ext cx="7097484" cy="349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828">
                  <a:extLst>
                    <a:ext uri="{9D8B030D-6E8A-4147-A177-3AD203B41FA5}">
                      <a16:colId xmlns:a16="http://schemas.microsoft.com/office/drawing/2014/main" val="4080955585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3981476517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2145228562"/>
                    </a:ext>
                  </a:extLst>
                </a:gridCol>
              </a:tblGrid>
              <a:tr h="778072">
                <a:tc>
                  <a:txBody>
                    <a:bodyPr/>
                    <a:lstStyle/>
                    <a:p>
                      <a:r>
                        <a:rPr lang="es-CL" dirty="0"/>
                        <a:t>Nombre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Descripción Campo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Tipo Campo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84409"/>
                  </a:ext>
                </a:extLst>
              </a:tr>
              <a:tr h="679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kern="100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id_flight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identificador de vuelo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489279508"/>
                  </a:ext>
                </a:extLst>
              </a:tr>
              <a:tr h="679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kern="10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 de aeronave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731311680"/>
                  </a:ext>
                </a:extLst>
              </a:tr>
              <a:tr h="679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kern="100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id_plate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identificador de la aeronave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texto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1770509558"/>
                  </a:ext>
                </a:extLst>
              </a:tr>
              <a:tr h="6795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b="1" kern="100" dirty="0" err="1">
                          <a:effectLst/>
                          <a:latin typeface="Arial" panose="020B0604020202020204" pitchFamily="34" charset="0"/>
                          <a:ea typeface="DM Sans" pitchFamily="2" charset="0"/>
                          <a:cs typeface="Arial" panose="020B0604020202020204" pitchFamily="34" charset="0"/>
                        </a:rPr>
                        <a:t>flight_hours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horas de vuelo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a:t>número</a:t>
                      </a:r>
                      <a:endParaRPr lang="ru-RU" sz="1200" b="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Roboto 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64651" marR="64651" marT="34995" marB="34995" anchor="ctr"/>
                </a:tc>
                <a:extLst>
                  <a:ext uri="{0D108BD9-81ED-4DB2-BD59-A6C34878D82A}">
                    <a16:rowId xmlns:a16="http://schemas.microsoft.com/office/drawing/2014/main" val="3148951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433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6180</TotalTime>
  <Words>1366</Words>
  <Application>Microsoft Office PowerPoint</Application>
  <PresentationFormat>Panorámica</PresentationFormat>
  <Paragraphs>268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DM Sans</vt:lpstr>
      <vt:lpstr>Gill Sans</vt:lpstr>
      <vt:lpstr>Helvetica Neue Light</vt:lpstr>
      <vt:lpstr>Tema de Office</vt:lpstr>
      <vt:lpstr>Natam !EL ENCANTO DE VIAJAR!</vt:lpstr>
      <vt:lpstr>1. Descripción de la temática </vt:lpstr>
      <vt:lpstr>Situación Problemática y Modelo de negocio</vt:lpstr>
      <vt:lpstr>2.Diagrama entidad relación</vt:lpstr>
      <vt:lpstr>                             3.Listado de Tablas </vt:lpstr>
      <vt:lpstr>                             Listado de Tablas </vt:lpstr>
      <vt:lpstr>                             Listado de Tablas </vt:lpstr>
      <vt:lpstr>                             Listado de Tablas </vt:lpstr>
      <vt:lpstr>                             Listado de Tablas </vt:lpstr>
      <vt:lpstr>4. vistas </vt:lpstr>
      <vt:lpstr>           5. funciones y Procedure(Stored Procedures).</vt:lpstr>
      <vt:lpstr>           6. Triggers , creación -permiso a usuario y TCL</vt:lpstr>
      <vt:lpstr>NATAM </vt:lpstr>
      <vt:lpstr>Large Image slide</vt:lpstr>
      <vt:lpstr>!Muchas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Natalia Andrea Pacheco Obieta</dc:creator>
  <cp:lastModifiedBy>Natalia Andrea Pacheco Obieta</cp:lastModifiedBy>
  <cp:revision>84</cp:revision>
  <dcterms:created xsi:type="dcterms:W3CDTF">2024-06-10T00:32:08Z</dcterms:created>
  <dcterms:modified xsi:type="dcterms:W3CDTF">2024-06-14T22:28:36Z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