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9" r:id="rId2"/>
    <p:sldId id="460" r:id="rId3"/>
    <p:sldId id="461" r:id="rId4"/>
    <p:sldId id="463" r:id="rId5"/>
    <p:sldId id="462" r:id="rId6"/>
    <p:sldId id="465" r:id="rId7"/>
    <p:sldId id="466" r:id="rId8"/>
    <p:sldId id="467" r:id="rId9"/>
    <p:sldId id="468" r:id="rId10"/>
    <p:sldId id="471" r:id="rId11"/>
    <p:sldId id="469" r:id="rId12"/>
    <p:sldId id="472" r:id="rId13"/>
    <p:sldId id="470" r:id="rId14"/>
    <p:sldId id="473" r:id="rId15"/>
    <p:sldId id="474" r:id="rId16"/>
    <p:sldId id="475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BEC0"/>
    <a:srgbClr val="C00026"/>
    <a:srgbClr val="BA0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94" autoAdjust="0"/>
    <p:restoredTop sz="92671" autoAdjust="0"/>
  </p:normalViewPr>
  <p:slideViewPr>
    <p:cSldViewPr snapToGrid="0" snapToObjects="1" showGuides="1">
      <p:cViewPr varScale="1">
        <p:scale>
          <a:sx n="73" d="100"/>
          <a:sy n="73" d="100"/>
        </p:scale>
        <p:origin x="846" y="72"/>
      </p:cViewPr>
      <p:guideLst>
        <p:guide orient="horz" pos="2183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933F-D0FD-7240-A363-4A10A64C679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F2C9-07E4-FF4F-8189-CD4ED964D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CC8788FA-9D8F-3C45-9A7B-393163C83DF0}" type="datetime1">
              <a:rPr lang="en-US" smtClean="0"/>
              <a:t>10/25/2019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4172" y="6402174"/>
            <a:ext cx="641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149-89A1-2143-B6CB-10E4BD2D3370}" type="datetime1">
              <a:rPr lang="en-US" smtClean="0"/>
              <a:t>10/25/2019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35760" cy="365125"/>
          </a:xfrm>
        </p:spPr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640320" y="6482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12000" y="656336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106920" y="635635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956-45FE-0B43-9FB1-4BE9D905D684}" type="datetime1">
              <a:rPr lang="en-US" smtClean="0"/>
              <a:t>10/25/2019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C89B-46A1-944B-8294-819B08567B54}" type="datetime1">
              <a:rPr lang="en-US" smtClean="0"/>
              <a:t>10/25/2019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503680" cy="365125"/>
          </a:xfrm>
        </p:spPr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386320" y="635635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0B43-6A8C-D94C-A4F4-9A1865BE9A40}" type="datetime1">
              <a:rPr lang="en-US" smtClean="0"/>
              <a:t>10/25/2019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9"/>
          <p:cNvGrpSpPr>
            <a:grpSpLocks/>
          </p:cNvGrpSpPr>
          <p:nvPr userDrawn="1"/>
        </p:nvGrpSpPr>
        <p:grpSpPr bwMode="auto">
          <a:xfrm>
            <a:off x="0" y="0"/>
            <a:ext cx="9144000" cy="6838950"/>
            <a:chOff x="0" y="0"/>
            <a:chExt cx="9144000" cy="6838950"/>
          </a:xfrm>
        </p:grpSpPr>
        <p:grpSp>
          <p:nvGrpSpPr>
            <p:cNvPr id="5" name="Grupo 8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38950"/>
              <a:chOff x="0" y="0"/>
              <a:chExt cx="9144000" cy="6838950"/>
            </a:xfrm>
          </p:grpSpPr>
          <p:pic>
            <p:nvPicPr>
              <p:cNvPr id="7" name="Picture 12" descr="base_template_ppt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4000" cy="68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tângulo 5"/>
              <p:cNvSpPr>
                <a:spLocks noChangeArrowheads="1"/>
              </p:cNvSpPr>
              <p:nvPr userDrawn="1"/>
            </p:nvSpPr>
            <p:spPr bwMode="auto">
              <a:xfrm>
                <a:off x="571500" y="1500188"/>
                <a:ext cx="5214938" cy="2643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1684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1pPr>
                <a:lvl2pPr marL="742950" indent="-28575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2pPr>
                <a:lvl3pPr marL="11430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3pPr>
                <a:lvl4pPr marL="16002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4pPr>
                <a:lvl5pPr marL="20574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351" y="285750"/>
              <a:ext cx="2043113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Conector reto 8"/>
          <p:cNvCxnSpPr>
            <a:cxnSpLocks noChangeShapeType="1"/>
          </p:cNvCxnSpPr>
          <p:nvPr userDrawn="1"/>
        </p:nvCxnSpPr>
        <p:spPr bwMode="auto">
          <a:xfrm>
            <a:off x="2987675" y="6381750"/>
            <a:ext cx="0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552" y="548680"/>
            <a:ext cx="5656684" cy="366712"/>
          </a:xfrm>
          <a:prstGeom prst="rect">
            <a:avLst/>
          </a:prstGeom>
          <a:noFill/>
          <a:extLst/>
        </p:spPr>
        <p:txBody>
          <a:bodyPr/>
          <a:lstStyle/>
          <a:p>
            <a:endParaRPr lang="pt-B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552" y="1484784"/>
            <a:ext cx="8136904" cy="4536504"/>
          </a:xfrm>
          <a:prstGeom prst="rect">
            <a:avLst/>
          </a:prstGeom>
          <a:noFill/>
          <a:extLst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4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625399" cy="365125"/>
          </a:xfrm>
        </p:spPr>
        <p:txBody>
          <a:bodyPr/>
          <a:lstStyle/>
          <a:p>
            <a:fld id="{77ADD9C6-6B50-42C1-AB90-24E38D1CF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9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8EA56D1-9008-324A-AE78-6F3716B85DF9}" type="datetime1">
              <a:rPr lang="en-US" smtClean="0"/>
              <a:t>10/25/2019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 fontScale="250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sz="14400" dirty="0">
                <a:latin typeface="Verdana"/>
                <a:cs typeface="Verdana"/>
              </a:rPr>
              <a:t>Camada Física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Verdana"/>
                <a:cs typeface="Verdana"/>
              </a:rPr>
              <a:t>Aula 14 – </a:t>
            </a:r>
            <a:r>
              <a:rPr lang="pt-BR" dirty="0" err="1">
                <a:latin typeface="Verdana"/>
                <a:cs typeface="Verdana"/>
              </a:rPr>
              <a:t>Modulacao</a:t>
            </a:r>
            <a:r>
              <a:rPr lang="pt-BR" dirty="0">
                <a:latin typeface="Verdana"/>
                <a:cs typeface="Verdana"/>
              </a:rPr>
              <a:t> AM</a:t>
            </a:r>
          </a:p>
        </p:txBody>
      </p:sp>
      <p:sp>
        <p:nvSpPr>
          <p:cNvPr id="7" name="Espaço Reservado para Conteúdo 3"/>
          <p:cNvSpPr>
            <a:spLocks noGrp="1"/>
          </p:cNvSpPr>
          <p:nvPr>
            <p:ph idx="14"/>
          </p:nvPr>
        </p:nvSpPr>
        <p:spPr>
          <a:xfrm>
            <a:off x="900111" y="5463251"/>
            <a:ext cx="7343775" cy="1131223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2018 – Engenharia da computação</a:t>
            </a:r>
          </a:p>
          <a:p>
            <a:pPr algn="r"/>
            <a:endParaRPr lang="pt-BR" dirty="0"/>
          </a:p>
          <a:p>
            <a:pPr algn="r"/>
            <a:r>
              <a:rPr lang="pt-BR" dirty="0"/>
              <a:t>Rodrigo Carareto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3B8B-06DB-449C-A5CC-8E2FB71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Modulação AM DSBSC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56957E-A068-4763-87D9-54D2F95C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155889B-6E92-4BA7-96FE-9E189A82B95A}"/>
                  </a:ext>
                </a:extLst>
              </p:cNvPr>
              <p:cNvSpPr txBox="1"/>
              <p:nvPr/>
            </p:nvSpPr>
            <p:spPr>
              <a:xfrm>
                <a:off x="2529281" y="1161611"/>
                <a:ext cx="3321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155889B-6E92-4BA7-96FE-9E189A82B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81" y="1161611"/>
                <a:ext cx="3321037" cy="276999"/>
              </a:xfrm>
              <a:prstGeom prst="rect">
                <a:avLst/>
              </a:prstGeom>
              <a:blipFill>
                <a:blip r:embed="rId2"/>
                <a:stretch>
                  <a:fillRect l="-1284" t="-4444" r="-2202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436BA4-9228-4611-A4E0-CECE6B03A38E}"/>
                  </a:ext>
                </a:extLst>
              </p:cNvPr>
              <p:cNvSpPr txBox="1"/>
              <p:nvPr/>
            </p:nvSpPr>
            <p:spPr>
              <a:xfrm>
                <a:off x="2529281" y="1591010"/>
                <a:ext cx="4135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436BA4-9228-4611-A4E0-CECE6B03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81" y="1591010"/>
                <a:ext cx="4135619" cy="276999"/>
              </a:xfrm>
              <a:prstGeom prst="rect">
                <a:avLst/>
              </a:prstGeom>
              <a:blipFill>
                <a:blip r:embed="rId3"/>
                <a:stretch>
                  <a:fillRect l="-885" t="-2222" r="-1622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97665F9-F66B-464C-8289-15720DC42A78}"/>
                  </a:ext>
                </a:extLst>
              </p:cNvPr>
              <p:cNvSpPr txBox="1"/>
              <p:nvPr/>
            </p:nvSpPr>
            <p:spPr>
              <a:xfrm>
                <a:off x="2461537" y="2262792"/>
                <a:ext cx="42711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97665F9-F66B-464C-8289-15720DC4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37" y="2262792"/>
                <a:ext cx="4271106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C0826E5-C5F5-490F-9EFC-7026638F964E}"/>
                  </a:ext>
                </a:extLst>
              </p:cNvPr>
              <p:cNvSpPr txBox="1"/>
              <p:nvPr/>
            </p:nvSpPr>
            <p:spPr>
              <a:xfrm>
                <a:off x="1531620" y="3080685"/>
                <a:ext cx="623888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C0826E5-C5F5-490F-9EFC-7026638F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3080685"/>
                <a:ext cx="623888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8C36B9C8-4D4F-47C3-A910-61B7DEC9E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408" y="3854840"/>
            <a:ext cx="5189639" cy="2411347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74EAC7F-9C55-43DF-B91B-CC939B9B71FA}"/>
              </a:ext>
            </a:extLst>
          </p:cNvPr>
          <p:cNvCxnSpPr/>
          <p:nvPr/>
        </p:nvCxnSpPr>
        <p:spPr>
          <a:xfrm flipH="1">
            <a:off x="5593080" y="3750371"/>
            <a:ext cx="472440" cy="67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A005D1F-2B4A-4516-BB38-46481BF81EC8}"/>
              </a:ext>
            </a:extLst>
          </p:cNvPr>
          <p:cNvCxnSpPr/>
          <p:nvPr/>
        </p:nvCxnSpPr>
        <p:spPr>
          <a:xfrm>
            <a:off x="3630724" y="3750371"/>
            <a:ext cx="559075" cy="67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90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3B8B-06DB-449C-A5CC-8E2FB71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Modulação AM </a:t>
            </a:r>
            <a:r>
              <a:rPr lang="pt-BR" sz="2400" dirty="0" smtClean="0"/>
              <a:t>SSB </a:t>
            </a:r>
            <a:r>
              <a:rPr lang="pt-BR" sz="2400" i="1" dirty="0" smtClean="0"/>
              <a:t>(</a:t>
            </a:r>
            <a:r>
              <a:rPr lang="pt-BR" sz="2400" i="1" dirty="0"/>
              <a:t>single-</a:t>
            </a:r>
            <a:r>
              <a:rPr lang="pt-BR" sz="2400" i="1" dirty="0" err="1"/>
              <a:t>sideband</a:t>
            </a:r>
            <a:r>
              <a:rPr lang="pt-BR" sz="2400" i="1" dirty="0"/>
              <a:t>)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56957E-A068-4763-87D9-54D2F95C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B0E210-2123-411B-BDA7-61434853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7258"/>
            <a:ext cx="7726261" cy="33715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694D41-BC06-4637-ABDC-C8BD8039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86" y="4130966"/>
            <a:ext cx="4575866" cy="22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8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0BA7-AF16-46CA-BBDE-6E3CA071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765597"/>
          </a:xfrm>
        </p:spPr>
        <p:txBody>
          <a:bodyPr/>
          <a:lstStyle/>
          <a:p>
            <a:r>
              <a:rPr lang="pt-BR" dirty="0" err="1"/>
              <a:t>Demodulação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7092AE-FE94-462C-8477-3603573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A41034-4830-41DA-8E71-56834B5AB45D}"/>
              </a:ext>
            </a:extLst>
          </p:cNvPr>
          <p:cNvSpPr txBox="1"/>
          <p:nvPr/>
        </p:nvSpPr>
        <p:spPr>
          <a:xfrm>
            <a:off x="660895" y="1900125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Multiplica-se  o sinal pela portadora </a:t>
            </a:r>
            <a:r>
              <a:rPr lang="pt-BR" dirty="0" smtClean="0">
                <a:solidFill>
                  <a:srgbClr val="FF0000"/>
                </a:solidFill>
              </a:rPr>
              <a:t>novamente!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176AD69-6698-4664-9430-F8CB5D3A0A98}"/>
                  </a:ext>
                </a:extLst>
              </p:cNvPr>
              <p:cNvSpPr txBox="1"/>
              <p:nvPr/>
            </p:nvSpPr>
            <p:spPr>
              <a:xfrm>
                <a:off x="1005840" y="1210878"/>
                <a:ext cx="623888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176AD69-6698-4664-9430-F8CB5D3A0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210878"/>
                <a:ext cx="6238887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FF35C1C-ED1E-4B9C-98A6-0832E408F1CE}"/>
                  </a:ext>
                </a:extLst>
              </p:cNvPr>
              <p:cNvSpPr txBox="1"/>
              <p:nvPr/>
            </p:nvSpPr>
            <p:spPr>
              <a:xfrm>
                <a:off x="1005840" y="2462258"/>
                <a:ext cx="7819128" cy="107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Como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FF35C1C-ED1E-4B9C-98A6-0832E408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2462258"/>
                <a:ext cx="7819128" cy="1072601"/>
              </a:xfrm>
              <a:prstGeom prst="rect">
                <a:avLst/>
              </a:prstGeom>
              <a:blipFill>
                <a:blip r:embed="rId3"/>
                <a:stretch>
                  <a:fillRect l="-1793" b="-119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7185C33-A590-47B8-BE97-C881E09CE384}"/>
                  </a:ext>
                </a:extLst>
              </p:cNvPr>
              <p:cNvSpPr txBox="1"/>
              <p:nvPr/>
            </p:nvSpPr>
            <p:spPr>
              <a:xfrm>
                <a:off x="2286277" y="3429000"/>
                <a:ext cx="42711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7185C33-A590-47B8-BE97-C881E09CE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277" y="3429000"/>
                <a:ext cx="4271106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79E4579-4B18-4123-9380-141644E9FBA4}"/>
                  </a:ext>
                </a:extLst>
              </p:cNvPr>
              <p:cNvSpPr txBox="1"/>
              <p:nvPr/>
            </p:nvSpPr>
            <p:spPr>
              <a:xfrm>
                <a:off x="141171" y="4242299"/>
                <a:ext cx="88616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)]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79E4579-4B18-4123-9380-141644E9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" y="4242299"/>
                <a:ext cx="886165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ave Direita 10">
            <a:extLst>
              <a:ext uri="{FF2B5EF4-FFF2-40B4-BE49-F238E27FC236}">
                <a16:creationId xmlns:a16="http://schemas.microsoft.com/office/drawing/2014/main" id="{D0BEAED8-C06B-47AE-ABC0-A04F96442871}"/>
              </a:ext>
            </a:extLst>
          </p:cNvPr>
          <p:cNvSpPr/>
          <p:nvPr/>
        </p:nvSpPr>
        <p:spPr>
          <a:xfrm rot="5400000">
            <a:off x="3517712" y="3990152"/>
            <a:ext cx="352117" cy="1893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AC8EACB0-38D4-411B-BA57-4F5F49DC6E38}"/>
              </a:ext>
            </a:extLst>
          </p:cNvPr>
          <p:cNvSpPr/>
          <p:nvPr/>
        </p:nvSpPr>
        <p:spPr>
          <a:xfrm rot="5400000">
            <a:off x="7574998" y="3932731"/>
            <a:ext cx="352117" cy="1893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B9AE5D-F72B-4ABC-9354-3E263FAF396B}"/>
              </a:ext>
            </a:extLst>
          </p:cNvPr>
          <p:cNvSpPr txBox="1"/>
          <p:nvPr/>
        </p:nvSpPr>
        <p:spPr>
          <a:xfrm>
            <a:off x="3152750" y="5138369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Alta </a:t>
            </a:r>
            <a:r>
              <a:rPr lang="pt-BR" dirty="0" err="1"/>
              <a:t>freq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B3BFC2A-FD15-4D61-B032-B287167705D4}"/>
              </a:ext>
            </a:extLst>
          </p:cNvPr>
          <p:cNvSpPr txBox="1"/>
          <p:nvPr/>
        </p:nvSpPr>
        <p:spPr>
          <a:xfrm>
            <a:off x="7336130" y="5037419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Alta </a:t>
            </a:r>
            <a:r>
              <a:rPr lang="pt-BR" dirty="0" err="1"/>
              <a:t>freq</a:t>
            </a:r>
            <a:endParaRPr lang="pt-BR" dirty="0"/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D0BEAED8-C06B-47AE-ABC0-A04F96442871}"/>
              </a:ext>
            </a:extLst>
          </p:cNvPr>
          <p:cNvSpPr/>
          <p:nvPr/>
        </p:nvSpPr>
        <p:spPr>
          <a:xfrm rot="5400000">
            <a:off x="1489069" y="3957886"/>
            <a:ext cx="352117" cy="1893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B9AE5D-F72B-4ABC-9354-3E263FAF396B}"/>
              </a:ext>
            </a:extLst>
          </p:cNvPr>
          <p:cNvSpPr txBox="1"/>
          <p:nvPr/>
        </p:nvSpPr>
        <p:spPr>
          <a:xfrm>
            <a:off x="1005840" y="5117692"/>
            <a:ext cx="137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informação</a:t>
            </a:r>
            <a:endParaRPr lang="pt-BR" dirty="0"/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D0BEAED8-C06B-47AE-ABC0-A04F96442871}"/>
              </a:ext>
            </a:extLst>
          </p:cNvPr>
          <p:cNvSpPr/>
          <p:nvPr/>
        </p:nvSpPr>
        <p:spPr>
          <a:xfrm rot="5400000">
            <a:off x="5608595" y="3967891"/>
            <a:ext cx="352117" cy="1893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B9AE5D-F72B-4ABC-9354-3E263FAF396B}"/>
              </a:ext>
            </a:extLst>
          </p:cNvPr>
          <p:cNvSpPr txBox="1"/>
          <p:nvPr/>
        </p:nvSpPr>
        <p:spPr>
          <a:xfrm>
            <a:off x="5125366" y="5127697"/>
            <a:ext cx="137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92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0BA7-AF16-46CA-BBDE-6E3CA071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765597"/>
          </a:xfrm>
        </p:spPr>
        <p:txBody>
          <a:bodyPr/>
          <a:lstStyle/>
          <a:p>
            <a:r>
              <a:rPr lang="pt-BR" dirty="0" err="1"/>
              <a:t>Demodulação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7092AE-FE94-462C-8477-3603573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79E4579-4B18-4123-9380-141644E9FBA4}"/>
                  </a:ext>
                </a:extLst>
              </p:cNvPr>
              <p:cNvSpPr txBox="1"/>
              <p:nvPr/>
            </p:nvSpPr>
            <p:spPr>
              <a:xfrm>
                <a:off x="141171" y="1290094"/>
                <a:ext cx="88616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)]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79E4579-4B18-4123-9380-141644E9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" y="1290094"/>
                <a:ext cx="8861657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2381250"/>
            <a:ext cx="5743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2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6EAF6-9891-4F57-A268-0E3C6FD6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769CA7-D799-43DA-90C3-263A447C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2BB2F4-401A-4330-BA9D-17752D91D9C2}"/>
              </a:ext>
            </a:extLst>
          </p:cNvPr>
          <p:cNvSpPr txBox="1"/>
          <p:nvPr/>
        </p:nvSpPr>
        <p:spPr>
          <a:xfrm>
            <a:off x="906011" y="1417638"/>
            <a:ext cx="6786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Construir um software que:</a:t>
            </a:r>
          </a:p>
          <a:p>
            <a:r>
              <a:rPr lang="pt-BR" dirty="0"/>
              <a:t>Faça a leitura de um arquivo de áudio previamente gravado com uma taxa de amostragem de 44100Hz.</a:t>
            </a:r>
          </a:p>
          <a:p>
            <a:r>
              <a:rPr lang="pt-BR" dirty="0"/>
              <a:t>Codifique esse sinal de áudio em AM.</a:t>
            </a:r>
          </a:p>
          <a:p>
            <a:r>
              <a:rPr lang="pt-BR" dirty="0"/>
              <a:t>Construa o gráfico do sinal modulado (nos domínios do tempo da frequência).</a:t>
            </a:r>
          </a:p>
          <a:p>
            <a:r>
              <a:rPr lang="pt-BR" dirty="0"/>
              <a:t>Execute o áudio do sinal modulado.</a:t>
            </a:r>
          </a:p>
          <a:p>
            <a:r>
              <a:rPr lang="pt-BR" dirty="0" err="1"/>
              <a:t>Demodule</a:t>
            </a:r>
            <a:r>
              <a:rPr lang="pt-BR" dirty="0"/>
              <a:t> o sinal.</a:t>
            </a:r>
          </a:p>
          <a:p>
            <a:r>
              <a:rPr lang="pt-BR" dirty="0"/>
              <a:t>Execute o áudio do sinal </a:t>
            </a:r>
            <a:r>
              <a:rPr lang="pt-BR" dirty="0" err="1"/>
              <a:t>demodulado</a:t>
            </a:r>
            <a:r>
              <a:rPr lang="pt-BR" dirty="0"/>
              <a:t>.</a:t>
            </a:r>
          </a:p>
          <a:p>
            <a:r>
              <a:rPr lang="pt-BR" dirty="0"/>
              <a:t>Mostre o gráfico do sinal </a:t>
            </a:r>
            <a:r>
              <a:rPr lang="pt-BR" dirty="0" err="1"/>
              <a:t>demodulado</a:t>
            </a:r>
            <a:r>
              <a:rPr lang="pt-BR" dirty="0"/>
              <a:t> (no tempo e da frequência).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33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954E-77F8-4970-BB87-95DF6C08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656825"/>
          </a:xfrm>
        </p:spPr>
        <p:txBody>
          <a:bodyPr/>
          <a:lstStyle/>
          <a:p>
            <a:r>
              <a:rPr lang="pt-BR" dirty="0" err="1"/>
              <a:t>Importantdo</a:t>
            </a:r>
            <a:r>
              <a:rPr lang="pt-BR" dirty="0"/>
              <a:t> o sinal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6AD62A-2D0E-49C1-95CE-0DE2E467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15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A885F2-C20D-4BE6-A822-B58EFE6D65DD}"/>
              </a:ext>
            </a:extLst>
          </p:cNvPr>
          <p:cNvSpPr txBox="1"/>
          <p:nvPr/>
        </p:nvSpPr>
        <p:spPr>
          <a:xfrm>
            <a:off x="457200" y="1568741"/>
            <a:ext cx="7436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Importar um arquivo .</a:t>
            </a:r>
            <a:r>
              <a:rPr lang="pt-BR" dirty="0" err="1"/>
              <a:t>wav</a:t>
            </a:r>
            <a:r>
              <a:rPr lang="pt-BR" dirty="0"/>
              <a:t>: Você poderá usar a biblioteca </a:t>
            </a:r>
            <a:r>
              <a:rPr lang="pt-BR" dirty="0" err="1"/>
              <a:t>soundfile</a:t>
            </a:r>
            <a:r>
              <a:rPr lang="pt-BR" dirty="0"/>
              <a:t>, que contém uma função .</a:t>
            </a:r>
            <a:r>
              <a:rPr lang="pt-BR" dirty="0" err="1"/>
              <a:t>read</a:t>
            </a:r>
            <a:r>
              <a:rPr lang="pt-BR" dirty="0"/>
              <a:t>(...)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Após importar o arquivo, você deverá extrair o vetor com as amplitudes e então normaliza-lo (valores entre 0 e 1)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Para melhores resultados, você poderá tratar o sinal lido aplicando um filtro passa baixa (mostrado abaixo) utilizando-se a </a:t>
            </a:r>
            <a:r>
              <a:rPr lang="pt-BR" dirty="0" err="1"/>
              <a:t>a</a:t>
            </a:r>
            <a:r>
              <a:rPr lang="pt-BR" dirty="0"/>
              <a:t> classe </a:t>
            </a:r>
            <a:r>
              <a:rPr lang="pt-BR" i="1" dirty="0" err="1"/>
              <a:t>signal</a:t>
            </a:r>
            <a:r>
              <a:rPr lang="pt-BR" i="1" dirty="0"/>
              <a:t>  (</a:t>
            </a: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scipy</a:t>
            </a:r>
            <a:r>
              <a:rPr lang="pt-BR" i="1" dirty="0"/>
              <a:t> </a:t>
            </a: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signal</a:t>
            </a:r>
            <a:r>
              <a:rPr lang="pt-BR" i="1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execução do áudio pode ser feito com a função </a:t>
            </a:r>
            <a:r>
              <a:rPr lang="pt-BR" i="1" dirty="0"/>
              <a:t>play</a:t>
            </a:r>
            <a:r>
              <a:rPr lang="pt-BR" dirty="0"/>
              <a:t> da biblioteca </a:t>
            </a:r>
            <a:r>
              <a:rPr lang="pt-BR" i="1" dirty="0" err="1"/>
              <a:t>sounddevice</a:t>
            </a:r>
            <a:endParaRPr lang="pt-BR" i="1" dirty="0"/>
          </a:p>
          <a:p>
            <a:pPr marL="342900" indent="-342900">
              <a:buFont typeface="+mj-lt"/>
              <a:buAutoNum type="arabicPeriod"/>
            </a:pPr>
            <a:r>
              <a:rPr lang="pt-BR" i="1" dirty="0"/>
              <a:t>Filtro passa baixa:</a:t>
            </a:r>
          </a:p>
          <a:p>
            <a:pPr lvl="2"/>
            <a:r>
              <a:rPr lang="pt-BR" sz="1200" i="1" dirty="0"/>
              <a:t>    # https://scipy.github.io/old-wiki/pages/Cookbook/FIRFilter.html</a:t>
            </a:r>
          </a:p>
          <a:p>
            <a:pPr lvl="2"/>
            <a:r>
              <a:rPr lang="pt-BR" sz="1200" i="1" dirty="0"/>
              <a:t>    </a:t>
            </a:r>
            <a:r>
              <a:rPr lang="pt-BR" sz="1200" i="1" dirty="0" err="1"/>
              <a:t>nyq_rate</a:t>
            </a:r>
            <a:r>
              <a:rPr lang="pt-BR" sz="1200" i="1" dirty="0"/>
              <a:t> = </a:t>
            </a:r>
            <a:r>
              <a:rPr lang="pt-BR" sz="1200" i="1" dirty="0" err="1"/>
              <a:t>samplerate</a:t>
            </a:r>
            <a:r>
              <a:rPr lang="pt-BR" sz="1200" i="1" dirty="0"/>
              <a:t>/2</a:t>
            </a:r>
          </a:p>
          <a:p>
            <a:pPr lvl="2"/>
            <a:r>
              <a:rPr lang="pt-BR" sz="1200" i="1" dirty="0"/>
              <a:t>    </a:t>
            </a:r>
            <a:r>
              <a:rPr lang="pt-BR" sz="1200" i="1" dirty="0" err="1"/>
              <a:t>width</a:t>
            </a:r>
            <a:r>
              <a:rPr lang="pt-BR" sz="1200" i="1" dirty="0"/>
              <a:t> = 5.0/</a:t>
            </a:r>
            <a:r>
              <a:rPr lang="pt-BR" sz="1200" i="1" dirty="0" err="1"/>
              <a:t>nyq_rate</a:t>
            </a:r>
            <a:endParaRPr lang="pt-BR" sz="1200" i="1" dirty="0"/>
          </a:p>
          <a:p>
            <a:pPr lvl="2"/>
            <a:r>
              <a:rPr lang="pt-BR" sz="1200" i="1" dirty="0"/>
              <a:t>    </a:t>
            </a:r>
            <a:r>
              <a:rPr lang="pt-BR" sz="1200" i="1" dirty="0" err="1"/>
              <a:t>ripple_db</a:t>
            </a:r>
            <a:r>
              <a:rPr lang="pt-BR" sz="1200" i="1" dirty="0"/>
              <a:t> = 60.0 #dB</a:t>
            </a:r>
          </a:p>
          <a:p>
            <a:pPr lvl="2"/>
            <a:r>
              <a:rPr lang="pt-BR" sz="1200" i="1" dirty="0"/>
              <a:t>    N , beta = </a:t>
            </a:r>
            <a:r>
              <a:rPr lang="pt-BR" sz="1200" i="1" dirty="0" err="1"/>
              <a:t>signal.kaiserord</a:t>
            </a:r>
            <a:r>
              <a:rPr lang="pt-BR" sz="1200" i="1" dirty="0"/>
              <a:t>(</a:t>
            </a:r>
            <a:r>
              <a:rPr lang="pt-BR" sz="1200" i="1" dirty="0" err="1"/>
              <a:t>ripple_db</a:t>
            </a:r>
            <a:r>
              <a:rPr lang="pt-BR" sz="1200" i="1" dirty="0"/>
              <a:t>, </a:t>
            </a:r>
            <a:r>
              <a:rPr lang="pt-BR" sz="1200" i="1" dirty="0" err="1"/>
              <a:t>width</a:t>
            </a:r>
            <a:r>
              <a:rPr lang="pt-BR" sz="1200" i="1" dirty="0"/>
              <a:t>)</a:t>
            </a:r>
          </a:p>
          <a:p>
            <a:pPr lvl="2"/>
            <a:r>
              <a:rPr lang="pt-BR" sz="1200" i="1" dirty="0"/>
              <a:t>    </a:t>
            </a:r>
            <a:r>
              <a:rPr lang="pt-BR" sz="1200" i="1" dirty="0" err="1"/>
              <a:t>cutoff_hz</a:t>
            </a:r>
            <a:r>
              <a:rPr lang="pt-BR" sz="1200" i="1" dirty="0"/>
              <a:t> = 4000.0</a:t>
            </a:r>
          </a:p>
          <a:p>
            <a:pPr lvl="2"/>
            <a:r>
              <a:rPr lang="pt-BR" sz="1200" i="1" dirty="0"/>
              <a:t>    </a:t>
            </a:r>
            <a:r>
              <a:rPr lang="pt-BR" sz="1200" i="1" dirty="0" err="1"/>
              <a:t>taps</a:t>
            </a:r>
            <a:r>
              <a:rPr lang="pt-BR" sz="1200" i="1" dirty="0"/>
              <a:t> = </a:t>
            </a:r>
            <a:r>
              <a:rPr lang="pt-BR" sz="1200" i="1" dirty="0" err="1"/>
              <a:t>signal.firwin</a:t>
            </a:r>
            <a:r>
              <a:rPr lang="pt-BR" sz="1200" i="1" dirty="0"/>
              <a:t>(N, </a:t>
            </a:r>
            <a:r>
              <a:rPr lang="pt-BR" sz="1200" i="1" dirty="0" err="1"/>
              <a:t>cutoff_hz</a:t>
            </a:r>
            <a:r>
              <a:rPr lang="pt-BR" sz="1200" i="1" dirty="0"/>
              <a:t>/</a:t>
            </a:r>
            <a:r>
              <a:rPr lang="pt-BR" sz="1200" i="1" dirty="0" err="1"/>
              <a:t>nyq_rate</a:t>
            </a:r>
            <a:r>
              <a:rPr lang="pt-BR" sz="1200" i="1" dirty="0"/>
              <a:t>, </a:t>
            </a:r>
            <a:r>
              <a:rPr lang="pt-BR" sz="1200" i="1" dirty="0" err="1"/>
              <a:t>window</a:t>
            </a:r>
            <a:r>
              <a:rPr lang="pt-BR" sz="1200" i="1" dirty="0"/>
              <a:t>=('kaiser', beta))</a:t>
            </a:r>
          </a:p>
          <a:p>
            <a:pPr lvl="2"/>
            <a:r>
              <a:rPr lang="pt-BR" sz="1200" i="1" dirty="0"/>
              <a:t>   </a:t>
            </a:r>
          </a:p>
          <a:p>
            <a:pPr lvl="2"/>
            <a:r>
              <a:rPr lang="pt-BR" sz="1200" i="1" dirty="0"/>
              <a:t>    </a:t>
            </a:r>
            <a:r>
              <a:rPr lang="pt-BR" sz="1200" i="1" dirty="0" err="1"/>
              <a:t>yFiltrado</a:t>
            </a:r>
            <a:r>
              <a:rPr lang="pt-BR" sz="1200" i="1" dirty="0"/>
              <a:t> = </a:t>
            </a:r>
            <a:r>
              <a:rPr lang="pt-BR" sz="1200" i="1" dirty="0" err="1"/>
              <a:t>signal.lfilter</a:t>
            </a:r>
            <a:r>
              <a:rPr lang="pt-BR" sz="1200" i="1" dirty="0"/>
              <a:t>(</a:t>
            </a:r>
            <a:r>
              <a:rPr lang="pt-BR" sz="1200" i="1" dirty="0" err="1"/>
              <a:t>taps</a:t>
            </a:r>
            <a:r>
              <a:rPr lang="pt-BR" sz="1200" i="1" dirty="0"/>
              <a:t>, 1.0, </a:t>
            </a:r>
            <a:r>
              <a:rPr lang="pt-BR" sz="1200" i="1" dirty="0" err="1"/>
              <a:t>yAudioNormalizado</a:t>
            </a:r>
            <a:r>
              <a:rPr lang="pt-BR" sz="1200" i="1" dirty="0"/>
              <a:t>)</a:t>
            </a:r>
          </a:p>
          <a:p>
            <a:pPr lvl="2"/>
            <a:endParaRPr lang="pt-BR" sz="1200" i="1" dirty="0"/>
          </a:p>
          <a:p>
            <a:pPr lvl="2"/>
            <a:endParaRPr lang="pt-BR" sz="1200" i="1" dirty="0"/>
          </a:p>
          <a:p>
            <a:pPr lvl="2"/>
            <a:endParaRPr lang="pt-BR" sz="1200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68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954E-77F8-4970-BB87-95DF6C08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656825"/>
          </a:xfrm>
        </p:spPr>
        <p:txBody>
          <a:bodyPr/>
          <a:lstStyle/>
          <a:p>
            <a:r>
              <a:rPr lang="pt-BR" dirty="0"/>
              <a:t>Modulando e </a:t>
            </a:r>
            <a:r>
              <a:rPr lang="pt-BR" dirty="0" err="1"/>
              <a:t>demodulando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6AD62A-2D0E-49C1-95CE-0DE2E467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A885F2-C20D-4BE6-A822-B58EFE6D65DD}"/>
              </a:ext>
            </a:extLst>
          </p:cNvPr>
          <p:cNvSpPr txBox="1"/>
          <p:nvPr/>
        </p:nvSpPr>
        <p:spPr>
          <a:xfrm>
            <a:off x="457200" y="1568741"/>
            <a:ext cx="7436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 modulação do sinal poderá ser feita com a multiplicação entre a portadora de amplitude 1 e o sinal importado e normalizado.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</a:t>
            </a:r>
            <a:r>
              <a:rPr lang="pt-BR" dirty="0" err="1"/>
              <a:t>demodulação</a:t>
            </a:r>
            <a:r>
              <a:rPr lang="pt-BR" dirty="0"/>
              <a:t> deverá ser feita com um filtro passa-baixa na frequência de corte do sinal importado. O módulo do sinal poderá ser obtido com a multiplicação do sinal de áudio e a portadora.</a:t>
            </a:r>
          </a:p>
          <a:p>
            <a:pPr lvl="2"/>
            <a:endParaRPr lang="pt-BR" sz="1200" i="1" dirty="0"/>
          </a:p>
          <a:p>
            <a:pPr lvl="2"/>
            <a:endParaRPr lang="pt-BR" sz="1200" i="1" dirty="0"/>
          </a:p>
          <a:p>
            <a:pPr lvl="2"/>
            <a:endParaRPr lang="pt-BR" sz="1200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99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5112" cy="852526"/>
          </a:xfrm>
        </p:spPr>
        <p:txBody>
          <a:bodyPr/>
          <a:lstStyle/>
          <a:p>
            <a:r>
              <a:rPr lang="pt-BR" sz="2400" dirty="0"/>
              <a:t>Várias fontes, vários receptores, bandas passantes...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24350F-7208-444F-83A3-6512A385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1612244"/>
            <a:ext cx="6660859" cy="27934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DBF4F8-A285-43F7-B3E2-5A3ABBB4BFD2}"/>
              </a:ext>
            </a:extLst>
          </p:cNvPr>
          <p:cNvSpPr txBox="1"/>
          <p:nvPr/>
        </p:nvSpPr>
        <p:spPr>
          <a:xfrm>
            <a:off x="838899" y="4890782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problema a ser enfrentado: vários emissores, vários receptores </a:t>
            </a:r>
          </a:p>
        </p:txBody>
      </p:sp>
    </p:spTree>
    <p:extLst>
      <p:ext uri="{BB962C8B-B14F-4D97-AF65-F5344CB8AC3E}">
        <p14:creationId xmlns:p14="http://schemas.microsoft.com/office/powerpoint/2010/main" val="33731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82E3D-1151-4C25-856F-CB0760B9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706874"/>
          </a:xfrm>
        </p:spPr>
        <p:txBody>
          <a:bodyPr/>
          <a:lstStyle/>
          <a:p>
            <a:r>
              <a:rPr lang="pt-BR" dirty="0"/>
              <a:t>Bandas americanas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BF2BE1-F07E-44B9-A0E4-E8C27777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04F466-53AC-48B9-8A76-BFC27940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39799"/>
            <a:ext cx="8808440" cy="57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82E3D-1151-4C25-856F-CB0760B9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706874"/>
          </a:xfrm>
        </p:spPr>
        <p:txBody>
          <a:bodyPr/>
          <a:lstStyle/>
          <a:p>
            <a:r>
              <a:rPr lang="pt-BR" dirty="0"/>
              <a:t>Bandas americanas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BF2BE1-F07E-44B9-A0E4-E8C27777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89F118-89BC-46B2-A9D0-D2DC0994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47787"/>
            <a:ext cx="7734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3B8B-06DB-449C-A5CC-8E2FB71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Como colocar informação em uma frequência única de recepção?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56957E-A068-4763-87D9-54D2F95C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30B039-FD6B-4FC4-8A25-1D715847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6" y="2113239"/>
            <a:ext cx="3924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3B8B-06DB-449C-A5CC-8E2FB71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Modulação AM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56957E-A068-4763-87D9-54D2F95C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A1B74A-24A7-4D1E-ADA1-8E0D6C6F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1447698"/>
            <a:ext cx="7417659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8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3B8B-06DB-449C-A5CC-8E2FB71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Modulação AM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56957E-A068-4763-87D9-54D2F95C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4E1060-9F3C-4362-A354-4F33532C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32" y="1525661"/>
            <a:ext cx="4752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9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3B8B-06DB-449C-A5CC-8E2FB71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Modulação </a:t>
            </a:r>
            <a:r>
              <a:rPr lang="en-US" sz="2400" dirty="0"/>
              <a:t>AM DSB-FC</a:t>
            </a:r>
            <a:r>
              <a:rPr lang="en-US" sz="1600" dirty="0"/>
              <a:t> </a:t>
            </a:r>
            <a:r>
              <a:rPr lang="en-US" sz="1600" i="1" dirty="0"/>
              <a:t>(double-sideband full carrier)</a:t>
            </a:r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56957E-A068-4763-87D9-54D2F95C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4E1060-9F3C-4362-A354-4F33532C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58" y="1091539"/>
            <a:ext cx="2821104" cy="14303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494B148-6134-4CBE-A791-58F10120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58" y="1908441"/>
            <a:ext cx="6442745" cy="42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3B8B-06DB-449C-A5CC-8E2FB71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Modulação AM </a:t>
            </a:r>
            <a:r>
              <a:rPr lang="pt-BR" sz="2400" dirty="0" smtClean="0"/>
              <a:t>DSBSC </a:t>
            </a:r>
            <a:r>
              <a:rPr lang="pt-BR" sz="1600" i="1" dirty="0" err="1"/>
              <a:t>double-sideband</a:t>
            </a:r>
            <a:r>
              <a:rPr lang="pt-BR" sz="1600" i="1" dirty="0"/>
              <a:t> </a:t>
            </a:r>
            <a:r>
              <a:rPr lang="pt-BR" sz="1600" i="1" dirty="0" err="1"/>
              <a:t>supressed</a:t>
            </a:r>
            <a:r>
              <a:rPr lang="pt-BR" sz="1600" i="1" dirty="0"/>
              <a:t> </a:t>
            </a:r>
            <a:r>
              <a:rPr lang="pt-BR" sz="1600" i="1" dirty="0" err="1"/>
              <a:t>carrier</a:t>
            </a:r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56957E-A068-4763-87D9-54D2F95C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D6E7D3-04D3-46F8-A1B3-B17D8F47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1417638"/>
            <a:ext cx="6442745" cy="26117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62F978-3512-4BAB-B4DA-EBA24E43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8" y="4235840"/>
            <a:ext cx="5189639" cy="24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228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16483</TotalTime>
  <Words>396</Words>
  <Application>Microsoft Office PowerPoint</Application>
  <PresentationFormat>Apresentação na tela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Verdana</vt:lpstr>
      <vt:lpstr>ヒラギノ角ゴ Pro W3</vt:lpstr>
      <vt:lpstr>Personalizar design</vt:lpstr>
      <vt:lpstr>Apresentação do PowerPoint</vt:lpstr>
      <vt:lpstr>Várias fontes, vários receptores, bandas passantes... </vt:lpstr>
      <vt:lpstr>Bandas americanas</vt:lpstr>
      <vt:lpstr>Bandas americanas</vt:lpstr>
      <vt:lpstr>Como colocar informação em uma frequência única de recepção?</vt:lpstr>
      <vt:lpstr>Modulação AM</vt:lpstr>
      <vt:lpstr>Modulação AM</vt:lpstr>
      <vt:lpstr>Modulação AM DSB-FC (double-sideband full carrier)</vt:lpstr>
      <vt:lpstr>Modulação AM DSBSC double-sideband supressed carrier</vt:lpstr>
      <vt:lpstr>Modulação AM DSBSC</vt:lpstr>
      <vt:lpstr>Modulação AM SSB (single-sideband)</vt:lpstr>
      <vt:lpstr>Demodulação </vt:lpstr>
      <vt:lpstr>Demodulação </vt:lpstr>
      <vt:lpstr>Objetivos:</vt:lpstr>
      <vt:lpstr>Importantdo o sinal</vt:lpstr>
      <vt:lpstr>Modulando e demodulando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cp:lastModifiedBy>Carareto</cp:lastModifiedBy>
  <cp:revision>852</cp:revision>
  <cp:lastPrinted>2015-03-24T12:10:04Z</cp:lastPrinted>
  <dcterms:created xsi:type="dcterms:W3CDTF">2014-04-17T20:05:08Z</dcterms:created>
  <dcterms:modified xsi:type="dcterms:W3CDTF">2019-10-25T12:10:30Z</dcterms:modified>
  <cp:category/>
</cp:coreProperties>
</file>