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93" r:id="rId5"/>
    <p:sldId id="286" r:id="rId6"/>
    <p:sldId id="287" r:id="rId7"/>
    <p:sldId id="296" r:id="rId8"/>
    <p:sldId id="297" r:id="rId9"/>
    <p:sldId id="298" r:id="rId10"/>
    <p:sldId id="305" r:id="rId11"/>
    <p:sldId id="307" r:id="rId12"/>
    <p:sldId id="308" r:id="rId13"/>
    <p:sldId id="309" r:id="rId14"/>
    <p:sldId id="280" r:id="rId15"/>
    <p:sldId id="310" r:id="rId16"/>
  </p:sldIdLst>
  <p:sldSz cx="18288000" cy="10287000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Lato Bold" panose="020F0502020204030203" pitchFamily="34" charset="0"/>
      <p:regular r:id="rId21"/>
      <p:bold r:id="rId22"/>
    </p:embeddedFont>
    <p:embeddedFont>
      <p:font typeface="Poppins Bold" panose="00000800000000000000" pitchFamily="2" charset="0"/>
      <p:regular r:id="rId23"/>
      <p:bold r:id="rId24"/>
    </p:embeddedFont>
    <p:embeddedFont>
      <p:font typeface="Poppins Ultra-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F41240-5343-B8AD-F2BF-3420B659A72E}" v="24" dt="2024-11-28T19:09:27.215"/>
    <p1510:client id="{75EDE64F-B7A3-733E-560C-33FEA0B369B3}" v="752" dt="2024-11-28T23:09:35.402"/>
    <p1510:client id="{C6FB326A-1DEB-86C9-3B68-45930B22FC66}" v="189" dt="2024-11-28T20:24:27.532"/>
    <p1510:client id="{D3AA0537-EDC4-B3A1-7D0C-664059F3FEB3}" v="4" dt="2024-11-29T13:05:42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data-and-backend/state-mgmt/ephemeral-vs-app" TargetMode="External"/><Relationship Id="rId2" Type="http://schemas.openxmlformats.org/officeDocument/2006/relationships/hyperlink" Target="https://medium.com/@maizalouise/setstate-e-o-gerenciamento-de-estado-no-flutter-60128977d4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lura.com.br/artigos/como-gerenciar-estados-com-flutter-provider" TargetMode="External"/><Relationship Id="rId5" Type="http://schemas.openxmlformats.org/officeDocument/2006/relationships/hyperlink" Target="https://docs.flutter.dev/data-and-backend/state-mgmt/simple" TargetMode="External"/><Relationship Id="rId4" Type="http://schemas.openxmlformats.org/officeDocument/2006/relationships/hyperlink" Target="https://www.alura.com.br/artigos/gerenciamento-de-estados-flutter-principais-ferramenta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951024" y="8497790"/>
            <a:ext cx="5218171" cy="6164339"/>
            <a:chOff x="0" y="0"/>
            <a:chExt cx="1620126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0126" cy="1913890"/>
            </a:xfrm>
            <a:custGeom>
              <a:avLst/>
              <a:gdLst/>
              <a:ahLst/>
              <a:cxnLst/>
              <a:rect l="l" t="t" r="r" b="b"/>
              <a:pathLst>
                <a:path w="1620126" h="1913890">
                  <a:moveTo>
                    <a:pt x="0" y="0"/>
                  </a:moveTo>
                  <a:lnTo>
                    <a:pt x="0" y="1913890"/>
                  </a:lnTo>
                  <a:lnTo>
                    <a:pt x="1620126" y="1913890"/>
                  </a:lnTo>
                  <a:lnTo>
                    <a:pt x="1620126" y="0"/>
                  </a:lnTo>
                  <a:lnTo>
                    <a:pt x="0" y="0"/>
                  </a:lnTo>
                  <a:close/>
                  <a:moveTo>
                    <a:pt x="15591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559166" y="59690"/>
                  </a:lnTo>
                  <a:lnTo>
                    <a:pt x="1559166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826710" y="3310525"/>
            <a:ext cx="13335015" cy="3043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600"/>
              </a:lnSpc>
            </a:pPr>
            <a:r>
              <a:rPr lang="pt-BR" sz="6000" b="1" spc="600" dirty="0">
                <a:solidFill>
                  <a:srgbClr val="2B4A9D"/>
                </a:solidFill>
                <a:latin typeface="Poppins Bold"/>
              </a:rPr>
              <a:t>Módulo </a:t>
            </a:r>
            <a:r>
              <a:rPr lang="pt-BR" sz="6000" spc="600" dirty="0">
                <a:solidFill>
                  <a:srgbClr val="2B4A9D"/>
                </a:solidFill>
                <a:latin typeface="Poppins Bold"/>
              </a:rPr>
              <a:t>IX - Manipulação de Estados</a:t>
            </a:r>
            <a:endParaRPr lang="en-US" sz="6000" spc="600" dirty="0">
              <a:solidFill>
                <a:srgbClr val="2B4A9D"/>
              </a:solidFill>
              <a:latin typeface="Poppi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14372" y="7555634"/>
            <a:ext cx="11682427" cy="1208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000" spc="350" dirty="0" err="1">
                <a:solidFill>
                  <a:srgbClr val="000000"/>
                </a:solidFill>
                <a:latin typeface="Lato"/>
              </a:rPr>
              <a:t>Apresentado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50" dirty="0" err="1">
                <a:solidFill>
                  <a:srgbClr val="000000"/>
                </a:solidFill>
                <a:latin typeface="Lato"/>
              </a:rPr>
              <a:t>por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: Eliane Dantas e Natalia Costa</a:t>
            </a:r>
          </a:p>
        </p:txBody>
      </p:sp>
      <p:sp>
        <p:nvSpPr>
          <p:cNvPr id="10" name="Freeform 10"/>
          <p:cNvSpPr/>
          <p:nvPr/>
        </p:nvSpPr>
        <p:spPr>
          <a:xfrm>
            <a:off x="-4134433" y="1004889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680492" y="3774494"/>
            <a:ext cx="16921619" cy="5499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Neste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trecho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o Provider é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utilizado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para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acessar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o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estado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atual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do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RecipeProvider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500" spc="339" dirty="0">
              <a:latin typeface="Lato"/>
              <a:ea typeface="Lato"/>
              <a:cs typeface="Lato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500" spc="339" dirty="0">
                <a:latin typeface="Lato"/>
                <a:ea typeface="Lato"/>
                <a:cs typeface="Lato"/>
              </a:rPr>
              <a:t>O </a:t>
            </a:r>
            <a:r>
              <a:rPr lang="en-US" sz="3500" spc="339" err="1">
                <a:latin typeface="Lato"/>
                <a:ea typeface="Lato"/>
                <a:cs typeface="Lato"/>
              </a:rPr>
              <a:t>método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err="1">
                <a:latin typeface="Lato"/>
                <a:ea typeface="Lato"/>
                <a:cs typeface="Lato"/>
              </a:rPr>
              <a:t>Provider.of</a:t>
            </a:r>
            <a:r>
              <a:rPr lang="en-US" sz="3500" spc="339" dirty="0">
                <a:latin typeface="Lato"/>
                <a:ea typeface="Lato"/>
                <a:cs typeface="Lato"/>
              </a:rPr>
              <a:t>&lt;T&gt;(context) é </a:t>
            </a:r>
            <a:r>
              <a:rPr lang="en-US" sz="3500" spc="339" err="1">
                <a:latin typeface="Lato"/>
                <a:ea typeface="Lato"/>
                <a:cs typeface="Lato"/>
              </a:rPr>
              <a:t>usado</a:t>
            </a:r>
            <a:r>
              <a:rPr lang="en-US" sz="3500" spc="339" dirty="0">
                <a:latin typeface="Lato"/>
                <a:ea typeface="Lato"/>
                <a:cs typeface="Lato"/>
              </a:rPr>
              <a:t> para </a:t>
            </a:r>
            <a:r>
              <a:rPr lang="en-US" sz="3500" spc="339" err="1">
                <a:latin typeface="Lato"/>
                <a:ea typeface="Lato"/>
                <a:cs typeface="Lato"/>
              </a:rPr>
              <a:t>obter</a:t>
            </a:r>
            <a:r>
              <a:rPr lang="en-US" sz="3500" spc="339" dirty="0">
                <a:latin typeface="Lato"/>
                <a:ea typeface="Lato"/>
                <a:cs typeface="Lato"/>
              </a:rPr>
              <a:t> a </a:t>
            </a:r>
            <a:r>
              <a:rPr lang="en-US" sz="3500" spc="339" err="1">
                <a:latin typeface="Lato"/>
                <a:ea typeface="Lato"/>
                <a:cs typeface="Lato"/>
              </a:rPr>
              <a:t>instância</a:t>
            </a:r>
            <a:r>
              <a:rPr lang="en-US" sz="3500" spc="339" dirty="0">
                <a:latin typeface="Lato"/>
                <a:ea typeface="Lato"/>
                <a:cs typeface="Lato"/>
              </a:rPr>
              <a:t> do </a:t>
            </a:r>
            <a:r>
              <a:rPr lang="en-US" sz="3500" spc="339" err="1">
                <a:latin typeface="Lato"/>
                <a:ea typeface="Lato"/>
                <a:cs typeface="Lato"/>
              </a:rPr>
              <a:t>RecipeProvider</a:t>
            </a:r>
            <a:r>
              <a:rPr lang="en-US" sz="3500" spc="339" dirty="0">
                <a:latin typeface="Lato"/>
                <a:ea typeface="Lato"/>
                <a:cs typeface="Lato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500" spc="339" dirty="0">
              <a:latin typeface="Lato"/>
              <a:ea typeface="Lato"/>
              <a:cs typeface="Lato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500" spc="339" dirty="0">
                <a:latin typeface="Lato"/>
                <a:ea typeface="Lato"/>
                <a:cs typeface="Lato"/>
              </a:rPr>
              <a:t>Com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isso</a:t>
            </a:r>
            <a:r>
              <a:rPr lang="en-US" sz="3500" spc="339" dirty="0">
                <a:latin typeface="Lato"/>
                <a:ea typeface="Lato"/>
                <a:cs typeface="Lato"/>
              </a:rPr>
              <a:t>, a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HomeScreen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passa</a:t>
            </a:r>
            <a:r>
              <a:rPr lang="en-US" sz="3500" spc="339" dirty="0">
                <a:latin typeface="Lato"/>
                <a:ea typeface="Lato"/>
                <a:cs typeface="Lato"/>
              </a:rPr>
              <a:t> a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ter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acesso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às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receitas</a:t>
            </a:r>
            <a:r>
              <a:rPr lang="en-US" sz="3500" spc="339" dirty="0">
                <a:latin typeface="Lato"/>
                <a:ea typeface="Lato"/>
                <a:cs typeface="Lato"/>
              </a:rPr>
              <a:t> (recipes) e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às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funções</a:t>
            </a:r>
            <a:r>
              <a:rPr lang="en-US" sz="3500" spc="339" dirty="0">
                <a:latin typeface="Lato"/>
                <a:ea typeface="Lato"/>
                <a:cs typeface="Lato"/>
              </a:rPr>
              <a:t> de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gerenciamento</a:t>
            </a:r>
            <a:r>
              <a:rPr lang="en-US" sz="3500" spc="339" dirty="0">
                <a:latin typeface="Lato"/>
                <a:ea typeface="Lato"/>
                <a:cs typeface="Lato"/>
              </a:rPr>
              <a:t> de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estado</a:t>
            </a:r>
            <a:r>
              <a:rPr lang="en-US" sz="3500" spc="339" dirty="0">
                <a:latin typeface="Lato"/>
                <a:ea typeface="Lato"/>
                <a:cs typeface="Lato"/>
              </a:rPr>
              <a:t>,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como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adicionar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ou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alternar</a:t>
            </a:r>
            <a:r>
              <a:rPr lang="en-US" sz="3500" spc="339" dirty="0">
                <a:latin typeface="Lato"/>
                <a:ea typeface="Lato"/>
                <a:cs typeface="Lato"/>
              </a:rPr>
              <a:t> o status de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favorito</a:t>
            </a:r>
            <a:r>
              <a:rPr lang="en-US" sz="3500" spc="339" dirty="0">
                <a:latin typeface="Lato"/>
                <a:ea typeface="Lato"/>
                <a:cs typeface="Lato"/>
              </a:rPr>
              <a:t> de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uma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receita</a:t>
            </a:r>
            <a:r>
              <a:rPr lang="en-US" sz="3500" spc="339" dirty="0">
                <a:latin typeface="Lato"/>
                <a:ea typeface="Lato"/>
                <a:cs typeface="Lato"/>
              </a:rPr>
              <a:t>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154279" y="2564182"/>
            <a:ext cx="3988592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latin typeface="Lato"/>
                <a:ea typeface="Lato"/>
                <a:cs typeface="Lato"/>
              </a:rPr>
              <a:t>Figura 04 – Uso do </a:t>
            </a:r>
            <a:r>
              <a:rPr lang="pt-BR" sz="2400" dirty="0" err="1">
                <a:latin typeface="Lato"/>
                <a:ea typeface="Lato"/>
                <a:cs typeface="Lato"/>
              </a:rPr>
              <a:t>Provider</a:t>
            </a:r>
            <a:endParaRPr lang="pt-BR" sz="2400" dirty="0">
              <a:latin typeface="Lato"/>
              <a:ea typeface="Lato"/>
              <a:cs typeface="Lato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3492E36-0C90-9602-04EC-BD323873D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732" y="565042"/>
            <a:ext cx="11658729" cy="200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90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1134649" y="186325"/>
            <a:ext cx="17150456" cy="777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Utilizando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</a:rPr>
              <a:t> o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estado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</a:rPr>
              <a:t>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gerenciado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</a:rPr>
              <a:t>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pelo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</a:rPr>
              <a:t> Provider</a:t>
            </a: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711807" y="1629413"/>
            <a:ext cx="16905961" cy="24039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/>
              <a:buChar char="•"/>
            </a:pP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O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estado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das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receitas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é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acessado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através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recipeProvider.recipes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. Este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estado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é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utilizado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para:</a:t>
            </a:r>
            <a:endParaRPr lang="pt-BR">
              <a:ea typeface="Calibri"/>
              <a:cs typeface="Calibri"/>
            </a:endParaRPr>
          </a:p>
          <a:p>
            <a:pPr algn="just">
              <a:lnSpc>
                <a:spcPts val="4759"/>
              </a:lnSpc>
            </a:pPr>
            <a:r>
              <a:rPr lang="en-US" sz="3500" spc="339" dirty="0">
                <a:latin typeface="Lato"/>
                <a:ea typeface="Lato"/>
                <a:cs typeface="Lato"/>
              </a:rPr>
              <a:t>  1.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Exibir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uma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mensagem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caso</a:t>
            </a:r>
            <a:r>
              <a:rPr lang="en-US" sz="3500" spc="339" dirty="0">
                <a:latin typeface="Lato"/>
                <a:ea typeface="Lato"/>
                <a:cs typeface="Lato"/>
              </a:rPr>
              <a:t> a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lista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esteja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vazia</a:t>
            </a:r>
            <a:r>
              <a:rPr lang="en-US" sz="3500" spc="339" dirty="0">
                <a:latin typeface="Lato"/>
                <a:ea typeface="Lato"/>
                <a:cs typeface="Lato"/>
              </a:rPr>
              <a:t>;</a:t>
            </a:r>
          </a:p>
          <a:p>
            <a:pPr algn="just">
              <a:lnSpc>
                <a:spcPts val="4759"/>
              </a:lnSpc>
            </a:pPr>
            <a:r>
              <a:rPr lang="en-US" sz="3500" spc="339" dirty="0">
                <a:latin typeface="Lato"/>
                <a:ea typeface="Lato"/>
                <a:cs typeface="Lato"/>
              </a:rPr>
              <a:t> </a:t>
            </a:r>
            <a:r>
              <a:rPr lang="en-US" sz="3500" spc="339">
                <a:latin typeface="Lato"/>
                <a:ea typeface="Lato"/>
                <a:cs typeface="Lato"/>
              </a:rPr>
              <a:t> </a:t>
            </a:r>
            <a:r>
              <a:rPr lang="en-US" sz="3500" spc="339" dirty="0">
                <a:latin typeface="Lato"/>
                <a:ea typeface="Lato"/>
                <a:cs typeface="Lato"/>
              </a:rPr>
              <a:t>2. </a:t>
            </a:r>
            <a:r>
              <a:rPr lang="en-US" sz="3500" spc="339" err="1">
                <a:latin typeface="Lato"/>
                <a:ea typeface="Lato"/>
                <a:cs typeface="Lato"/>
              </a:rPr>
              <a:t>Construir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err="1">
                <a:latin typeface="Lato"/>
                <a:ea typeface="Lato"/>
                <a:cs typeface="Lato"/>
              </a:rPr>
              <a:t>uma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err="1">
                <a:latin typeface="Lato"/>
                <a:ea typeface="Lato"/>
                <a:cs typeface="Lato"/>
              </a:rPr>
              <a:t>lista</a:t>
            </a:r>
            <a:r>
              <a:rPr lang="en-US" sz="3500" spc="339" dirty="0">
                <a:latin typeface="Lato"/>
                <a:ea typeface="Lato"/>
                <a:cs typeface="Lato"/>
              </a:rPr>
              <a:t> de </a:t>
            </a:r>
            <a:r>
              <a:rPr lang="en-US" sz="3500" spc="339" err="1">
                <a:latin typeface="Lato"/>
                <a:ea typeface="Lato"/>
                <a:cs typeface="Lato"/>
              </a:rPr>
              <a:t>receitas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err="1">
                <a:latin typeface="Lato"/>
                <a:ea typeface="Lato"/>
                <a:cs typeface="Lato"/>
              </a:rPr>
              <a:t>utilizando</a:t>
            </a:r>
            <a:r>
              <a:rPr lang="en-US" sz="3500" spc="339" dirty="0">
                <a:latin typeface="Lato"/>
                <a:ea typeface="Lato"/>
                <a:cs typeface="Lato"/>
              </a:rPr>
              <a:t> o </a:t>
            </a:r>
            <a:r>
              <a:rPr lang="en-US" sz="3500" spc="339" err="1">
                <a:latin typeface="Lato"/>
                <a:ea typeface="Lato"/>
                <a:cs typeface="Lato"/>
              </a:rPr>
              <a:t>ListView.builder</a:t>
            </a:r>
            <a:r>
              <a:rPr lang="en-US" sz="3500" spc="339" dirty="0">
                <a:latin typeface="Lato"/>
                <a:ea typeface="Lato"/>
                <a:cs typeface="Lato"/>
              </a:rPr>
              <a:t>.</a:t>
            </a: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1FEE82AE-F275-1048-E02E-1D4C5B198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64" y="4831589"/>
            <a:ext cx="7755958" cy="2878506"/>
          </a:xfrm>
          <a:prstGeom prst="rect">
            <a:avLst/>
          </a:prstGeom>
        </p:spPr>
      </p:pic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84FA43E4-C97F-5D91-C301-A786148C5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12" y="4830284"/>
            <a:ext cx="7740432" cy="28498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FC33214-37DE-6AFF-6080-65E2878296D1}"/>
              </a:ext>
            </a:extLst>
          </p:cNvPr>
          <p:cNvSpPr txBox="1"/>
          <p:nvPr/>
        </p:nvSpPr>
        <p:spPr>
          <a:xfrm>
            <a:off x="872326" y="7699853"/>
            <a:ext cx="7471127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latin typeface="Lato"/>
                <a:ea typeface="Lato"/>
                <a:cs typeface="Lato"/>
              </a:rPr>
              <a:t>Figura 05 – Exibir uma mensagem caso a lista esteja vazia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9B36B37-7D5B-0BB9-D76C-FEFA6909185B}"/>
              </a:ext>
            </a:extLst>
          </p:cNvPr>
          <p:cNvSpPr txBox="1"/>
          <p:nvPr/>
        </p:nvSpPr>
        <p:spPr>
          <a:xfrm>
            <a:off x="10000668" y="7699852"/>
            <a:ext cx="7471127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latin typeface="Lato"/>
                <a:ea typeface="Lato"/>
                <a:cs typeface="Lato"/>
              </a:rPr>
              <a:t>Figura 06 – Construir uma lista de receitas utilizando o </a:t>
            </a:r>
            <a:r>
              <a:rPr lang="pt-BR" sz="2400" dirty="0" err="1">
                <a:latin typeface="Lato"/>
                <a:ea typeface="Lato"/>
                <a:cs typeface="Lato"/>
              </a:rPr>
              <a:t>ListView.builder</a:t>
            </a:r>
          </a:p>
        </p:txBody>
      </p:sp>
    </p:spTree>
    <p:extLst>
      <p:ext uri="{BB962C8B-B14F-4D97-AF65-F5344CB8AC3E}">
        <p14:creationId xmlns:p14="http://schemas.microsoft.com/office/powerpoint/2010/main" val="1828396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1134649" y="186325"/>
            <a:ext cx="17150456" cy="777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Atualizando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</a:rPr>
              <a:t> o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estado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</a:rPr>
              <a:t> via Provider</a:t>
            </a: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711807" y="1629413"/>
            <a:ext cx="16905961" cy="36531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/>
              <a:buChar char="•"/>
            </a:pP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As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funções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do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RecipeProvider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são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utilizadas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para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alterar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o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estado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:</a:t>
            </a:r>
            <a:endParaRPr lang="pt-BR" dirty="0">
              <a:ea typeface="Calibri"/>
              <a:cs typeface="Calibri"/>
            </a:endParaRPr>
          </a:p>
          <a:p>
            <a:pPr algn="just">
              <a:lnSpc>
                <a:spcPts val="4759"/>
              </a:lnSpc>
            </a:pPr>
            <a:r>
              <a:rPr lang="en-US" sz="3500" spc="339" dirty="0">
                <a:latin typeface="Lato"/>
                <a:ea typeface="Lato"/>
                <a:cs typeface="Lato"/>
              </a:rPr>
              <a:t> 1. </a:t>
            </a:r>
            <a:r>
              <a:rPr lang="en-US" sz="3500" b="1" spc="339" dirty="0" err="1">
                <a:latin typeface="Lato"/>
                <a:ea typeface="Lato"/>
                <a:cs typeface="Lato"/>
              </a:rPr>
              <a:t>Adicionar</a:t>
            </a:r>
            <a:r>
              <a:rPr lang="en-US" sz="3500" b="1" spc="339" dirty="0">
                <a:latin typeface="Lato"/>
                <a:ea typeface="Lato"/>
                <a:cs typeface="Lato"/>
              </a:rPr>
              <a:t> </a:t>
            </a:r>
            <a:r>
              <a:rPr lang="en-US" sz="3500" b="1" spc="339" dirty="0" err="1">
                <a:latin typeface="Lato"/>
                <a:ea typeface="Lato"/>
                <a:cs typeface="Lato"/>
              </a:rPr>
              <a:t>uma</a:t>
            </a:r>
            <a:r>
              <a:rPr lang="en-US" sz="3500" b="1" spc="339" dirty="0">
                <a:latin typeface="Lato"/>
                <a:ea typeface="Lato"/>
                <a:cs typeface="Lato"/>
              </a:rPr>
              <a:t> </a:t>
            </a:r>
            <a:r>
              <a:rPr lang="en-US" sz="3500" b="1" spc="339" dirty="0" err="1">
                <a:latin typeface="Lato"/>
                <a:ea typeface="Lato"/>
                <a:cs typeface="Lato"/>
              </a:rPr>
              <a:t>receita</a:t>
            </a:r>
            <a:r>
              <a:rPr lang="en-US" sz="3500" b="1" spc="339" dirty="0">
                <a:latin typeface="Lato"/>
                <a:ea typeface="Lato"/>
                <a:cs typeface="Lato"/>
              </a:rPr>
              <a:t>:</a:t>
            </a:r>
            <a:r>
              <a:rPr lang="en-US" sz="3500" spc="339" dirty="0">
                <a:latin typeface="Lato"/>
                <a:ea typeface="Lato"/>
                <a:cs typeface="Lato"/>
              </a:rPr>
              <a:t> No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botão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flutuante</a:t>
            </a:r>
            <a:r>
              <a:rPr lang="en-US" sz="3500" spc="339" dirty="0">
                <a:latin typeface="Lato"/>
                <a:ea typeface="Lato"/>
                <a:cs typeface="Lato"/>
              </a:rPr>
              <a:t>,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ao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adicionar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uma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receita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através</a:t>
            </a:r>
            <a:r>
              <a:rPr lang="en-US" sz="3500" spc="339" dirty="0">
                <a:latin typeface="Lato"/>
                <a:ea typeface="Lato"/>
                <a:cs typeface="Lato"/>
              </a:rPr>
              <a:t> do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AddRecipeScreen</a:t>
            </a:r>
            <a:r>
              <a:rPr lang="en-US" sz="3500" spc="339" dirty="0">
                <a:latin typeface="Lato"/>
                <a:ea typeface="Lato"/>
                <a:cs typeface="Lato"/>
              </a:rPr>
              <a:t>.</a:t>
            </a:r>
          </a:p>
          <a:p>
            <a:pPr algn="just">
              <a:lnSpc>
                <a:spcPts val="4759"/>
              </a:lnSpc>
            </a:pPr>
            <a:r>
              <a:rPr lang="en-US" sz="3500" spc="339" dirty="0">
                <a:latin typeface="Lato"/>
                <a:ea typeface="Lato"/>
                <a:cs typeface="Lato"/>
              </a:rPr>
              <a:t> 2. </a:t>
            </a:r>
            <a:r>
              <a:rPr lang="en-US" sz="3500" b="1" spc="339" dirty="0" err="1">
                <a:latin typeface="Lato"/>
                <a:ea typeface="Lato"/>
                <a:cs typeface="Lato"/>
              </a:rPr>
              <a:t>Alterar</a:t>
            </a:r>
            <a:r>
              <a:rPr lang="en-US" sz="3500" b="1" spc="339" dirty="0">
                <a:latin typeface="Lato"/>
                <a:ea typeface="Lato"/>
                <a:cs typeface="Lato"/>
              </a:rPr>
              <a:t> o status de </a:t>
            </a:r>
            <a:r>
              <a:rPr lang="en-US" sz="3500" b="1" spc="339" dirty="0" err="1">
                <a:latin typeface="Lato"/>
                <a:ea typeface="Lato"/>
                <a:cs typeface="Lato"/>
              </a:rPr>
              <a:t>favorito</a:t>
            </a:r>
            <a:r>
              <a:rPr lang="en-US" sz="3500" b="1" spc="339" dirty="0">
                <a:latin typeface="Lato"/>
                <a:ea typeface="Lato"/>
                <a:cs typeface="Lato"/>
              </a:rPr>
              <a:t>:</a:t>
            </a:r>
            <a:r>
              <a:rPr lang="en-US" sz="3500" spc="339" dirty="0">
                <a:latin typeface="Lato"/>
                <a:ea typeface="Lato"/>
                <a:cs typeface="Lato"/>
              </a:rPr>
              <a:t> Na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função</a:t>
            </a:r>
            <a:r>
              <a:rPr lang="en-US" sz="3500" spc="339" dirty="0">
                <a:latin typeface="Lato"/>
                <a:ea typeface="Lato"/>
                <a:cs typeface="Lato"/>
              </a:rPr>
              <a:t> _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buildRecipeTile</a:t>
            </a:r>
            <a:r>
              <a:rPr lang="en-US" sz="3500" spc="339" dirty="0">
                <a:latin typeface="Lato"/>
                <a:ea typeface="Lato"/>
                <a:cs typeface="Lato"/>
              </a:rPr>
              <a:t>,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ao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clicar</a:t>
            </a:r>
            <a:r>
              <a:rPr lang="en-US" sz="3500" spc="339" dirty="0">
                <a:latin typeface="Lato"/>
                <a:ea typeface="Lato"/>
                <a:cs typeface="Lato"/>
              </a:rPr>
              <a:t> no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ícone</a:t>
            </a:r>
            <a:r>
              <a:rPr lang="en-US" sz="3500" spc="339" dirty="0">
                <a:latin typeface="Lato"/>
                <a:ea typeface="Lato"/>
                <a:cs typeface="Lato"/>
              </a:rPr>
              <a:t> de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favorito</a:t>
            </a:r>
            <a:r>
              <a:rPr lang="en-US" sz="3500" spc="339" dirty="0">
                <a:latin typeface="Lato"/>
                <a:ea typeface="Lato"/>
                <a:cs typeface="Lato"/>
              </a:rPr>
              <a:t>. Essa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função</a:t>
            </a:r>
            <a:r>
              <a:rPr lang="en-US" sz="3500" spc="339" dirty="0">
                <a:latin typeface="Lato"/>
                <a:ea typeface="Lato"/>
                <a:cs typeface="Lato"/>
              </a:rPr>
              <a:t> altera o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estado</a:t>
            </a:r>
            <a:r>
              <a:rPr lang="en-US" sz="3500" spc="339" dirty="0">
                <a:latin typeface="Lato"/>
                <a:ea typeface="Lato"/>
                <a:cs typeface="Lato"/>
              </a:rPr>
              <a:t> da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receita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específica</a:t>
            </a:r>
            <a:r>
              <a:rPr lang="en-US" sz="3500" spc="339" dirty="0">
                <a:latin typeface="Lato"/>
                <a:ea typeface="Lato"/>
                <a:cs typeface="Lato"/>
              </a:rPr>
              <a:t> (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isFavorite</a:t>
            </a:r>
            <a:r>
              <a:rPr lang="en-US" sz="3500" spc="339" dirty="0">
                <a:latin typeface="Lato"/>
                <a:ea typeface="Lato"/>
                <a:cs typeface="Lato"/>
              </a:rPr>
              <a:t>)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dentro</a:t>
            </a:r>
            <a:r>
              <a:rPr lang="en-US" sz="3500" spc="339" dirty="0">
                <a:latin typeface="Lato"/>
                <a:ea typeface="Lato"/>
                <a:cs typeface="Lato"/>
              </a:rPr>
              <a:t> do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RecipeProvider</a:t>
            </a:r>
            <a:r>
              <a:rPr lang="en-US" sz="3500" spc="339" dirty="0">
                <a:latin typeface="Lato"/>
                <a:ea typeface="Lato"/>
                <a:cs typeface="Lato"/>
              </a:rPr>
              <a:t>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FC33214-37DE-6AFF-6080-65E2878296D1}"/>
              </a:ext>
            </a:extLst>
          </p:cNvPr>
          <p:cNvSpPr txBox="1"/>
          <p:nvPr/>
        </p:nvSpPr>
        <p:spPr>
          <a:xfrm>
            <a:off x="402600" y="8498387"/>
            <a:ext cx="747112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latin typeface="Lato"/>
                <a:ea typeface="Lato"/>
                <a:cs typeface="Lato"/>
              </a:rPr>
              <a:t>Figura 07 – Adicionar uma receita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9E92475-0B8C-E859-2327-001274DD8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87" y="5904522"/>
            <a:ext cx="8331766" cy="2580231"/>
          </a:xfrm>
          <a:prstGeom prst="rect">
            <a:avLst/>
          </a:prstGeom>
        </p:spPr>
      </p:pic>
      <p:pic>
        <p:nvPicPr>
          <p:cNvPr id="3" name="Imagem 2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19029BA-A638-DE71-ED91-52B9F5778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1923" y="5901063"/>
            <a:ext cx="8696717" cy="258714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1C8EC78-816B-0F35-811F-21173CB1FD9E}"/>
              </a:ext>
            </a:extLst>
          </p:cNvPr>
          <p:cNvSpPr txBox="1"/>
          <p:nvPr/>
        </p:nvSpPr>
        <p:spPr>
          <a:xfrm>
            <a:off x="9781462" y="8498386"/>
            <a:ext cx="747112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latin typeface="Lato"/>
                <a:ea typeface="Lato"/>
                <a:cs typeface="Lato"/>
              </a:rPr>
              <a:t>Figura 08 – Alterar o status de favorito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304C80C-5DEC-0DF7-8F93-E4545AAB5040}"/>
              </a:ext>
            </a:extLst>
          </p:cNvPr>
          <p:cNvSpPr/>
          <p:nvPr/>
        </p:nvSpPr>
        <p:spPr>
          <a:xfrm>
            <a:off x="9618628" y="7714825"/>
            <a:ext cx="8064527" cy="39902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41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1134649" y="186325"/>
            <a:ext cx="17150456" cy="777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Uso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</a:rPr>
              <a:t> de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estado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</a:rPr>
              <a:t>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em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</a:rPr>
              <a:t>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outra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</a:rPr>
              <a:t>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tela</a:t>
            </a: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711807" y="1629413"/>
            <a:ext cx="16905961" cy="11957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/>
              <a:buChar char="•"/>
            </a:pP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No</a:t>
            </a:r>
            <a:r>
              <a:rPr lang="en-US" sz="3500" spc="339" dirty="0">
                <a:latin typeface="Lato"/>
                <a:ea typeface="Lato"/>
                <a:cs typeface="Lato"/>
              </a:rPr>
              <a:t> menu lateral (Drawer), 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o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estado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gerenciado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é passado para a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tela</a:t>
            </a:r>
            <a:r>
              <a:rPr lang="en-US" sz="3500" spc="339" dirty="0">
                <a:latin typeface="Lato"/>
                <a:ea typeface="Lato"/>
                <a:cs typeface="Lato"/>
              </a:rPr>
              <a:t> de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receitas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favoritas</a:t>
            </a:r>
            <a:r>
              <a:rPr lang="en-US" sz="3500" spc="339" dirty="0">
                <a:latin typeface="Lato"/>
                <a:ea typeface="Lato"/>
                <a:cs typeface="Lato"/>
              </a:rPr>
              <a:t>:</a:t>
            </a:r>
            <a:endParaRPr lang="pt-BR" dirty="0">
              <a:latin typeface="Calibri"/>
              <a:ea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FC33214-37DE-6AFF-6080-65E2878296D1}"/>
              </a:ext>
            </a:extLst>
          </p:cNvPr>
          <p:cNvSpPr txBox="1"/>
          <p:nvPr/>
        </p:nvSpPr>
        <p:spPr>
          <a:xfrm>
            <a:off x="5413011" y="7527620"/>
            <a:ext cx="747112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latin typeface="Lato"/>
                <a:ea typeface="Lato"/>
                <a:cs typeface="Lato"/>
              </a:rPr>
              <a:t>Figura 09 – Uso de estado em outra tela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433B50-2969-A1CD-8A74-212FF02B5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376" y="3931607"/>
            <a:ext cx="13714564" cy="359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34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76800" y="32511"/>
            <a:ext cx="8115300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Referências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066800" y="1014187"/>
            <a:ext cx="16372608" cy="92628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3600" dirty="0"/>
              <a:t>LOUISE, M. </a:t>
            </a:r>
            <a:r>
              <a:rPr lang="pt-BR" sz="3600" b="1" dirty="0" err="1"/>
              <a:t>SetState</a:t>
            </a:r>
            <a:r>
              <a:rPr lang="pt-BR" sz="3600" b="1" dirty="0"/>
              <a:t> e o Gerenciamento de estado no </a:t>
            </a:r>
            <a:r>
              <a:rPr lang="pt-BR" sz="3600" b="1" dirty="0" err="1"/>
              <a:t>Flutter</a:t>
            </a:r>
            <a:r>
              <a:rPr lang="pt-BR" sz="3600" dirty="0"/>
              <a:t>. Disponível em: </a:t>
            </a:r>
            <a:r>
              <a:rPr lang="pt-BR" sz="3600" dirty="0">
                <a:hlinkClick r:id="rId2"/>
              </a:rPr>
              <a:t>https://medium.com/@maizalouise/setstate-e-o-gerenciamento-de-estado-no-flutter-60128977d4d</a:t>
            </a:r>
            <a:r>
              <a:rPr lang="pt-BR" sz="3600" dirty="0"/>
              <a:t>. Acesso em: 24 mar. 2024.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3600" b="1" dirty="0" err="1"/>
              <a:t>Differentiate</a:t>
            </a:r>
            <a:r>
              <a:rPr lang="pt-BR" sz="3600" b="1" dirty="0"/>
              <a:t> </a:t>
            </a:r>
            <a:r>
              <a:rPr lang="pt-BR" sz="3600" b="1" dirty="0" err="1"/>
              <a:t>between</a:t>
            </a:r>
            <a:r>
              <a:rPr lang="pt-BR" sz="3600" b="1" dirty="0"/>
              <a:t> </a:t>
            </a:r>
            <a:r>
              <a:rPr lang="pt-BR" sz="3600" b="1" dirty="0" err="1"/>
              <a:t>ephemeral</a:t>
            </a:r>
            <a:r>
              <a:rPr lang="pt-BR" sz="3600" b="1" dirty="0"/>
              <a:t> </a:t>
            </a:r>
            <a:r>
              <a:rPr lang="pt-BR" sz="3600" b="1" dirty="0" err="1"/>
              <a:t>state</a:t>
            </a:r>
            <a:r>
              <a:rPr lang="pt-BR" sz="3600" b="1" dirty="0"/>
              <a:t> </a:t>
            </a:r>
            <a:r>
              <a:rPr lang="pt-BR" sz="3600" b="1" dirty="0" err="1"/>
              <a:t>and</a:t>
            </a:r>
            <a:r>
              <a:rPr lang="pt-BR" sz="3600" b="1" dirty="0"/>
              <a:t> </a:t>
            </a:r>
            <a:r>
              <a:rPr lang="pt-BR" sz="3600" b="1" dirty="0" err="1"/>
              <a:t>app</a:t>
            </a:r>
            <a:r>
              <a:rPr lang="pt-BR" sz="3600" b="1" dirty="0"/>
              <a:t> </a:t>
            </a:r>
            <a:r>
              <a:rPr lang="pt-BR" sz="3600" b="1" dirty="0" err="1"/>
              <a:t>state</a:t>
            </a:r>
            <a:r>
              <a:rPr lang="pt-BR" sz="3600" dirty="0"/>
              <a:t>. Disponível em: </a:t>
            </a:r>
            <a:r>
              <a:rPr lang="pt-BR" sz="3600" dirty="0">
                <a:hlinkClick r:id="rId3"/>
              </a:rPr>
              <a:t>https://docs.flutter.dev/data-and-backend/state-mgmt/ephemeral-vs-app</a:t>
            </a:r>
            <a:r>
              <a:rPr lang="pt-BR" sz="3600" dirty="0"/>
              <a:t>. Acesso em: 24 mar. 2024.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3600" b="1" dirty="0"/>
              <a:t>O que é gerenciamento de estados no </a:t>
            </a:r>
            <a:r>
              <a:rPr lang="pt-BR" sz="3600" b="1" dirty="0" err="1"/>
              <a:t>Flutter</a:t>
            </a:r>
            <a:r>
              <a:rPr lang="pt-BR" sz="3600" b="1" dirty="0"/>
              <a:t> e principais ferramentas</a:t>
            </a:r>
            <a:r>
              <a:rPr lang="pt-BR" sz="3600" dirty="0"/>
              <a:t>. Disponível em: </a:t>
            </a:r>
            <a:r>
              <a:rPr lang="pt-BR" sz="3600" dirty="0">
                <a:hlinkClick r:id="rId4"/>
              </a:rPr>
              <a:t>https://www.alura.com.br/artigos/gerenciamento-de-estados-flutter-principais-ferramentas</a:t>
            </a:r>
            <a:r>
              <a:rPr lang="pt-BR" sz="3600" dirty="0"/>
              <a:t>. Acesso em: 24 mar. 2024.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3600" b="1" dirty="0" err="1"/>
              <a:t>Simple</a:t>
            </a:r>
            <a:r>
              <a:rPr lang="pt-BR" sz="3600" b="1" dirty="0"/>
              <a:t> </a:t>
            </a:r>
            <a:r>
              <a:rPr lang="pt-BR" sz="3600" b="1" dirty="0" err="1"/>
              <a:t>app</a:t>
            </a:r>
            <a:r>
              <a:rPr lang="pt-BR" sz="3600" b="1" dirty="0"/>
              <a:t> </a:t>
            </a:r>
            <a:r>
              <a:rPr lang="pt-BR" sz="3600" b="1" dirty="0" err="1"/>
              <a:t>state</a:t>
            </a:r>
            <a:r>
              <a:rPr lang="pt-BR" sz="3600" b="1" dirty="0"/>
              <a:t> management</a:t>
            </a:r>
            <a:r>
              <a:rPr lang="pt-BR" sz="3600" dirty="0"/>
              <a:t>. Disponível em: </a:t>
            </a:r>
            <a:r>
              <a:rPr lang="pt-BR" sz="3600" dirty="0">
                <a:hlinkClick r:id="rId5"/>
              </a:rPr>
              <a:t>https://docs.flutter.dev/data-and-backend/state-mgmt/simple</a:t>
            </a:r>
            <a:r>
              <a:rPr lang="pt-BR" sz="3600" dirty="0"/>
              <a:t>. Acesso em: 30 mar. 2024.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3600" b="1" dirty="0"/>
              <a:t>Como gerenciar estados com </a:t>
            </a:r>
            <a:r>
              <a:rPr lang="pt-BR" sz="3600" b="1" dirty="0" err="1"/>
              <a:t>Flutter</a:t>
            </a:r>
            <a:r>
              <a:rPr lang="pt-BR" sz="3600" b="1" dirty="0"/>
              <a:t> </a:t>
            </a:r>
            <a:r>
              <a:rPr lang="pt-BR" sz="3600" b="1" dirty="0" err="1"/>
              <a:t>Provider</a:t>
            </a:r>
            <a:r>
              <a:rPr lang="pt-BR" sz="3600" dirty="0"/>
              <a:t>. Disponível em: </a:t>
            </a:r>
            <a:r>
              <a:rPr lang="pt-BR" sz="3600" dirty="0">
                <a:hlinkClick r:id="rId6"/>
              </a:rPr>
              <a:t>https://www.alura.com.br/artigos/como-gerenciar-estados-com-flutter-provider</a:t>
            </a:r>
            <a:r>
              <a:rPr lang="pt-BR" sz="3600" dirty="0"/>
              <a:t>. Acesso em: 30 mar. 2024.</a:t>
            </a:r>
          </a:p>
        </p:txBody>
      </p:sp>
    </p:spTree>
    <p:extLst>
      <p:ext uri="{BB962C8B-B14F-4D97-AF65-F5344CB8AC3E}">
        <p14:creationId xmlns:p14="http://schemas.microsoft.com/office/powerpoint/2010/main" val="1617782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805841" y="4194654"/>
            <a:ext cx="17150456" cy="15933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b="1" spc="300" dirty="0">
                <a:solidFill>
                  <a:srgbClr val="2B4A9D"/>
                </a:solidFill>
                <a:latin typeface="Poppins Bold"/>
                <a:cs typeface="Poppins Bold"/>
              </a:rPr>
              <a:t>No </a:t>
            </a:r>
            <a:r>
              <a:rPr lang="en-US" sz="5000" b="1" spc="300" err="1">
                <a:solidFill>
                  <a:srgbClr val="2B4A9D"/>
                </a:solidFill>
                <a:latin typeface="Poppins Bold"/>
                <a:cs typeface="Poppins Bold"/>
              </a:rPr>
              <a:t>próximo</a:t>
            </a:r>
            <a:r>
              <a:rPr lang="en-US" sz="5000" b="1" spc="300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b="1" spc="300" err="1">
                <a:solidFill>
                  <a:srgbClr val="2B4A9D"/>
                </a:solidFill>
                <a:latin typeface="Poppins Bold"/>
                <a:cs typeface="Poppins Bold"/>
              </a:rPr>
              <a:t>módulo</a:t>
            </a:r>
            <a:r>
              <a:rPr lang="en-US" sz="5000" b="1" spc="300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b="1" spc="300" err="1">
                <a:solidFill>
                  <a:srgbClr val="2B4A9D"/>
                </a:solidFill>
                <a:latin typeface="Poppins Bold"/>
                <a:cs typeface="Poppins Bold"/>
              </a:rPr>
              <a:t>vamos</a:t>
            </a:r>
            <a:r>
              <a:rPr lang="en-US" sz="5000" b="1" spc="300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b="1" spc="300" err="1">
                <a:solidFill>
                  <a:srgbClr val="2B4A9D"/>
                </a:solidFill>
                <a:latin typeface="Poppins Bold"/>
                <a:cs typeface="Poppins Bold"/>
              </a:rPr>
              <a:t>aprender</a:t>
            </a:r>
            <a:r>
              <a:rPr lang="en-US" sz="5000" b="1" spc="300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b="1" spc="300" err="1">
                <a:solidFill>
                  <a:srgbClr val="2B4A9D"/>
                </a:solidFill>
                <a:latin typeface="Poppins Bold"/>
                <a:cs typeface="Poppins Bold"/>
              </a:rPr>
              <a:t>sobre</a:t>
            </a:r>
            <a:r>
              <a:rPr lang="en-US" sz="5000" b="1" spc="300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b="1" spc="300" err="1">
                <a:solidFill>
                  <a:srgbClr val="2B4A9D"/>
                </a:solidFill>
                <a:latin typeface="Poppins Bold"/>
                <a:cs typeface="Poppins Bold"/>
              </a:rPr>
              <a:t>armazenamento</a:t>
            </a:r>
            <a:r>
              <a:rPr lang="en-US" sz="5000" b="1" spc="300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b="1" spc="300" err="1">
                <a:solidFill>
                  <a:srgbClr val="2B4A9D"/>
                </a:solidFill>
                <a:latin typeface="Poppins Bold"/>
                <a:cs typeface="Poppins Bold"/>
              </a:rPr>
              <a:t>interno</a:t>
            </a:r>
            <a:r>
              <a:rPr lang="en-US" sz="5000" b="1" spc="300" dirty="0">
                <a:solidFill>
                  <a:srgbClr val="2B4A9D"/>
                </a:solidFill>
                <a:latin typeface="Poppins Bold"/>
                <a:cs typeface="Poppins Bold"/>
              </a:rPr>
              <a:t> com </a:t>
            </a:r>
            <a:r>
              <a:rPr lang="en-US" sz="5000" b="1" spc="300" err="1">
                <a:solidFill>
                  <a:srgbClr val="2B4A9D"/>
                </a:solidFill>
                <a:latin typeface="Poppins Bold"/>
                <a:cs typeface="Poppins Bold"/>
              </a:rPr>
              <a:t>arquivos</a:t>
            </a:r>
            <a:r>
              <a:rPr lang="en-US" sz="5000" b="1" spc="300" dirty="0">
                <a:solidFill>
                  <a:srgbClr val="2B4A9D"/>
                </a:solidFill>
                <a:latin typeface="Poppins Bold"/>
                <a:cs typeface="Poppins Bold"/>
              </a:rPr>
              <a:t>.</a:t>
            </a: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  <p:extLst>
      <p:ext uri="{BB962C8B-B14F-4D97-AF65-F5344CB8AC3E}">
        <p14:creationId xmlns:p14="http://schemas.microsoft.com/office/powerpoint/2010/main" val="9845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3266741" y="55428"/>
            <a:ext cx="10176144" cy="10176144"/>
            <a:chOff x="43346" y="43346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43346" y="43346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3042775" y="445888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123218" y="878380"/>
            <a:ext cx="7020782" cy="89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Poppins Ultra-Bold"/>
              </a:rPr>
              <a:t>AGENDA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2122656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2082286" y="2840721"/>
            <a:ext cx="8558948" cy="580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000" spc="350" dirty="0">
                <a:solidFill>
                  <a:srgbClr val="2B4A9D"/>
                </a:solidFill>
                <a:latin typeface="Lato Bold"/>
              </a:rPr>
              <a:t>O que </a:t>
            </a:r>
            <a:r>
              <a:rPr lang="en-US" sz="4000" spc="350" dirty="0" err="1">
                <a:solidFill>
                  <a:srgbClr val="2B4A9D"/>
                </a:solidFill>
                <a:latin typeface="Lato Bold"/>
              </a:rPr>
              <a:t>gerenciamento</a:t>
            </a:r>
            <a:r>
              <a:rPr lang="en-US" sz="4000" spc="350" dirty="0">
                <a:solidFill>
                  <a:srgbClr val="2B4A9D"/>
                </a:solidFill>
                <a:latin typeface="Lato Bold"/>
              </a:rPr>
              <a:t> de </a:t>
            </a:r>
            <a:r>
              <a:rPr lang="en-US" sz="4000" spc="350" dirty="0" err="1">
                <a:solidFill>
                  <a:srgbClr val="2B4A9D"/>
                </a:solidFill>
                <a:latin typeface="Lato Bold"/>
              </a:rPr>
              <a:t>estado</a:t>
            </a:r>
            <a:endParaRPr lang="en-US" sz="40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25" name="Group 15"/>
          <p:cNvGrpSpPr/>
          <p:nvPr/>
        </p:nvGrpSpPr>
        <p:grpSpPr>
          <a:xfrm rot="-5400000">
            <a:off x="555702" y="4343349"/>
            <a:ext cx="829509" cy="1966473"/>
            <a:chOff x="0" y="0"/>
            <a:chExt cx="2354580" cy="5581882"/>
          </a:xfrm>
        </p:grpSpPr>
        <p:sp>
          <p:nvSpPr>
            <p:cNvPr id="2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7" name="TextBox 23"/>
          <p:cNvSpPr txBox="1"/>
          <p:nvPr/>
        </p:nvSpPr>
        <p:spPr>
          <a:xfrm>
            <a:off x="2137072" y="5042093"/>
            <a:ext cx="7343333" cy="580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000" spc="350" dirty="0" err="1">
                <a:solidFill>
                  <a:srgbClr val="2B4A9D"/>
                </a:solidFill>
                <a:latin typeface="Lato Bold"/>
              </a:rPr>
              <a:t>SetState</a:t>
            </a:r>
            <a:endParaRPr lang="en-US" sz="40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34" name="Group 15"/>
          <p:cNvGrpSpPr/>
          <p:nvPr/>
        </p:nvGrpSpPr>
        <p:grpSpPr>
          <a:xfrm rot="-5400000">
            <a:off x="568483" y="3235518"/>
            <a:ext cx="829509" cy="1966473"/>
            <a:chOff x="0" y="0"/>
            <a:chExt cx="2354580" cy="5581882"/>
          </a:xfrm>
        </p:grpSpPr>
        <p:sp>
          <p:nvSpPr>
            <p:cNvPr id="35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36" name="TextBox 23"/>
          <p:cNvSpPr txBox="1"/>
          <p:nvPr/>
        </p:nvSpPr>
        <p:spPr>
          <a:xfrm>
            <a:off x="2123218" y="3929420"/>
            <a:ext cx="9992582" cy="580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000" spc="350" dirty="0">
                <a:solidFill>
                  <a:srgbClr val="2B4A9D"/>
                </a:solidFill>
                <a:latin typeface="Lato Bold"/>
              </a:rPr>
              <a:t>Estado </a:t>
            </a:r>
            <a:r>
              <a:rPr lang="en-US" sz="4000" spc="350" dirty="0" err="1">
                <a:solidFill>
                  <a:srgbClr val="2B4A9D"/>
                </a:solidFill>
                <a:latin typeface="Lato Bold"/>
              </a:rPr>
              <a:t>Efêmero</a:t>
            </a:r>
            <a:endParaRPr lang="en-US" sz="40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37" name="Group 15"/>
          <p:cNvGrpSpPr/>
          <p:nvPr/>
        </p:nvGrpSpPr>
        <p:grpSpPr>
          <a:xfrm rot="-5400000">
            <a:off x="533847" y="5447642"/>
            <a:ext cx="829509" cy="1966473"/>
            <a:chOff x="0" y="0"/>
            <a:chExt cx="2354580" cy="5581882"/>
          </a:xfrm>
        </p:grpSpPr>
        <p:sp>
          <p:nvSpPr>
            <p:cNvPr id="38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39" name="TextBox 23"/>
          <p:cNvSpPr txBox="1"/>
          <p:nvPr/>
        </p:nvSpPr>
        <p:spPr>
          <a:xfrm>
            <a:off x="2123218" y="6166300"/>
            <a:ext cx="7343333" cy="580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000" spc="350" dirty="0">
                <a:solidFill>
                  <a:srgbClr val="2B4A9D"/>
                </a:solidFill>
                <a:latin typeface="Lato Bold"/>
              </a:rPr>
              <a:t>Estado do </a:t>
            </a:r>
            <a:r>
              <a:rPr lang="en-US" sz="4000" spc="350" dirty="0" err="1">
                <a:solidFill>
                  <a:srgbClr val="2B4A9D"/>
                </a:solidFill>
                <a:latin typeface="Lato Bold"/>
              </a:rPr>
              <a:t>Aplicativo</a:t>
            </a:r>
            <a:endParaRPr lang="en-US" sz="40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40" name="Group 15"/>
          <p:cNvGrpSpPr/>
          <p:nvPr/>
        </p:nvGrpSpPr>
        <p:grpSpPr>
          <a:xfrm rot="-5400000">
            <a:off x="568483" y="6552382"/>
            <a:ext cx="829509" cy="1966473"/>
            <a:chOff x="0" y="0"/>
            <a:chExt cx="2354580" cy="5581882"/>
          </a:xfrm>
        </p:grpSpPr>
        <p:sp>
          <p:nvSpPr>
            <p:cNvPr id="41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2" name="TextBox 23"/>
          <p:cNvSpPr txBox="1"/>
          <p:nvPr/>
        </p:nvSpPr>
        <p:spPr>
          <a:xfrm>
            <a:off x="2137072" y="7314039"/>
            <a:ext cx="7343333" cy="580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000" spc="350" dirty="0">
                <a:solidFill>
                  <a:srgbClr val="2B4A9D"/>
                </a:solidFill>
                <a:latin typeface="Lato Bold"/>
              </a:rPr>
              <a:t>Provider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409968" y="258349"/>
            <a:ext cx="10786191" cy="16292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O que é </a:t>
            </a: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gerenciamento</a:t>
            </a: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 de </a:t>
            </a: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estado</a:t>
            </a:r>
            <a:endParaRPr lang="en-US" sz="6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816673" y="3238500"/>
            <a:ext cx="16144008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Lato"/>
                <a:ea typeface="Lato"/>
                <a:cs typeface="Lato"/>
              </a:rPr>
              <a:t>O gerenciamento de estados é uma parte fundamental para manter informações e responder a interações do usuário em um aplicativo </a:t>
            </a:r>
            <a:r>
              <a:rPr lang="pt-BR" sz="4000" dirty="0" err="1">
                <a:latin typeface="Lato"/>
                <a:ea typeface="Lato"/>
                <a:cs typeface="Lato"/>
              </a:rPr>
              <a:t>Flutter</a:t>
            </a:r>
            <a:r>
              <a:rPr lang="pt-BR" sz="4000" dirty="0">
                <a:latin typeface="Lato"/>
                <a:ea typeface="Lato"/>
                <a:cs typeface="Lato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40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Lato"/>
                <a:ea typeface="Lato"/>
                <a:cs typeface="Lato"/>
              </a:rPr>
              <a:t>Há diversas maneiras para gerenciar estados, nesta aula vamos apresentar o </a:t>
            </a:r>
            <a:r>
              <a:rPr lang="pt-BR" sz="4000" dirty="0" err="1">
                <a:latin typeface="Lato"/>
                <a:ea typeface="Lato"/>
                <a:cs typeface="Lato"/>
              </a:rPr>
              <a:t>SetState</a:t>
            </a:r>
            <a:r>
              <a:rPr lang="pt-BR" sz="4000" dirty="0">
                <a:latin typeface="Lato"/>
                <a:ea typeface="Lato"/>
                <a:cs typeface="Lato"/>
              </a:rPr>
              <a:t> e </a:t>
            </a:r>
            <a:r>
              <a:rPr lang="pt-BR" sz="4000" dirty="0" err="1">
                <a:latin typeface="Lato"/>
                <a:ea typeface="Lato"/>
                <a:cs typeface="Lato"/>
              </a:rPr>
              <a:t>Provider</a:t>
            </a:r>
            <a:r>
              <a:rPr lang="pt-BR" sz="4000" dirty="0">
                <a:latin typeface="Lato"/>
                <a:ea typeface="Lato"/>
                <a:cs typeface="Lato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40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Lato"/>
                <a:ea typeface="Lato"/>
                <a:cs typeface="Lato"/>
              </a:rPr>
              <a:t>Mas antes, devemos entender a diferença entre estado efêmero e estado do aplicativo.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5004954" y="571500"/>
            <a:ext cx="9549246" cy="821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Estado </a:t>
            </a: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Efêmero</a:t>
            </a:r>
            <a:endParaRPr lang="en-US" sz="6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798534" y="1854374"/>
            <a:ext cx="16613734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Lato"/>
                <a:ea typeface="Lato"/>
                <a:cs typeface="Lato"/>
              </a:rPr>
              <a:t>O estado efêmero, também chamado de estado da interface do usuário ou estado local, é o estado que pode ser contido em um único widget;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40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Lato"/>
                <a:ea typeface="Lato"/>
                <a:cs typeface="Lato"/>
              </a:rPr>
              <a:t>Alguns exemplos são: página atual em um </a:t>
            </a:r>
            <a:r>
              <a:rPr lang="pt-BR" sz="4000" dirty="0" err="1">
                <a:latin typeface="Lato"/>
                <a:ea typeface="Lato"/>
                <a:cs typeface="Lato"/>
              </a:rPr>
              <a:t>PageView</a:t>
            </a:r>
            <a:r>
              <a:rPr lang="pt-BR" sz="4000" dirty="0">
                <a:latin typeface="Lato"/>
                <a:ea typeface="Lato"/>
                <a:cs typeface="Lato"/>
              </a:rPr>
              <a:t> e progresso atual de uma animação complexa;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40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Lato"/>
                <a:ea typeface="Lato"/>
                <a:cs typeface="Lato"/>
              </a:rPr>
              <a:t>Em resumo, no estado efêmero não há necessidade de utilizar técnicas de gerenciamento de estado, tudo o que precisa é de um arquivo </a:t>
            </a:r>
            <a:r>
              <a:rPr lang="pt-BR" sz="4000" dirty="0" err="1">
                <a:latin typeface="Lato"/>
                <a:ea typeface="Lato"/>
                <a:cs typeface="Lato"/>
              </a:rPr>
              <a:t>StatefulWidget</a:t>
            </a:r>
            <a:r>
              <a:rPr lang="pt-BR" sz="4000" dirty="0">
                <a:latin typeface="Lato"/>
                <a:ea typeface="Lato"/>
                <a:cs typeface="Lato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40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Lato"/>
                <a:ea typeface="Lato"/>
                <a:cs typeface="Lato"/>
              </a:rPr>
              <a:t>O </a:t>
            </a:r>
            <a:r>
              <a:rPr lang="pt-BR" sz="4000" dirty="0" err="1">
                <a:latin typeface="Lato"/>
                <a:ea typeface="Lato"/>
                <a:cs typeface="Lato"/>
              </a:rPr>
              <a:t>setState</a:t>
            </a:r>
            <a:r>
              <a:rPr lang="pt-BR" sz="4000" dirty="0">
                <a:latin typeface="Lato"/>
                <a:ea typeface="Lato"/>
                <a:cs typeface="Lato"/>
              </a:rPr>
              <a:t> é utilizado no estado efêmero, o qual será apresentado a seguir.</a:t>
            </a:r>
          </a:p>
        </p:txBody>
      </p:sp>
    </p:spTree>
    <p:extLst>
      <p:ext uri="{BB962C8B-B14F-4D97-AF65-F5344CB8AC3E}">
        <p14:creationId xmlns:p14="http://schemas.microsoft.com/office/powerpoint/2010/main" val="192943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5004954" y="190500"/>
            <a:ext cx="8115300" cy="821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SetState</a:t>
            </a:r>
            <a:endParaRPr lang="en-US" sz="6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457200" y="2150353"/>
            <a:ext cx="7924800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SetState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em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Flutter é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uma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função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que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permite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atualizar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estado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um widget;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40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Quando algo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muda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no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estado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do widget, 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SetState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é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chamado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para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notificar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o Flutter que algo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mudou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e que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ele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precisa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redesenhar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a interface do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usuário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1552788" y="6973344"/>
            <a:ext cx="3972562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latin typeface="Lato"/>
                <a:ea typeface="Lato"/>
                <a:cs typeface="Lato"/>
              </a:rPr>
              <a:t>Figura 01 – Uso do </a:t>
            </a:r>
            <a:r>
              <a:rPr lang="pt-BR" sz="2400" dirty="0" err="1">
                <a:latin typeface="Lato"/>
                <a:ea typeface="Lato"/>
                <a:cs typeface="Lato"/>
              </a:rPr>
              <a:t>SetState</a:t>
            </a:r>
            <a:endParaRPr lang="pt-BR" sz="2400" dirty="0">
              <a:latin typeface="Lato"/>
              <a:ea typeface="Lato"/>
              <a:cs typeface="Lato"/>
            </a:endParaRP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E330791A-B183-1496-FBCC-A17D4E27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356" y="3883135"/>
            <a:ext cx="8140481" cy="308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4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942324" y="393931"/>
            <a:ext cx="9305272" cy="821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Estado do </a:t>
            </a: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Aplicativo</a:t>
            </a:r>
            <a:endParaRPr lang="en-US" sz="6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401781" y="2476500"/>
            <a:ext cx="17321646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estado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aplicativo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também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chamado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estado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compartilhado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é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aquele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que é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compartilhado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em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muitas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partes do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aplicativo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e que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será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mantido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entre as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sessões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usuário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40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Alguns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exemplos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são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: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preferências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usuário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informações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login,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notificações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em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um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aplicativo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rede social, 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carrinho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compras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em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um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aplicativo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comércio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eletrônico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entre outros;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40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O Provider é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uma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das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formas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para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realizar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gerenciamento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estados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83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3765115" y="233297"/>
            <a:ext cx="11278881" cy="16292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Gerenciamento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</a:rPr>
              <a:t> de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estados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</a:rPr>
              <a:t> com o Provider</a:t>
            </a: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474945" y="2313662"/>
            <a:ext cx="17321646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O Provider é um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pacote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gerenciamento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estado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no Flutter, o qual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fornece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os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dados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ou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as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funcinalidades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para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toda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a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árvore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widgets;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40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Sua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ideia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principal é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fornecer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um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meio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eficiente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passar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os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dados entre widgets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sem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a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necessidade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intermediários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40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O Provider é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flexível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e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pode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ser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utilizado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para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diferentes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cenários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gerenciamento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estados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desde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pequenas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aplicações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até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as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mais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complexas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40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Vamos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aprender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agora a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utilizar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o Provider.</a:t>
            </a:r>
          </a:p>
        </p:txBody>
      </p:sp>
    </p:spTree>
    <p:extLst>
      <p:ext uri="{BB962C8B-B14F-4D97-AF65-F5344CB8AC3E}">
        <p14:creationId xmlns:p14="http://schemas.microsoft.com/office/powerpoint/2010/main" val="1371677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031293" y="405530"/>
            <a:ext cx="10965730" cy="821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Como </a:t>
            </a: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utilizar</a:t>
            </a: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 o Provider</a:t>
            </a: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304800" y="1662341"/>
            <a:ext cx="17602200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Verifique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se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há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a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dependência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Provider no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arquivo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“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pubspec.yaml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”.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40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Rode no terminal 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comando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“flutter pub get”.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226" y="4784463"/>
            <a:ext cx="7777292" cy="4029684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750612" y="8804153"/>
            <a:ext cx="4804521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latin typeface="Lato"/>
                <a:ea typeface="Lato"/>
                <a:cs typeface="Lato"/>
              </a:rPr>
              <a:t>Figura 02 – Dependência </a:t>
            </a:r>
            <a:r>
              <a:rPr lang="pt-BR" sz="2400" dirty="0" err="1">
                <a:latin typeface="Lato"/>
                <a:ea typeface="Lato"/>
                <a:cs typeface="Lato"/>
              </a:rPr>
              <a:t>Provider</a:t>
            </a:r>
            <a:endParaRPr lang="pt-BR" sz="2400" dirty="0"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8168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76800" y="29749"/>
            <a:ext cx="9854046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>
                <a:solidFill>
                  <a:srgbClr val="2B4A9D"/>
                </a:solidFill>
                <a:latin typeface="Poppins Ultra-Bold"/>
              </a:rPr>
              <a:t>Como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utilizar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</a:rPr>
              <a:t> o Provider</a:t>
            </a: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226423" y="1128371"/>
            <a:ext cx="9296400" cy="92332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Neste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exemplo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inicialmente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é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definido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o Provider,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onde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é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criada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uma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instância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“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ChangeNotifierProvider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”;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O “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ChangeNotifierProvider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” é o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responsável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por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notificar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para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os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widgets se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houveram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mudanças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nas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informações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e que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eles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devem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ser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atualizados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Essa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instância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recebe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dois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argumentos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. O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primeiro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é o “create”, que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mostra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o que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vai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ser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alterado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. O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segundo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é o “child”, que é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quem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precisa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ser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avisado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quando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isso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for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alterado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1723750" y="6556853"/>
            <a:ext cx="4745210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latin typeface="Lato"/>
                <a:ea typeface="Lato"/>
                <a:cs typeface="Lato"/>
              </a:rPr>
              <a:t>Figura 03 – Definição do </a:t>
            </a:r>
            <a:r>
              <a:rPr lang="pt-BR" sz="2400" dirty="0" err="1">
                <a:latin typeface="Lato"/>
                <a:ea typeface="Lato"/>
                <a:cs typeface="Lato"/>
              </a:rPr>
              <a:t>Provider</a:t>
            </a:r>
            <a:endParaRPr lang="pt-BR" sz="2400" dirty="0">
              <a:latin typeface="Lato"/>
              <a:ea typeface="Lato"/>
              <a:cs typeface="Lato"/>
            </a:endParaRPr>
          </a:p>
        </p:txBody>
      </p:sp>
      <p:pic>
        <p:nvPicPr>
          <p:cNvPr id="3" name="Imagem 2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DFEADA87-30A5-F959-1FA3-DA0D6AF0A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522" y="3565612"/>
            <a:ext cx="8014178" cy="282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77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943</Words>
  <Application>Microsoft Office PowerPoint</Application>
  <PresentationFormat>Personalizar</PresentationFormat>
  <Paragraphs>100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Flutter</dc:title>
  <dc:creator>natalia</dc:creator>
  <cp:lastModifiedBy>natalia</cp:lastModifiedBy>
  <cp:revision>295</cp:revision>
  <dcterms:created xsi:type="dcterms:W3CDTF">2006-08-16T00:00:00Z</dcterms:created>
  <dcterms:modified xsi:type="dcterms:W3CDTF">2024-11-29T13:05:49Z</dcterms:modified>
  <dc:identifier>DAF-TiBPULQ</dc:identifier>
</cp:coreProperties>
</file>