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Poppins"/>
      <p:bold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Poppins Black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Black-boldItalic.fntdata"/><Relationship Id="rId25" Type="http://schemas.openxmlformats.org/officeDocument/2006/relationships/font" Target="fonts/Poppins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bold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2700000">
            <a:off x="15004959" y="1860459"/>
            <a:ext cx="6566081" cy="6566081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 rot="2700000">
            <a:off x="15361560" y="2217060"/>
            <a:ext cx="5852880" cy="5852880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 rot="2700000">
            <a:off x="11951024" y="8497790"/>
            <a:ext cx="5218171" cy="6164339"/>
          </a:xfrm>
          <a:custGeom>
            <a:rect b="b" l="l" r="r" t="t"/>
            <a:pathLst>
              <a:path extrusionOk="0" h="1913890" w="1620126">
                <a:moveTo>
                  <a:pt x="0" y="0"/>
                </a:moveTo>
                <a:lnTo>
                  <a:pt x="0" y="1913890"/>
                </a:lnTo>
                <a:lnTo>
                  <a:pt x="1620126" y="1913890"/>
                </a:lnTo>
                <a:lnTo>
                  <a:pt x="1620126" y="0"/>
                </a:lnTo>
                <a:lnTo>
                  <a:pt x="0" y="0"/>
                </a:lnTo>
                <a:close/>
                <a:moveTo>
                  <a:pt x="1559166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559166" y="59690"/>
                </a:lnTo>
                <a:lnTo>
                  <a:pt x="1559166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87" name="Google Shape;87;p13"/>
          <p:cNvSpPr txBox="1"/>
          <p:nvPr/>
        </p:nvSpPr>
        <p:spPr>
          <a:xfrm>
            <a:off x="785151" y="3707012"/>
            <a:ext cx="12859928" cy="2172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2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2B4A9D"/>
                </a:solidFill>
                <a:latin typeface="Poppins"/>
                <a:ea typeface="Poppins"/>
                <a:cs typeface="Poppins"/>
                <a:sym typeface="Poppins"/>
              </a:rPr>
              <a:t>Módulo VI - Layouts no Flutter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-4134433" y="1004889"/>
            <a:ext cx="12993464" cy="2102579"/>
          </a:xfrm>
          <a:custGeom>
            <a:rect b="b" l="l" r="r" t="t"/>
            <a:pathLst>
              <a:path extrusionOk="0" h="2102579" w="12993464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0" y="0"/>
            <a:ext cx="541602" cy="10287000"/>
          </a:xfrm>
          <a:custGeom>
            <a:rect b="b" l="l" r="r" t="t"/>
            <a:pathLst>
              <a:path extrusionOk="0" h="2998468" w="157867">
                <a:moveTo>
                  <a:pt x="0" y="0"/>
                </a:moveTo>
                <a:lnTo>
                  <a:pt x="157867" y="0"/>
                </a:lnTo>
                <a:lnTo>
                  <a:pt x="157867" y="2998468"/>
                </a:lnTo>
                <a:lnTo>
                  <a:pt x="0" y="2998468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90" name="Google Shape;90;p13"/>
          <p:cNvSpPr txBox="1"/>
          <p:nvPr/>
        </p:nvSpPr>
        <p:spPr>
          <a:xfrm>
            <a:off x="814372" y="7555634"/>
            <a:ext cx="12606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Apresentado por:</a:t>
            </a:r>
            <a:r>
              <a:rPr lang="en-US" sz="4500">
                <a:latin typeface="Lato"/>
                <a:ea typeface="Lato"/>
                <a:cs typeface="Lato"/>
                <a:sym typeface="Lato"/>
              </a:rPr>
              <a:t> Eliane Dantas e Natalia Costa</a:t>
            </a:r>
            <a:endParaRPr sz="4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87" name="Google Shape;187;p22"/>
          <p:cNvSpPr/>
          <p:nvPr/>
        </p:nvSpPr>
        <p:spPr>
          <a:xfrm>
            <a:off x="12364051" y="1635964"/>
            <a:ext cx="3673123" cy="6651331"/>
          </a:xfrm>
          <a:custGeom>
            <a:rect b="b" l="l" r="r" t="t"/>
            <a:pathLst>
              <a:path extrusionOk="0" h="6651331" w="3673123">
                <a:moveTo>
                  <a:pt x="0" y="0"/>
                </a:moveTo>
                <a:lnTo>
                  <a:pt x="3673123" y="0"/>
                </a:lnTo>
                <a:lnTo>
                  <a:pt x="3673123" y="6651331"/>
                </a:lnTo>
                <a:lnTo>
                  <a:pt x="0" y="66513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22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Row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617697" y="2016125"/>
            <a:ext cx="9353100" cy="5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Usamos esse Widget para alinhamento horizontal, utilizando as seguintes propriedades:</a:t>
            </a:r>
            <a:endParaRPr/>
          </a:p>
          <a:p>
            <a:pPr indent="-377825" lvl="1" marL="75565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i="0" lang="en-US" sz="3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mainAxisAlignment</a:t>
            </a: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alinha os filhos no eixo principal.</a:t>
            </a:r>
            <a:endParaRPr/>
          </a:p>
          <a:p>
            <a:pPr indent="-377825" lvl="1" marL="75565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i="0" lang="en-US" sz="35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crossAxisAlignment</a:t>
            </a: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alinha os filhos no eixo transversal.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 um Widget Row, o eixo principal é horizontal e o eixo transversal é vertical.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9970680" y="8120840"/>
            <a:ext cx="8317320" cy="1108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Figura 07 - Layout row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Fonte: &lt;https://www.devmedia.com.br/flutter-criando-layouts-com-center-column-e-row/40743&gt;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/>
          <p:nvPr/>
        </p:nvSpPr>
        <p:spPr>
          <a:xfrm rot="-2700000">
            <a:off x="15004959" y="1860459"/>
            <a:ext cx="6566081" cy="6566081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196" name="Google Shape;196;p23"/>
          <p:cNvSpPr/>
          <p:nvPr/>
        </p:nvSpPr>
        <p:spPr>
          <a:xfrm rot="2700000">
            <a:off x="15361560" y="2217060"/>
            <a:ext cx="5852880" cy="5852880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7" name="Google Shape;197;p23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98" name="Google Shape;198;p23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Row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9460745" y="8133293"/>
            <a:ext cx="4968247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Figura 08 - Execução row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8692" y="1901895"/>
            <a:ext cx="3403760" cy="61360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Descrição gerada automaticamente" id="201" name="Google Shape;20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5400" y="1635195"/>
            <a:ext cx="8466896" cy="668530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1128091" y="8321709"/>
            <a:ext cx="8451124" cy="1171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608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Row usado para alinhar o título da receita e o ícone de favorito horizontalmente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208" name="Google Shape;208;p24"/>
          <p:cNvSpPr/>
          <p:nvPr/>
        </p:nvSpPr>
        <p:spPr>
          <a:xfrm>
            <a:off x="10892491" y="2872674"/>
            <a:ext cx="6480567" cy="3867265"/>
          </a:xfrm>
          <a:custGeom>
            <a:rect b="b" l="l" r="r" t="t"/>
            <a:pathLst>
              <a:path extrusionOk="0" h="3867265" w="6480567">
                <a:moveTo>
                  <a:pt x="0" y="0"/>
                </a:moveTo>
                <a:lnTo>
                  <a:pt x="6480568" y="0"/>
                </a:lnTo>
                <a:lnTo>
                  <a:pt x="6480568" y="3867265"/>
                </a:lnTo>
                <a:lnTo>
                  <a:pt x="0" y="3867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24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Container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641455" y="1631950"/>
            <a:ext cx="9352982" cy="6797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5" lvl="1" marL="75565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classe Container é um widget de conveniência que combina pintura, posicionamento e dimensionamento comuns de widgets.</a:t>
            </a:r>
            <a:endParaRPr/>
          </a:p>
          <a:p>
            <a:pPr indent="-377825" lvl="1" marL="75565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Uma classe Container pode ser usada para armazenar um ou mais widgets e posicioná-los na tela de acordo com nossa conveniência.</a:t>
            </a:r>
            <a:endParaRPr/>
          </a:p>
          <a:p>
            <a:pPr indent="-377825" lvl="1" marL="75565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Basicamente, um contêiner é como uma caixa para armazenar o conteúdo.</a:t>
            </a:r>
            <a:endParaRPr/>
          </a:p>
        </p:txBody>
      </p:sp>
      <p:sp>
        <p:nvSpPr>
          <p:cNvPr id="211" name="Google Shape;211;p24"/>
          <p:cNvSpPr txBox="1"/>
          <p:nvPr/>
        </p:nvSpPr>
        <p:spPr>
          <a:xfrm>
            <a:off x="10108445" y="7142006"/>
            <a:ext cx="8055987" cy="1108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Figura 09 - Container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Fonte: &lt;https://www.darttutorial.org/flutter-tutorial/flutter-container/&gt;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217" name="Google Shape;217;p25"/>
          <p:cNvSpPr txBox="1"/>
          <p:nvPr/>
        </p:nvSpPr>
        <p:spPr>
          <a:xfrm>
            <a:off x="818474" y="3439714"/>
            <a:ext cx="16698000" cy="19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2B4A9D"/>
                </a:solidFill>
                <a:latin typeface="Poppins"/>
                <a:ea typeface="Poppins"/>
                <a:cs typeface="Poppins"/>
                <a:sym typeface="Poppins"/>
              </a:rPr>
              <a:t>No próximo módulo, veremos como funciona a criação de menus.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376816" y="0"/>
            <a:ext cx="452408" cy="10287003"/>
          </a:xfrm>
          <a:custGeom>
            <a:rect b="b" l="l" r="r" t="t"/>
            <a:pathLst>
              <a:path extrusionOk="0" h="3752726" w="165040">
                <a:moveTo>
                  <a:pt x="0" y="0"/>
                </a:moveTo>
                <a:lnTo>
                  <a:pt x="165040" y="0"/>
                </a:lnTo>
                <a:lnTo>
                  <a:pt x="165040" y="3752726"/>
                </a:lnTo>
                <a:lnTo>
                  <a:pt x="0" y="3752726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96" name="Google Shape;96;p14"/>
          <p:cNvSpPr/>
          <p:nvPr/>
        </p:nvSpPr>
        <p:spPr>
          <a:xfrm rot="-2700000">
            <a:off x="12190278" y="55428"/>
            <a:ext cx="10176144" cy="10176144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97" name="Google Shape;97;p14"/>
          <p:cNvSpPr/>
          <p:nvPr/>
        </p:nvSpPr>
        <p:spPr>
          <a:xfrm rot="2700000">
            <a:off x="12628620" y="445887"/>
            <a:ext cx="9395227" cy="9395227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" name="Google Shape;98;p14"/>
          <p:cNvSpPr/>
          <p:nvPr/>
        </p:nvSpPr>
        <p:spPr>
          <a:xfrm rot="2700000">
            <a:off x="11524419" y="8043030"/>
            <a:ext cx="6164339" cy="616433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99" name="Google Shape;99;p14"/>
          <p:cNvSpPr/>
          <p:nvPr/>
        </p:nvSpPr>
        <p:spPr>
          <a:xfrm rot="2700000">
            <a:off x="11524419" y="-3920369"/>
            <a:ext cx="6164339" cy="6164339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00" name="Google Shape;100;p14"/>
          <p:cNvSpPr/>
          <p:nvPr/>
        </p:nvSpPr>
        <p:spPr>
          <a:xfrm rot="-5400000">
            <a:off x="4981365" y="-2587437"/>
            <a:ext cx="1628318" cy="7951652"/>
          </a:xfrm>
          <a:custGeom>
            <a:rect b="b" l="l" r="r" t="t"/>
            <a:pathLst>
              <a:path extrusionOk="0" h="11492046" w="2353310">
                <a:moveTo>
                  <a:pt x="784860" y="11424736"/>
                </a:moveTo>
                <a:cubicBezTo>
                  <a:pt x="905510" y="11465376"/>
                  <a:pt x="1042670" y="11492046"/>
                  <a:pt x="1177290" y="11492046"/>
                </a:cubicBezTo>
                <a:cubicBezTo>
                  <a:pt x="1311910" y="11492046"/>
                  <a:pt x="1441450" y="11469186"/>
                  <a:pt x="1560830" y="11428546"/>
                </a:cubicBezTo>
                <a:cubicBezTo>
                  <a:pt x="1563370" y="11427276"/>
                  <a:pt x="1565910" y="11427276"/>
                  <a:pt x="1568450" y="11426006"/>
                </a:cubicBezTo>
                <a:cubicBezTo>
                  <a:pt x="2016760" y="11263446"/>
                  <a:pt x="2346960" y="10834186"/>
                  <a:pt x="2353310" y="10306003"/>
                </a:cubicBezTo>
                <a:lnTo>
                  <a:pt x="2353310" y="0"/>
                </a:lnTo>
                <a:lnTo>
                  <a:pt x="0" y="0"/>
                </a:lnTo>
                <a:lnTo>
                  <a:pt x="0" y="10298100"/>
                </a:lnTo>
                <a:cubicBezTo>
                  <a:pt x="6350" y="10836726"/>
                  <a:pt x="331470" y="11265986"/>
                  <a:pt x="784860" y="11424736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2123218" y="878380"/>
            <a:ext cx="7020782" cy="895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Poppins Black"/>
                <a:ea typeface="Poppins Black"/>
                <a:cs typeface="Poppins Black"/>
                <a:sym typeface="Poppins Black"/>
              </a:rPr>
              <a:t>AGENDA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rot="-5400000">
            <a:off x="568706" y="2555108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 rot="-5400000">
            <a:off x="568706" y="3884380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 rot="-5400000">
            <a:off x="568706" y="5213652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2123218" y="3176705"/>
            <a:ext cx="7343333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Introdução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2123858" y="7195202"/>
            <a:ext cx="7343333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Row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2123218" y="5855352"/>
            <a:ext cx="7343333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Column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rot="-5400000">
            <a:off x="568706" y="6538461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2123858" y="8535052"/>
            <a:ext cx="7343333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Container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2123858" y="4516029"/>
            <a:ext cx="7343333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2B4A9D"/>
                </a:solidFill>
                <a:latin typeface="Lato"/>
                <a:ea typeface="Lato"/>
                <a:cs typeface="Lato"/>
                <a:sym typeface="Lato"/>
              </a:rPr>
              <a:t>Center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-5400000">
            <a:off x="568706" y="7863269"/>
            <a:ext cx="829062" cy="1966473"/>
          </a:xfrm>
          <a:custGeom>
            <a:rect b="b" l="l" r="r" t="t"/>
            <a:pathLst>
              <a:path extrusionOk="0" h="5581882" w="2353310">
                <a:moveTo>
                  <a:pt x="784860" y="5514572"/>
                </a:moveTo>
                <a:cubicBezTo>
                  <a:pt x="905510" y="5555212"/>
                  <a:pt x="1042670" y="5581882"/>
                  <a:pt x="1177290" y="5581882"/>
                </a:cubicBezTo>
                <a:cubicBezTo>
                  <a:pt x="1311910" y="5581882"/>
                  <a:pt x="1441450" y="5559022"/>
                  <a:pt x="1560830" y="5518382"/>
                </a:cubicBezTo>
                <a:cubicBezTo>
                  <a:pt x="1563370" y="5517112"/>
                  <a:pt x="1565910" y="5517112"/>
                  <a:pt x="1568450" y="5515842"/>
                </a:cubicBezTo>
                <a:cubicBezTo>
                  <a:pt x="2016760" y="5353282"/>
                  <a:pt x="2346960" y="4924022"/>
                  <a:pt x="2353310" y="4414024"/>
                </a:cubicBezTo>
                <a:lnTo>
                  <a:pt x="2353310" y="0"/>
                </a:lnTo>
                <a:lnTo>
                  <a:pt x="0" y="0"/>
                </a:lnTo>
                <a:lnTo>
                  <a:pt x="0" y="4410668"/>
                </a:lnTo>
                <a:cubicBezTo>
                  <a:pt x="6350" y="4926562"/>
                  <a:pt x="331470" y="5355822"/>
                  <a:pt x="784860" y="5514572"/>
                </a:cubicBezTo>
                <a:close/>
              </a:path>
            </a:pathLst>
          </a:custGeom>
          <a:solidFill>
            <a:srgbClr val="2B4A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17" name="Google Shape;117;p15"/>
          <p:cNvSpPr/>
          <p:nvPr/>
        </p:nvSpPr>
        <p:spPr>
          <a:xfrm>
            <a:off x="10328456" y="2105510"/>
            <a:ext cx="7345479" cy="6075980"/>
          </a:xfrm>
          <a:custGeom>
            <a:rect b="b" l="l" r="r" t="t"/>
            <a:pathLst>
              <a:path extrusionOk="0" h="6075980" w="7345479">
                <a:moveTo>
                  <a:pt x="0" y="0"/>
                </a:moveTo>
                <a:lnTo>
                  <a:pt x="7345478" y="0"/>
                </a:lnTo>
                <a:lnTo>
                  <a:pt x="7345478" y="6075980"/>
                </a:lnTo>
                <a:lnTo>
                  <a:pt x="0" y="60759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15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Introdução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25452" y="2285321"/>
            <a:ext cx="9987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5" lvl="1" marL="75565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geral, o layout de uma tela é composto por Widgets visíveis, como barras de menu, painéis</a:t>
            </a:r>
            <a:r>
              <a:rPr lang="en-US" sz="3500">
                <a:latin typeface="Lato"/>
                <a:ea typeface="Lato"/>
                <a:cs typeface="Lato"/>
                <a:sym typeface="Lato"/>
              </a:rPr>
              <a:t> e</a:t>
            </a: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imagens. </a:t>
            </a:r>
            <a:r>
              <a:rPr lang="en-US" sz="3500">
                <a:latin typeface="Lato"/>
                <a:ea typeface="Lato"/>
                <a:cs typeface="Lato"/>
                <a:sym typeface="Lato"/>
              </a:rPr>
              <a:t>É composto t</a:t>
            </a: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ambém por Widgets invisíveis, como linhas, colunas e grades.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125450" y="5717704"/>
            <a:ext cx="9987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5" lvl="1" marL="75565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lang="en-US" sz="3500">
                <a:latin typeface="Lato"/>
                <a:ea typeface="Lato"/>
                <a:cs typeface="Lato"/>
                <a:sym typeface="Lato"/>
              </a:rPr>
              <a:t>Usamos tais widgets invisíveis</a:t>
            </a: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para organizar a tela, alinhando</a:t>
            </a:r>
            <a:r>
              <a:rPr lang="en-US" sz="35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-US" sz="3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os Widgets visíveis e delimitando o espaço que eles ocupam.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10113225" y="8133865"/>
            <a:ext cx="8174775" cy="1108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Figura 01 - Layouts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Fonte: &lt;https://www.devmedia.com.br/flutter-criando-layouts-com-center-column-e-row/40743&gt;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27" name="Google Shape;127;p16"/>
          <p:cNvSpPr/>
          <p:nvPr/>
        </p:nvSpPr>
        <p:spPr>
          <a:xfrm>
            <a:off x="12321994" y="1708150"/>
            <a:ext cx="3876025" cy="6405886"/>
          </a:xfrm>
          <a:custGeom>
            <a:rect b="b" l="l" r="r" t="t"/>
            <a:pathLst>
              <a:path extrusionOk="0" h="6405886" w="3876025">
                <a:moveTo>
                  <a:pt x="0" y="0"/>
                </a:moveTo>
                <a:lnTo>
                  <a:pt x="3876025" y="0"/>
                </a:lnTo>
                <a:lnTo>
                  <a:pt x="3876025" y="6405886"/>
                </a:lnTo>
                <a:lnTo>
                  <a:pt x="0" y="6405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16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Center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186420" y="2194018"/>
            <a:ext cx="10045500" cy="6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0" lvl="1" marL="690882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Centraliza todos os seus Widgets filhos. </a:t>
            </a:r>
            <a:r>
              <a:rPr lang="en-US" sz="3200">
                <a:latin typeface="Lato"/>
                <a:ea typeface="Lato"/>
                <a:cs typeface="Lato"/>
                <a:sym typeface="Lato"/>
              </a:rPr>
              <a:t>P</a:t>
            </a:r>
            <a:r>
              <a:rPr b="0" i="0" lang="en-US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ara customizar a forma como essa centralização ocorre, podemos usar propriedades que determinam as dimensões de Center.</a:t>
            </a:r>
            <a:endParaRPr/>
          </a:p>
          <a:p>
            <a:pPr indent="-460587" lvl="2" marL="1381764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⚬"/>
            </a:pPr>
            <a:r>
              <a:rPr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heightFactor</a:t>
            </a:r>
            <a:r>
              <a:rPr b="0" i="0" lang="en-US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Se o valor não for nulo, define a altura de Center pela altura do filho multiplicado por esse valor.</a:t>
            </a:r>
            <a:endParaRPr/>
          </a:p>
          <a:p>
            <a:pPr indent="-460587" lvl="2" marL="1381764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⚬"/>
            </a:pPr>
            <a:r>
              <a:rPr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widthFactor</a:t>
            </a:r>
            <a:r>
              <a:rPr b="0" i="0" lang="en-US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Se o valor não for nulo, define a largura de Center pela largura do filho multiplicado por esse valor.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10232013" y="8001711"/>
            <a:ext cx="8055987" cy="1108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Figura 02 - Layout center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Fonte: &lt;https://www.devmedia.com.br/flutter-criando-layouts-com-center-column-e-row/40743&gt;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36" name="Google Shape;136;p17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Center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11632762" y="8000998"/>
            <a:ext cx="4968247" cy="336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Figura 03 – Minhas receitas</a:t>
            </a:r>
            <a:endParaRPr b="0" i="0" sz="2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373779" y="6784880"/>
            <a:ext cx="99879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0" lvl="1" marL="69088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Neste exemplo, a propriedade </a:t>
            </a:r>
            <a:r>
              <a:rPr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heightFactor</a:t>
            </a:r>
            <a:r>
              <a:rPr b="0" i="0" lang="en-US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define a altura de </a:t>
            </a:r>
            <a:r>
              <a:rPr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en-US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multiplicando seu valor (2) pela altura do Text filho.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717570" y="6037204"/>
            <a:ext cx="7303327" cy="369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Código completo disponível em 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home_screen.dart</a:t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exto&#10;&#10;Descrição gerada automaticamente"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842" y="2170027"/>
            <a:ext cx="7663246" cy="37072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Forma&#10;&#10;Descrição gerada automaticamente" id="141" name="Google Shape;1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17395" y="2055341"/>
            <a:ext cx="3200400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47" name="Google Shape;147;p18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Center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11632762" y="8000998"/>
            <a:ext cx="4968247" cy="336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Figura 04 – Minhas receitas</a:t>
            </a:r>
            <a:endParaRPr b="0" i="0" sz="2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73779" y="6784880"/>
            <a:ext cx="9987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0" lvl="1" marL="69088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Ao comentarmos a linha que define o </a:t>
            </a:r>
            <a:r>
              <a:rPr i="0" lang="en-US" sz="3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heightFactor</a:t>
            </a:r>
            <a:r>
              <a:rPr b="0" i="0" lang="en-US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a mensagem é centralizada.</a:t>
            </a:r>
            <a:endParaRPr b="0" i="0" sz="3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1717570" y="6037204"/>
            <a:ext cx="7303327" cy="369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Código completo disponível em 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home_screen.dart</a:t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exto&#10;&#10;Descrição gerada automaticamente"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8654" y="2572781"/>
            <a:ext cx="6957626" cy="33497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e gráfica do usuário, Texto, Aplicativo&#10;&#10;Descrição gerada automaticamente" id="152" name="Google Shape;15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36445" y="2137333"/>
            <a:ext cx="3162300" cy="58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58" name="Google Shape;158;p19"/>
          <p:cNvSpPr/>
          <p:nvPr/>
        </p:nvSpPr>
        <p:spPr>
          <a:xfrm>
            <a:off x="12343851" y="1635964"/>
            <a:ext cx="3705064" cy="6709170"/>
          </a:xfrm>
          <a:custGeom>
            <a:rect b="b" l="l" r="r" t="t"/>
            <a:pathLst>
              <a:path extrusionOk="0" h="6709170" w="3705064">
                <a:moveTo>
                  <a:pt x="0" y="0"/>
                </a:moveTo>
                <a:lnTo>
                  <a:pt x="3705064" y="0"/>
                </a:lnTo>
                <a:lnTo>
                  <a:pt x="3705064" y="6709170"/>
                </a:lnTo>
                <a:lnTo>
                  <a:pt x="0" y="67091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19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Column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641455" y="1641475"/>
            <a:ext cx="9590700" cy="7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 esse Widget, alinhamos os Widgets na tela do app no sentido vertical, </a:t>
            </a:r>
            <a:r>
              <a:rPr lang="en-US" sz="3400">
                <a:latin typeface="Lato"/>
                <a:ea typeface="Lato"/>
                <a:cs typeface="Lato"/>
                <a:sym typeface="Lato"/>
              </a:rPr>
              <a:t>tornando-os</a:t>
            </a:r>
            <a:r>
              <a:rPr b="0" i="0" lang="en-US" sz="3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parte de uma coluna.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customizar esse alinhamento, utilizamos as seguintes propriedades:</a:t>
            </a:r>
            <a:endParaRPr/>
          </a:p>
          <a:p>
            <a:pPr indent="-367031" lvl="1" marL="73406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i="0" lang="en-US" sz="3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mainAxisAlignment</a:t>
            </a:r>
            <a:r>
              <a:rPr b="0" i="0" lang="en-US" sz="3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que alinha os filhos no eixo principal.</a:t>
            </a:r>
            <a:endParaRPr/>
          </a:p>
          <a:p>
            <a:pPr indent="-367031" lvl="1" marL="734061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i="0" lang="en-US" sz="3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crossAxisAlignment</a:t>
            </a:r>
            <a:r>
              <a:rPr b="0" i="0" lang="en-US" sz="3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que alinha os filhos no eixo transversal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 um Widget </a:t>
            </a:r>
            <a:r>
              <a:rPr i="0" lang="en-US" sz="3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b="0" i="0" lang="en-US" sz="3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 eixo principal é vertical e o eixo transversal é horizontal.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10232013" y="8001711"/>
            <a:ext cx="8055987" cy="1108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Figura 05 - Layout column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Fonte: &lt;https://www.devmedia.com.br/flutter-criando-layouts-com-center-column-e-row/40743&gt;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67" name="Google Shape;167;p20"/>
          <p:cNvSpPr txBox="1"/>
          <p:nvPr/>
        </p:nvSpPr>
        <p:spPr>
          <a:xfrm>
            <a:off x="4716086" y="379832"/>
            <a:ext cx="8855829" cy="821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Column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10089278" y="1934853"/>
            <a:ext cx="74547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0" lvl="1" marL="69088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Nesse exemplo, temos uma Column para empilhar as listas verticalmente, outra Column para organizar o título e a lista de favoritos, e, dentro dess</a:t>
            </a:r>
            <a:r>
              <a:rPr lang="en-US" sz="3200">
                <a:latin typeface="Lato"/>
                <a:ea typeface="Lato"/>
                <a:cs typeface="Lato"/>
                <a:sym typeface="Lato"/>
              </a:rPr>
              <a:t>a</a:t>
            </a:r>
            <a:r>
              <a:rPr b="0" i="0" lang="en-US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, temos outr</a:t>
            </a:r>
            <a:r>
              <a:rPr lang="en-US" sz="3200">
                <a:latin typeface="Lato"/>
                <a:ea typeface="Lato"/>
                <a:cs typeface="Lato"/>
                <a:sym typeface="Lato"/>
              </a:rPr>
              <a:t>a</a:t>
            </a:r>
            <a:r>
              <a:rPr b="0" i="0" lang="en-US" sz="3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para empilhar cada receita marcada como favorita.</a:t>
            </a:r>
            <a:endParaRPr b="0" i="0" sz="3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1841136" y="9388975"/>
            <a:ext cx="7303327" cy="369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Código completo disponível em 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home_screen.dart</a:t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exto&#10;&#10;Descrição gerada automaticamente" id="170" name="Google Shape;17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554" y="1498257"/>
            <a:ext cx="8890687" cy="7892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 rot="-2700000">
            <a:off x="15004959" y="1860459"/>
            <a:ext cx="6566081" cy="6566081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5271FF"/>
          </a:solidFill>
          <a:ln>
            <a:noFill/>
          </a:ln>
        </p:spPr>
      </p:sp>
      <p:sp>
        <p:nvSpPr>
          <p:cNvPr id="176" name="Google Shape;176;p21"/>
          <p:cNvSpPr/>
          <p:nvPr/>
        </p:nvSpPr>
        <p:spPr>
          <a:xfrm rot="2700000">
            <a:off x="15361560" y="2217060"/>
            <a:ext cx="5852880" cy="5852880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0" y="1913890"/>
                </a:lnTo>
                <a:lnTo>
                  <a:pt x="1913890" y="1913890"/>
                </a:lnTo>
                <a:lnTo>
                  <a:pt x="1913890" y="0"/>
                </a:lnTo>
                <a:lnTo>
                  <a:pt x="0" y="0"/>
                </a:lnTo>
                <a:close/>
                <a:moveTo>
                  <a:pt x="1852930" y="1852930"/>
                </a:moveTo>
                <a:lnTo>
                  <a:pt x="59690" y="1852930"/>
                </a:lnTo>
                <a:lnTo>
                  <a:pt x="59690" y="59690"/>
                </a:lnTo>
                <a:lnTo>
                  <a:pt x="1852930" y="59690"/>
                </a:lnTo>
                <a:lnTo>
                  <a:pt x="1852930" y="18529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7" name="Google Shape;177;p21"/>
          <p:cNvSpPr/>
          <p:nvPr/>
        </p:nvSpPr>
        <p:spPr>
          <a:xfrm rot="5400000">
            <a:off x="-1309" y="1309"/>
            <a:ext cx="1635964" cy="1633346"/>
          </a:xfrm>
          <a:custGeom>
            <a:rect b="b" l="l" r="r" t="t"/>
            <a:pathLst>
              <a:path extrusionOk="0" h="6339840" w="6350000">
                <a:moveTo>
                  <a:pt x="6350000" y="6339840"/>
                </a:moveTo>
                <a:lnTo>
                  <a:pt x="0" y="6339840"/>
                </a:lnTo>
                <a:lnTo>
                  <a:pt x="0" y="0"/>
                </a:lnTo>
                <a:lnTo>
                  <a:pt x="6350000" y="6339840"/>
                </a:lnTo>
                <a:close/>
              </a:path>
            </a:pathLst>
          </a:custGeom>
          <a:solidFill>
            <a:srgbClr val="2B4A9D"/>
          </a:solidFill>
          <a:ln>
            <a:noFill/>
          </a:ln>
        </p:spPr>
      </p:sp>
      <p:sp>
        <p:nvSpPr>
          <p:cNvPr id="178" name="Google Shape;178;p21"/>
          <p:cNvSpPr txBox="1"/>
          <p:nvPr/>
        </p:nvSpPr>
        <p:spPr>
          <a:xfrm>
            <a:off x="1028700" y="2540447"/>
            <a:ext cx="7225298" cy="1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1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Após executar o app e inserir alguns dados, o resultado deve se parecer com isso: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716086" y="379832"/>
            <a:ext cx="8855829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4A9D"/>
                </a:solidFill>
                <a:latin typeface="Poppins Black"/>
                <a:ea typeface="Poppins Black"/>
                <a:cs typeface="Poppins Black"/>
                <a:sym typeface="Poppins Black"/>
              </a:rPr>
              <a:t>Column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8884451" y="9075419"/>
            <a:ext cx="4968247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Figura 06 - Execução column</a:t>
            </a:r>
            <a:endParaRPr/>
          </a:p>
        </p:txBody>
      </p:sp>
      <p:pic>
        <p:nvPicPr>
          <p:cNvPr descr="Interface gráfica do usuário, Texto, Aplicativo&#10;&#10;Descrição gerada automaticamente" id="181" name="Google Shape;1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3578" y="2718229"/>
            <a:ext cx="3384721" cy="620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