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Poppins"/>
      <p:bold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oppins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oppinsBlack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oppins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2700000">
            <a:off x="11951024" y="8497790"/>
            <a:ext cx="5218171" cy="6164339"/>
          </a:xfrm>
          <a:custGeom>
            <a:rect b="b" l="l" r="r" t="t"/>
            <a:pathLst>
              <a:path extrusionOk="0" h="1913890" w="1620126">
                <a:moveTo>
                  <a:pt x="0" y="0"/>
                </a:moveTo>
                <a:lnTo>
                  <a:pt x="0" y="1913890"/>
                </a:lnTo>
                <a:lnTo>
                  <a:pt x="1620126" y="1913890"/>
                </a:lnTo>
                <a:lnTo>
                  <a:pt x="1620126" y="0"/>
                </a:lnTo>
                <a:lnTo>
                  <a:pt x="0" y="0"/>
                </a:lnTo>
                <a:close/>
                <a:moveTo>
                  <a:pt x="1559166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559166" y="59690"/>
                </a:lnTo>
                <a:lnTo>
                  <a:pt x="1559166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-4134433" y="1004889"/>
            <a:ext cx="12993464" cy="2102579"/>
          </a:xfrm>
          <a:custGeom>
            <a:rect b="b" l="l" r="r" t="t"/>
            <a:pathLst>
              <a:path extrusionOk="0"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0" y="0"/>
            <a:ext cx="541602" cy="10287000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814372" y="4151353"/>
            <a:ext cx="13335015" cy="142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Módulo VIII - Formulários</a:t>
            </a:r>
            <a:endParaRPr b="1" i="0" sz="6000" u="none" cap="none" strike="noStrike">
              <a:solidFill>
                <a:srgbClr val="2B4A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14372" y="7555634"/>
            <a:ext cx="12606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Apresentado por:  Eliane Dantas e Natalia Costa</a:t>
            </a:r>
            <a:endParaRPr sz="4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77" name="Google Shape;177;p22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78" name="Google Shape;178;p22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22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Resultado final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86785" y="1907673"/>
            <a:ext cx="8296025" cy="12113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Acesse o código completo em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add_recipe_screen.dart</a:t>
            </a:r>
            <a:endParaRPr b="0" i="0" sz="3300" u="sng" cap="none" strike="noStrike">
              <a:solidFill>
                <a:srgbClr val="527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Aplicativo&#10;&#10;Descrição gerada automaticamente"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3635" y="2692262"/>
            <a:ext cx="3965298" cy="71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Referências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816673" y="1687967"/>
            <a:ext cx="16442627" cy="320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Flutter: como criar um formulário.</a:t>
            </a: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Disponível em: &lt;https://www.alura.com.br/artigos/criando-formulario-com-flutter&gt;. Acesso em: 8 mar. 2024.</a:t>
            </a:r>
            <a:endParaRPr/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Building user interfaces with Flutter.</a:t>
            </a: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Disponível em: &lt;https://docs.flutter.dev/ui&gt;. Acesso em: 8 mar. 2024.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818474" y="3439714"/>
            <a:ext cx="16698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No próximo módulo, vamos aprender sobre DataGrids.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376816" y="0"/>
            <a:ext cx="452408" cy="10287003"/>
          </a:xfrm>
          <a:custGeom>
            <a:rect b="b" l="l" r="r" t="t"/>
            <a:pathLst>
              <a:path extrusionOk="0" h="3752726" w="165040">
                <a:moveTo>
                  <a:pt x="0" y="0"/>
                </a:moveTo>
                <a:lnTo>
                  <a:pt x="165040" y="0"/>
                </a:lnTo>
                <a:lnTo>
                  <a:pt x="165040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rot="-2700000">
            <a:off x="12190278" y="55428"/>
            <a:ext cx="10176144" cy="1017614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2700000">
            <a:off x="12628620" y="445887"/>
            <a:ext cx="9395227" cy="939522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2700000">
            <a:off x="11524419" y="8043030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9" name="Google Shape;99;p14"/>
          <p:cNvSpPr/>
          <p:nvPr/>
        </p:nvSpPr>
        <p:spPr>
          <a:xfrm rot="2700000">
            <a:off x="11524419" y="-3920369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-5400000">
            <a:off x="4981365" y="-2587437"/>
            <a:ext cx="1628318" cy="7951652"/>
          </a:xfrm>
          <a:custGeom>
            <a:rect b="b" l="l" r="r" t="t"/>
            <a:pathLst>
              <a:path extrusionOk="0" h="11492046" w="2353310">
                <a:moveTo>
                  <a:pt x="784860" y="11424736"/>
                </a:moveTo>
                <a:cubicBezTo>
                  <a:pt x="905510" y="11465376"/>
                  <a:pt x="1042670" y="11492046"/>
                  <a:pt x="1177290" y="11492046"/>
                </a:cubicBezTo>
                <a:cubicBezTo>
                  <a:pt x="1311910" y="11492046"/>
                  <a:pt x="1441450" y="11469186"/>
                  <a:pt x="1560830" y="11428546"/>
                </a:cubicBezTo>
                <a:cubicBezTo>
                  <a:pt x="1563370" y="11427276"/>
                  <a:pt x="1565910" y="11427276"/>
                  <a:pt x="1568450" y="11426006"/>
                </a:cubicBezTo>
                <a:cubicBezTo>
                  <a:pt x="2016760" y="11263446"/>
                  <a:pt x="2346960" y="10834186"/>
                  <a:pt x="2353310" y="10306003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298100"/>
                </a:lnTo>
                <a:cubicBezTo>
                  <a:pt x="6350" y="10836726"/>
                  <a:pt x="331470" y="11265986"/>
                  <a:pt x="784860" y="11424736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AGENDA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>
            <a:off x="568706" y="2158426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568706" y="3194462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568706" y="4233520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Introdução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123218" y="5960317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Botão de envio</a:t>
            </a:r>
            <a:endParaRPr b="1" i="0" sz="3200" u="none" cap="none" strike="noStrike">
              <a:solidFill>
                <a:srgbClr val="2B4A9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123858" y="4920424"/>
            <a:ext cx="7343333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Adição de campos de entrada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568706" y="5272579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123858" y="6998541"/>
            <a:ext cx="8123885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Validação dos campos de entrada 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123858" y="3882200"/>
            <a:ext cx="7343333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Inserção do widget Form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568706" y="6311637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568706" y="7350696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2123858" y="8038434"/>
            <a:ext cx="8123885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Resultado final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9" name="Google Shape;119;p15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Introdução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47932" y="2357032"/>
            <a:ext cx="16952209" cy="235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235" lvl="1" marL="712470" marR="0" rtl="0" algn="just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Neste módulo, veremos como criar formulários eficientes e funcionais para aplicativos. Adicionando campos de entrada, botões de envio e outros elementos essenciais para criar forms completos e atraentes.</a:t>
            </a:r>
            <a:endParaRPr b="0" i="0" sz="4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505" y="5315816"/>
            <a:ext cx="377190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019" y="5206711"/>
            <a:ext cx="3795279" cy="38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Form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412724" y="2049679"/>
            <a:ext cx="16902091" cy="173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235" lvl="1" marL="71247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arquivo 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add_recipe_screen.dart, adicione o widget Form para envolver os campos filhos e substitua os widgets </a:t>
            </a:r>
            <a:r>
              <a:rPr b="0" i="0" lang="en-US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um Text</a:t>
            </a:r>
            <a:r>
              <a:rPr b="0" i="0" lang="en-US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FormField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 validar os campos de entrada de forma mais estruturada.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705" y="3966127"/>
            <a:ext cx="10106025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6" name="Google Shape;136;p17"/>
          <p:cNvSpPr txBox="1"/>
          <p:nvPr/>
        </p:nvSpPr>
        <p:spPr>
          <a:xfrm>
            <a:off x="2237849" y="356288"/>
            <a:ext cx="1381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Adição dos campos de entrada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816673" y="2944813"/>
            <a:ext cx="16442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Dentro do widget </a:t>
            </a: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adicione os campos de entrada que você deseja que o usuário preencha.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Por exemplo, você pode adicionar um “</a:t>
            </a: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TextFormField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 para uma caixa de texto ou um “</a:t>
            </a: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DropdownButtonFormField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 para uma lista suspensa.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3" name="Google Shape;143;p18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44" name="Google Shape;144;p18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descr="Texto&#10;&#10;Descrição gerada automaticamente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1870797"/>
            <a:ext cx="8449540" cy="8225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237849" y="356288"/>
            <a:ext cx="1381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Adição dos campos de entrada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2" name="Google Shape;152;p19"/>
          <p:cNvSpPr txBox="1"/>
          <p:nvPr/>
        </p:nvSpPr>
        <p:spPr>
          <a:xfrm>
            <a:off x="816673" y="2066856"/>
            <a:ext cx="1644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0" marR="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Após adicionar o campo 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Categoria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ertifique-se de salvar a categoria junto com os outros dados da receita no método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_saveRecipe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também ajustar o arquivo 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recipe.dart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973" y="3894727"/>
            <a:ext cx="8392390" cy="5812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22195" y="3892901"/>
            <a:ext cx="4504496" cy="579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2237849" y="356288"/>
            <a:ext cx="1381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Adição dos campos de entrada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1" name="Google Shape;161;p20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Botão de envio</a:t>
            </a:r>
            <a:endParaRPr b="1" i="0" sz="6000" u="none" cap="none" strike="noStrik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96158" y="2202494"/>
            <a:ext cx="83667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seguida, ajuste o botão de envio com uma função para o evento </a:t>
            </a: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onPressed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Essa função deve validar os campos de entrada antes de salvar os dados e, se tudo estiver correto, enviar as informações do formulário para o servidor ou realizar qualquer outra ação desejada.</a:t>
            </a:r>
            <a:endParaRPr b="0" i="0" sz="3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o&#10;&#10;Descrição gerada automaticamente"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898" y="3058353"/>
            <a:ext cx="8336032" cy="48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9" name="Google Shape;169;p21"/>
          <p:cNvSpPr txBox="1"/>
          <p:nvPr/>
        </p:nvSpPr>
        <p:spPr>
          <a:xfrm>
            <a:off x="1532100" y="356288"/>
            <a:ext cx="1522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Validação dos campos de entrada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72979" y="2223574"/>
            <a:ext cx="102552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235" lvl="1" marL="71247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validar os campos de entrada foi usado o método “</a:t>
            </a:r>
            <a:r>
              <a:rPr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validator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 no “</a:t>
            </a:r>
            <a:r>
              <a:rPr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TextFormField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”. Isso verifica se o usuário preencheu corretamente os campos e exibirá erros se necessário.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6235" lvl="1" marL="71247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Também é possível utilizar o método “</a:t>
            </a:r>
            <a:r>
              <a:rPr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autovalidate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 do widget “</a:t>
            </a:r>
            <a:r>
              <a:rPr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 para validar os campos automaticamente enquanto o usuário preenche o formulário.</a:t>
            </a:r>
            <a:endParaRPr b="0" i="0" sz="3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nterface gráfica do usuário, Texto, Aplicativo, Email&#10;&#10;Descrição gerada automaticamente"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9955" y="2072308"/>
            <a:ext cx="3936309" cy="702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