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6858000" cy="9144000"/>
  <p:embeddedFontLst>
    <p:embeddedFont>
      <p:font typeface="Poppins"/>
      <p:bold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Poppins Black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Lato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Black-bold.fntdata"/><Relationship Id="rId25" Type="http://schemas.openxmlformats.org/officeDocument/2006/relationships/font" Target="fonts/Lato-boldItalic.fntdata"/><Relationship Id="rId27" Type="http://schemas.openxmlformats.org/officeDocument/2006/relationships/font" Target="fonts/Poppins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rot="-2700000">
            <a:off x="15004959" y="1860459"/>
            <a:ext cx="6566081" cy="6566081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5271FF"/>
          </a:solid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 rot="2700000">
            <a:off x="15361560" y="2217060"/>
            <a:ext cx="5852880" cy="5852880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 rot="2700000">
            <a:off x="11951024" y="8497790"/>
            <a:ext cx="5218171" cy="6164339"/>
          </a:xfrm>
          <a:custGeom>
            <a:rect b="b" l="l" r="r" t="t"/>
            <a:pathLst>
              <a:path extrusionOk="0" h="1913890" w="1620126">
                <a:moveTo>
                  <a:pt x="0" y="0"/>
                </a:moveTo>
                <a:lnTo>
                  <a:pt x="0" y="1913890"/>
                </a:lnTo>
                <a:lnTo>
                  <a:pt x="1620126" y="1913890"/>
                </a:lnTo>
                <a:lnTo>
                  <a:pt x="1620126" y="0"/>
                </a:lnTo>
                <a:lnTo>
                  <a:pt x="0" y="0"/>
                </a:lnTo>
                <a:close/>
                <a:moveTo>
                  <a:pt x="1559166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559166" y="59690"/>
                </a:lnTo>
                <a:lnTo>
                  <a:pt x="1559166" y="185293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87" name="Google Shape;87;p13"/>
          <p:cNvSpPr/>
          <p:nvPr/>
        </p:nvSpPr>
        <p:spPr>
          <a:xfrm>
            <a:off x="-4134433" y="1004889"/>
            <a:ext cx="12993464" cy="2102579"/>
          </a:xfrm>
          <a:custGeom>
            <a:rect b="b" l="l" r="r" t="t"/>
            <a:pathLst>
              <a:path extrusionOk="0" h="2102579" w="12993464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9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>
            <a:off x="0" y="0"/>
            <a:ext cx="541602" cy="10287000"/>
          </a:xfrm>
          <a:custGeom>
            <a:rect b="b" l="l" r="r" t="t"/>
            <a:pathLst>
              <a:path extrusionOk="0" h="2998468" w="157867">
                <a:moveTo>
                  <a:pt x="0" y="0"/>
                </a:moveTo>
                <a:lnTo>
                  <a:pt x="157867" y="0"/>
                </a:lnTo>
                <a:lnTo>
                  <a:pt x="157867" y="2998468"/>
                </a:lnTo>
                <a:lnTo>
                  <a:pt x="0" y="2998468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89" name="Google Shape;89;p13"/>
          <p:cNvSpPr txBox="1"/>
          <p:nvPr/>
        </p:nvSpPr>
        <p:spPr>
          <a:xfrm>
            <a:off x="766088" y="3621928"/>
            <a:ext cx="13335016" cy="3043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"/>
                <a:ea typeface="Poppins"/>
                <a:cs typeface="Poppins"/>
                <a:sym typeface="Poppins"/>
              </a:rPr>
              <a:t>Módulo X – Componentes de Formulários</a:t>
            </a:r>
            <a:endParaRPr b="1" i="0" sz="6000" u="none" cap="none" strike="noStrike">
              <a:solidFill>
                <a:srgbClr val="2B4A9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814372" y="7555634"/>
            <a:ext cx="12606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Apresentado por:  Eliane Dantas e Natalia Costa</a:t>
            </a:r>
            <a:endParaRPr sz="4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77" name="Google Shape;177;p22"/>
          <p:cNvSpPr/>
          <p:nvPr/>
        </p:nvSpPr>
        <p:spPr>
          <a:xfrm rot="-2700000">
            <a:off x="15004959" y="1860459"/>
            <a:ext cx="6566081" cy="6566081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5271FF"/>
          </a:solidFill>
          <a:ln>
            <a:noFill/>
          </a:ln>
        </p:spPr>
      </p:sp>
      <p:sp>
        <p:nvSpPr>
          <p:cNvPr id="178" name="Google Shape;178;p22"/>
          <p:cNvSpPr/>
          <p:nvPr/>
        </p:nvSpPr>
        <p:spPr>
          <a:xfrm rot="2700000">
            <a:off x="15361560" y="2217060"/>
            <a:ext cx="5852880" cy="5852880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9" name="Google Shape;179;p22"/>
          <p:cNvSpPr txBox="1"/>
          <p:nvPr/>
        </p:nvSpPr>
        <p:spPr>
          <a:xfrm>
            <a:off x="386785" y="1907673"/>
            <a:ext cx="82959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825" lvl="1" marL="755650" marR="0" rtl="0" algn="just">
              <a:lnSpc>
                <a:spcPct val="1484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</a:pPr>
            <a:r>
              <a:rPr b="0" i="0" lang="en-US" sz="3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Foi declarado a classe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_AddRecipeScreenState.dart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68275" lvl="1" marL="755650" marR="0" rtl="0" algn="just">
              <a:lnSpc>
                <a:spcPct val="1484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320" y="3402118"/>
            <a:ext cx="6603080" cy="280818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 txBox="1"/>
          <p:nvPr/>
        </p:nvSpPr>
        <p:spPr>
          <a:xfrm>
            <a:off x="78702" y="7280513"/>
            <a:ext cx="1147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7825" lvl="1" marL="755650" marR="0" rtl="0" algn="just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Função para abrir o </a:t>
            </a:r>
            <a:r>
              <a:rPr i="0" lang="en-US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dataPicker</a:t>
            </a:r>
            <a:endParaRPr i="0" sz="3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7993" y="6451815"/>
            <a:ext cx="6951007" cy="383518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/>
        </p:nvSpPr>
        <p:spPr>
          <a:xfrm>
            <a:off x="2052898" y="356288"/>
            <a:ext cx="1418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Inserção do widget datePicker</a:t>
            </a:r>
            <a:endParaRPr b="1" i="0" sz="6000" u="none" cap="none" strike="noStrike">
              <a:solidFill>
                <a:srgbClr val="2B4A9D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89" name="Google Shape;189;p23"/>
          <p:cNvSpPr/>
          <p:nvPr/>
        </p:nvSpPr>
        <p:spPr>
          <a:xfrm rot="-2700000">
            <a:off x="15004959" y="1860459"/>
            <a:ext cx="6566081" cy="6566081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5271FF"/>
          </a:solidFill>
          <a:ln>
            <a:noFill/>
          </a:ln>
        </p:spPr>
      </p:sp>
      <p:sp>
        <p:nvSpPr>
          <p:cNvPr id="190" name="Google Shape;190;p23"/>
          <p:cNvSpPr/>
          <p:nvPr/>
        </p:nvSpPr>
        <p:spPr>
          <a:xfrm rot="2700000">
            <a:off x="15361560" y="2217060"/>
            <a:ext cx="5852880" cy="5852880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1" name="Google Shape;191;p23"/>
          <p:cNvSpPr txBox="1"/>
          <p:nvPr/>
        </p:nvSpPr>
        <p:spPr>
          <a:xfrm>
            <a:off x="228600" y="2387827"/>
            <a:ext cx="11472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7825" lvl="1" marL="755650" marR="0" rtl="0" algn="just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exemplo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add_recipe_screen.dart</a:t>
            </a:r>
            <a:r>
              <a:rPr b="1" i="0" lang="en-US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criamos o layout, desta forma, torna-se funcional.</a:t>
            </a:r>
            <a:endParaRPr b="1" i="0" sz="3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6150" y="4662004"/>
            <a:ext cx="5572796" cy="3926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0820" y="4004306"/>
            <a:ext cx="6569411" cy="527780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2052898" y="356288"/>
            <a:ext cx="1418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Inserção do widget datePicker</a:t>
            </a:r>
            <a:endParaRPr b="1" i="0" sz="6000" u="none" cap="none" strike="noStrike">
              <a:solidFill>
                <a:srgbClr val="2B4A9D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200" name="Google Shape;200;p24"/>
          <p:cNvSpPr/>
          <p:nvPr/>
        </p:nvSpPr>
        <p:spPr>
          <a:xfrm rot="-2700000">
            <a:off x="15004959" y="1860459"/>
            <a:ext cx="6566081" cy="6566081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5271FF"/>
          </a:solidFill>
          <a:ln>
            <a:noFill/>
          </a:ln>
        </p:spPr>
      </p:sp>
      <p:sp>
        <p:nvSpPr>
          <p:cNvPr id="201" name="Google Shape;201;p24"/>
          <p:cNvSpPr/>
          <p:nvPr/>
        </p:nvSpPr>
        <p:spPr>
          <a:xfrm rot="2700000">
            <a:off x="15361560" y="2217060"/>
            <a:ext cx="5852880" cy="5852880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2" name="Google Shape;202;p24"/>
          <p:cNvSpPr txBox="1"/>
          <p:nvPr/>
        </p:nvSpPr>
        <p:spPr>
          <a:xfrm>
            <a:off x="0" y="2476500"/>
            <a:ext cx="11472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7825" lvl="1" marL="755650" marR="0" rtl="0" algn="just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exemplo </a:t>
            </a:r>
            <a:r>
              <a:rPr b="1" i="0" lang="en-US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recipe_detail_screen.dart</a:t>
            </a:r>
            <a:r>
              <a:rPr b="1" i="0" lang="en-US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foi adicionado o campo de data, então formatamos e exibimos.</a:t>
            </a:r>
            <a:endParaRPr b="1" i="0" sz="3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0753" y="4390335"/>
            <a:ext cx="7768052" cy="571051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 txBox="1"/>
          <p:nvPr/>
        </p:nvSpPr>
        <p:spPr>
          <a:xfrm>
            <a:off x="2052898" y="356288"/>
            <a:ext cx="1418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Inserção do widget datePicker</a:t>
            </a:r>
            <a:endParaRPr b="1" i="0" sz="6000" u="none" cap="none" strike="noStrike">
              <a:solidFill>
                <a:srgbClr val="2B4A9D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210" name="Google Shape;210;p25"/>
          <p:cNvSpPr/>
          <p:nvPr/>
        </p:nvSpPr>
        <p:spPr>
          <a:xfrm rot="-2700000">
            <a:off x="15004959" y="1860459"/>
            <a:ext cx="6566081" cy="6566081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5271FF"/>
          </a:solidFill>
          <a:ln>
            <a:noFill/>
          </a:ln>
        </p:spPr>
      </p:sp>
      <p:sp>
        <p:nvSpPr>
          <p:cNvPr id="211" name="Google Shape;211;p25"/>
          <p:cNvSpPr/>
          <p:nvPr/>
        </p:nvSpPr>
        <p:spPr>
          <a:xfrm rot="2700000">
            <a:off x="15361560" y="2217060"/>
            <a:ext cx="5852880" cy="5852880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2" name="Google Shape;212;p25"/>
          <p:cNvSpPr txBox="1"/>
          <p:nvPr/>
        </p:nvSpPr>
        <p:spPr>
          <a:xfrm>
            <a:off x="3658873" y="379832"/>
            <a:ext cx="10970254" cy="821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Resultado Final</a:t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0" y="2476500"/>
            <a:ext cx="1147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7825" lvl="1" marL="755650" marR="0" rtl="0" algn="just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Este </a:t>
            </a:r>
            <a:r>
              <a:rPr lang="en-U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é </a:t>
            </a:r>
            <a:r>
              <a:rPr b="0" i="0" lang="en-US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 resultado final.</a:t>
            </a:r>
            <a:r>
              <a:rPr b="1" i="0" lang="en-US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i="0" sz="3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7998" y="3618577"/>
            <a:ext cx="3352904" cy="6167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9400" y="3613453"/>
            <a:ext cx="3394309" cy="6193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9390" y="3981204"/>
            <a:ext cx="2665721" cy="4875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7491" y="3767710"/>
            <a:ext cx="3355590" cy="6286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Referências</a:t>
            </a:r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816673" y="1687967"/>
            <a:ext cx="16442627" cy="5890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0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showDatePicker function</a:t>
            </a:r>
            <a:endParaRPr/>
          </a:p>
          <a:p>
            <a:pPr indent="0" lvl="0" marL="0" marR="0" rtl="0" algn="just">
              <a:lnSpc>
                <a:spcPct val="151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Disponível em:&lt;https://api.flutter.dev/flutter/material/showDatePicker.html&gt;. Acesso em: 3 dez. 2024.</a:t>
            </a:r>
            <a:endParaRPr/>
          </a:p>
          <a:p>
            <a:pPr indent="0" lvl="0" marL="0" marR="0" rtl="0" algn="just">
              <a:lnSpc>
                <a:spcPct val="151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50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Flutter:Apresentando e usando o Widget Dismissible</a:t>
            </a:r>
            <a:r>
              <a:rPr b="1" i="0" lang="en-US" sz="27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b="0" i="0" lang="en-US" sz="27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Disponível em: &lt;https://www.macoratti.net/19/11/flut_dismiss1.htm&gt;. Acesso em: 3 dez. 2024.</a:t>
            </a:r>
            <a:endParaRPr/>
          </a:p>
          <a:p>
            <a:pPr indent="0" lvl="0" marL="0" marR="0" rtl="0" algn="just">
              <a:lnSpc>
                <a:spcPct val="151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51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 in-depth dive into implementing swipe-to-dismiss in Flutter.</a:t>
            </a:r>
            <a:r>
              <a:rPr b="0" i="0" lang="en-US" sz="27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Disponível em: &lt;https://medium.com/flutter-community/an-in-depth-dive-into-implementing-swipe-to-dismiss-in-flutter-41b9007f1e0&gt;. Acesso em: 3 dez. 2024.</a:t>
            </a:r>
            <a:endParaRPr/>
          </a:p>
          <a:p>
            <a:pPr indent="0" lvl="0" marL="0" marR="0" rtl="0" algn="just">
              <a:lnSpc>
                <a:spcPct val="151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p26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376816" y="0"/>
            <a:ext cx="452408" cy="10287003"/>
          </a:xfrm>
          <a:custGeom>
            <a:rect b="b" l="l" r="r" t="t"/>
            <a:pathLst>
              <a:path extrusionOk="0" h="3752726" w="165040">
                <a:moveTo>
                  <a:pt x="0" y="0"/>
                </a:moveTo>
                <a:lnTo>
                  <a:pt x="165040" y="0"/>
                </a:lnTo>
                <a:lnTo>
                  <a:pt x="165040" y="3752726"/>
                </a:lnTo>
                <a:lnTo>
                  <a:pt x="0" y="3752726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96" name="Google Shape;96;p14"/>
          <p:cNvSpPr/>
          <p:nvPr/>
        </p:nvSpPr>
        <p:spPr>
          <a:xfrm rot="-2700000">
            <a:off x="12190278" y="55428"/>
            <a:ext cx="10176144" cy="10176144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97" name="Google Shape;97;p14"/>
          <p:cNvSpPr/>
          <p:nvPr/>
        </p:nvSpPr>
        <p:spPr>
          <a:xfrm rot="2700000">
            <a:off x="12628620" y="445887"/>
            <a:ext cx="9395227" cy="9395227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8" name="Google Shape;98;p14"/>
          <p:cNvSpPr/>
          <p:nvPr/>
        </p:nvSpPr>
        <p:spPr>
          <a:xfrm rot="2700000">
            <a:off x="11524419" y="8043030"/>
            <a:ext cx="6164339" cy="6164339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99" name="Google Shape;99;p14"/>
          <p:cNvSpPr/>
          <p:nvPr/>
        </p:nvSpPr>
        <p:spPr>
          <a:xfrm rot="2700000">
            <a:off x="11524419" y="-3920369"/>
            <a:ext cx="6164339" cy="6164339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00" name="Google Shape;100;p14"/>
          <p:cNvSpPr/>
          <p:nvPr/>
        </p:nvSpPr>
        <p:spPr>
          <a:xfrm rot="-5400000">
            <a:off x="4981365" y="-2587437"/>
            <a:ext cx="1628318" cy="7951652"/>
          </a:xfrm>
          <a:custGeom>
            <a:rect b="b" l="l" r="r" t="t"/>
            <a:pathLst>
              <a:path extrusionOk="0" h="11492046" w="2353310">
                <a:moveTo>
                  <a:pt x="784860" y="11424736"/>
                </a:moveTo>
                <a:cubicBezTo>
                  <a:pt x="905510" y="11465376"/>
                  <a:pt x="1042670" y="11492046"/>
                  <a:pt x="1177290" y="11492046"/>
                </a:cubicBezTo>
                <a:cubicBezTo>
                  <a:pt x="1311910" y="11492046"/>
                  <a:pt x="1441450" y="11469186"/>
                  <a:pt x="1560830" y="11428546"/>
                </a:cubicBezTo>
                <a:cubicBezTo>
                  <a:pt x="1563370" y="11427276"/>
                  <a:pt x="1565910" y="11427276"/>
                  <a:pt x="1568450" y="11426006"/>
                </a:cubicBezTo>
                <a:cubicBezTo>
                  <a:pt x="2016760" y="11263446"/>
                  <a:pt x="2346960" y="10834186"/>
                  <a:pt x="2353310" y="10306003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298100"/>
                </a:lnTo>
                <a:cubicBezTo>
                  <a:pt x="6350" y="10836726"/>
                  <a:pt x="331470" y="11265986"/>
                  <a:pt x="784860" y="11424736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rPr>
              <a:t>AGENDA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 rot="-5400000">
            <a:off x="568706" y="2158426"/>
            <a:ext cx="829062" cy="1966473"/>
          </a:xfrm>
          <a:custGeom>
            <a:rect b="b" l="l" r="r" t="t"/>
            <a:pathLst>
              <a:path extrusionOk="0" h="5581882" w="235331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4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 rot="-5400000">
            <a:off x="568706" y="3194462"/>
            <a:ext cx="829062" cy="1966473"/>
          </a:xfrm>
          <a:custGeom>
            <a:rect b="b" l="l" r="r" t="t"/>
            <a:pathLst>
              <a:path extrusionOk="0" h="5581882" w="235331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4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 rot="-5400000">
            <a:off x="568706" y="4233520"/>
            <a:ext cx="829062" cy="1966473"/>
          </a:xfrm>
          <a:custGeom>
            <a:rect b="b" l="l" r="r" t="t"/>
            <a:pathLst>
              <a:path extrusionOk="0" h="5581882" w="235331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4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2123218" y="2846164"/>
            <a:ext cx="7343333" cy="547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Introdução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2093909" y="6880342"/>
            <a:ext cx="7343333" cy="520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Inserção do widget datePicker</a:t>
            </a:r>
            <a:endParaRPr b="1" i="0" sz="3200" u="none" cap="none" strike="noStrike">
              <a:solidFill>
                <a:srgbClr val="2B4A9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2123858" y="4920424"/>
            <a:ext cx="7343333" cy="520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Inserção do widget Dismissible</a:t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 rot="-5400000">
            <a:off x="568706" y="5272579"/>
            <a:ext cx="829062" cy="1966473"/>
          </a:xfrm>
          <a:custGeom>
            <a:rect b="b" l="l" r="r" t="t"/>
            <a:pathLst>
              <a:path extrusionOk="0" h="5581882" w="235331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4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2123218" y="6069630"/>
            <a:ext cx="8123885" cy="520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datePicker</a:t>
            </a:r>
            <a:endParaRPr b="1" i="0" sz="3200" u="none" cap="none" strike="noStrike">
              <a:solidFill>
                <a:srgbClr val="2B4A9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2093910" y="4026101"/>
            <a:ext cx="7343333" cy="520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Swipe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 rot="-5400000">
            <a:off x="568706" y="6311637"/>
            <a:ext cx="829062" cy="1966473"/>
          </a:xfrm>
          <a:custGeom>
            <a:rect b="b" l="l" r="r" t="t"/>
            <a:pathLst>
              <a:path extrusionOk="0" h="5581882" w="235331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4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 rot="-5400000">
            <a:off x="568706" y="7350696"/>
            <a:ext cx="829062" cy="1966473"/>
          </a:xfrm>
          <a:custGeom>
            <a:rect b="b" l="l" r="r" t="t"/>
            <a:pathLst>
              <a:path extrusionOk="0" h="5581882" w="235331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4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2079383" y="8158246"/>
            <a:ext cx="8123885" cy="520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Resultado final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19" name="Google Shape;119;p15"/>
          <p:cNvSpPr txBox="1"/>
          <p:nvPr/>
        </p:nvSpPr>
        <p:spPr>
          <a:xfrm>
            <a:off x="4716086" y="457062"/>
            <a:ext cx="8855829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Introdução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447932" y="2357032"/>
            <a:ext cx="16952209" cy="2949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6235" lvl="1" marL="712470" marR="0" rtl="0" algn="just">
              <a:lnSpc>
                <a:spcPct val="115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Neste módulo, veremos como adicionar alguns componentes de formulário para melhorar o layout do aplicativo. Adicionando a funcionalidade de arrastar para o lado para excluir um item da lista e adicionar data para organizar a lista de receitas.</a:t>
            </a:r>
            <a:endParaRPr b="0" i="0" sz="4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1505" y="5315816"/>
            <a:ext cx="3771900" cy="3638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&#10;&#10;Descrição gerada automaticamente" id="122" name="Google Shape;12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3019" y="5206711"/>
            <a:ext cx="3795279" cy="3874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28" name="Google Shape;128;p16"/>
          <p:cNvSpPr txBox="1"/>
          <p:nvPr/>
        </p:nvSpPr>
        <p:spPr>
          <a:xfrm>
            <a:off x="3658873" y="379832"/>
            <a:ext cx="10970254" cy="821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Swipe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412724" y="2049679"/>
            <a:ext cx="16902000" cy="6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2" lvl="1" marL="647703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 swipe é uma interação comum em aplicativos móveis, ela se refere à ação de deslizar o dedo sobre a tela em uma direção específica e pode ser usada para várias finalidades, como navegar entre telas, rolar conteúdo, acionar ações e muito mais.</a:t>
            </a:r>
            <a:endParaRPr/>
          </a:p>
          <a:p>
            <a:pPr indent="-323852" lvl="1" marL="647703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Formas de utilizar:</a:t>
            </a:r>
            <a:endParaRPr/>
          </a:p>
          <a:p>
            <a:pPr indent="-431802" lvl="2" marL="1295406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⚬"/>
            </a:pPr>
            <a:r>
              <a:rPr b="1" i="0" lang="en-US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GestureDetector</a:t>
            </a:r>
            <a:r>
              <a:rPr b="0" i="0" lang="en-US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Permite que envolva outros widgets e defina callbacks para diferentes tipos de gestos, incluindo </a:t>
            </a:r>
            <a:r>
              <a:rPr i="0" lang="en-US" sz="3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onHorizontalDragStart</a:t>
            </a:r>
            <a:r>
              <a:rPr b="0" i="0" lang="en-US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0" lang="en-US" sz="3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onHorizontalDragUpdate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0" lang="en-US" sz="3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onHorizontalDragEnd</a:t>
            </a:r>
            <a:r>
              <a:rPr b="0" i="0" lang="en-US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0" lang="en-US" sz="3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onVerticalDragStart</a:t>
            </a:r>
            <a:r>
              <a:rPr b="0" i="0" lang="en-US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0" lang="en-US" sz="3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onVerticalDragUpdate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e </a:t>
            </a:r>
            <a:r>
              <a:rPr i="0" lang="en-US" sz="3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onVerticalDragEnd</a:t>
            </a:r>
            <a:r>
              <a:rPr b="0" i="0" lang="en-US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dependendo da direção do swipe desejada.</a:t>
            </a:r>
            <a:endParaRPr/>
          </a:p>
          <a:p>
            <a:pPr indent="-431802" lvl="2" marL="1295406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⚬"/>
            </a:pPr>
            <a:r>
              <a:rPr b="1" i="0" lang="en-US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Dismissible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O widget </a:t>
            </a:r>
            <a:r>
              <a:rPr i="0" lang="en-US" sz="3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Dismissible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é usado para implementar ação de swipe para excluir ou deslizar itens em listas ou grades. Ele fornece uma maneira fácil de implementar a interação de swipe para remover itens da interface do usuário.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35" name="Google Shape;135;p17"/>
          <p:cNvSpPr txBox="1"/>
          <p:nvPr/>
        </p:nvSpPr>
        <p:spPr>
          <a:xfrm>
            <a:off x="3658873" y="379832"/>
            <a:ext cx="10970254" cy="821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Swipe</a:t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816673" y="2944813"/>
            <a:ext cx="164427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1802" lvl="2" marL="1295406" marR="0" rtl="0" algn="just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⚬"/>
            </a:pPr>
            <a:r>
              <a:rPr b="1" i="0" lang="en-US" sz="3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PageView</a:t>
            </a:r>
            <a:r>
              <a:rPr b="0" i="0" lang="en-US" sz="3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O widget </a:t>
            </a:r>
            <a:r>
              <a:rPr i="0" lang="en-US" sz="3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PageView</a:t>
            </a:r>
            <a:r>
              <a:rPr b="0" i="0" lang="en-US" sz="3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é usado para criar um conjunto de páginas roláveis, onde o usuário pode navegar deslizando para a esquerda ou para a direita. É comumente usado para criar interfaces de carrossel ou guias em aplicativos.</a:t>
            </a:r>
            <a:endParaRPr/>
          </a:p>
          <a:p>
            <a:pPr indent="-431802" lvl="2" marL="1295406" marR="0" rtl="0" algn="just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⚬"/>
            </a:pPr>
            <a:r>
              <a:rPr b="1" i="0" lang="en-US" sz="3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BottomNavigationBar</a:t>
            </a:r>
            <a:r>
              <a:rPr b="0" i="0" lang="en-US" sz="3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O </a:t>
            </a:r>
            <a:r>
              <a:rPr i="0" lang="en-US" sz="3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BottomNavigationBar</a:t>
            </a:r>
            <a:r>
              <a:rPr b="0" i="0" lang="en-US" sz="3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pode ser combinado com um </a:t>
            </a:r>
            <a:r>
              <a:rPr i="0" lang="en-US" sz="3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PageView</a:t>
            </a:r>
            <a:r>
              <a:rPr b="0" i="0" lang="en-US" sz="3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para criar uma navegação por guias em que o usuário pode alternar entre telas deslizando horizontalmente.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42" name="Google Shape;142;p18"/>
          <p:cNvSpPr txBox="1"/>
          <p:nvPr/>
        </p:nvSpPr>
        <p:spPr>
          <a:xfrm>
            <a:off x="3658873" y="379832"/>
            <a:ext cx="10970254" cy="821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Inserção do Dismissible</a:t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 rot="-2700000">
            <a:off x="15004959" y="1860459"/>
            <a:ext cx="6566081" cy="6566081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5271FF"/>
          </a:solidFill>
          <a:ln>
            <a:noFill/>
          </a:ln>
        </p:spPr>
      </p:sp>
      <p:sp>
        <p:nvSpPr>
          <p:cNvPr id="144" name="Google Shape;144;p18"/>
          <p:cNvSpPr/>
          <p:nvPr/>
        </p:nvSpPr>
        <p:spPr>
          <a:xfrm rot="2700000">
            <a:off x="15361560" y="2217060"/>
            <a:ext cx="5852880" cy="5852880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5" name="Google Shape;145;p18"/>
          <p:cNvSpPr txBox="1"/>
          <p:nvPr/>
        </p:nvSpPr>
        <p:spPr>
          <a:xfrm>
            <a:off x="816673" y="1878709"/>
            <a:ext cx="11482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2" lvl="1" marL="647703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 exemplo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home_screen.dart</a:t>
            </a:r>
            <a:r>
              <a:rPr b="0" i="0" lang="en-US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 cada item da lista é envolvido em um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Dismissible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o que permite que o usuário remova um item deslizando-o para fora da tela.</a:t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4072771"/>
            <a:ext cx="8509673" cy="5947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52" name="Google Shape;152;p19"/>
          <p:cNvSpPr txBox="1"/>
          <p:nvPr/>
        </p:nvSpPr>
        <p:spPr>
          <a:xfrm>
            <a:off x="3658873" y="379832"/>
            <a:ext cx="10970254" cy="821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Inserção do Dismissible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816673" y="2066856"/>
            <a:ext cx="164427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2" lvl="1" marL="647703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 </a:t>
            </a:r>
            <a:r>
              <a:rPr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onDismissed</a:t>
            </a:r>
            <a:r>
              <a:rPr b="0" i="0" lang="en-US" sz="2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é chamado quando o item é removido, atualizando o estado do widget para refletir a mudança na lista de itens e exibindo um SnackBar informando ao usuário sobre a remoção do item.</a:t>
            </a: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4055419"/>
            <a:ext cx="7162800" cy="520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6178" y="4055419"/>
            <a:ext cx="3200400" cy="520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06400" y="4055418"/>
            <a:ext cx="3200400" cy="5202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62" name="Google Shape;162;p20"/>
          <p:cNvSpPr txBox="1"/>
          <p:nvPr/>
        </p:nvSpPr>
        <p:spPr>
          <a:xfrm>
            <a:off x="3492570" y="379832"/>
            <a:ext cx="11302861" cy="821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datePicker</a:t>
            </a:r>
            <a:endParaRPr b="1" i="0" sz="6000" u="none" cap="none" strike="noStrike">
              <a:solidFill>
                <a:srgbClr val="2B4A9D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396158" y="2202494"/>
            <a:ext cx="16977300" cy="5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825" lvl="1" marL="75565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 </a:t>
            </a:r>
            <a:r>
              <a:rPr i="0" lang="en-US" sz="3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datePicker</a:t>
            </a:r>
            <a:r>
              <a:rPr b="0" i="0" lang="en-US" sz="3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é um widget no Flutter que permite o usuário selecionar uma data a partir de um calendáro.</a:t>
            </a:r>
            <a:endParaRPr/>
          </a:p>
          <a:p>
            <a:pPr indent="-155575" lvl="1" marL="75565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7825" lvl="1" marL="75565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Formas de utilizar:</a:t>
            </a:r>
            <a:endParaRPr/>
          </a:p>
          <a:p>
            <a:pPr indent="-377825" lvl="1" marL="75565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GestureDetector: Utilizado para detector toques na tela, permitindo abrir o </a:t>
            </a:r>
            <a:r>
              <a:rPr i="0" lang="en-US" sz="3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datePicker</a:t>
            </a:r>
            <a:r>
              <a:rPr b="0" i="0" lang="en-US" sz="3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  <a:p>
            <a:pPr indent="-377825" lvl="1" marL="75565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Container: Para estilizar o botão </a:t>
            </a:r>
            <a:endParaRPr/>
          </a:p>
          <a:p>
            <a:pPr indent="-377825" lvl="1" marL="75565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Text: Exibe a data selecionada. Se não houver datas selecionadas, exibe “Selecionar”.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69" name="Google Shape;169;p21"/>
          <p:cNvSpPr txBox="1"/>
          <p:nvPr/>
        </p:nvSpPr>
        <p:spPr>
          <a:xfrm>
            <a:off x="2052898" y="356288"/>
            <a:ext cx="1418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Inserção do widget datePicker</a:t>
            </a:r>
            <a:endParaRPr b="1" i="0" sz="6000" u="none" cap="none" strike="noStrike">
              <a:solidFill>
                <a:srgbClr val="2B4A9D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472974" y="2223575"/>
            <a:ext cx="13254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6235" lvl="1" marL="71247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b="0" i="0" lang="en-US" sz="3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 adicionar o </a:t>
            </a:r>
            <a:r>
              <a:rPr i="0" lang="en-US" sz="3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datePicker</a:t>
            </a:r>
            <a:r>
              <a:rPr b="0" i="0" lang="en-US" sz="3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foi preciso uma modificação no model </a:t>
            </a:r>
            <a:r>
              <a:rPr b="1" i="0" lang="en-US" sz="3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recipe.dart</a:t>
            </a:r>
            <a:r>
              <a:rPr b="1" i="0" lang="en-US" sz="3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-US" sz="3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 adicionar o campo </a:t>
            </a:r>
            <a:r>
              <a:rPr i="0" lang="en-US" sz="3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4305300"/>
            <a:ext cx="51054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