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5" r:id="rId11"/>
    <p:sldId id="268" r:id="rId12"/>
    <p:sldId id="269" r:id="rId13"/>
    <p:sldId id="270" r:id="rId14"/>
    <p:sldId id="266" r:id="rId15"/>
  </p:sldIdLst>
  <p:sldSz cx="18288000" cy="10287000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ato Bold" panose="020F0502020204030203" charset="0"/>
      <p:regular r:id="rId20"/>
      <p:bold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Bold" panose="00000800000000000000" charset="0"/>
      <p:regular r:id="rId26"/>
      <p:bold r:id="rId27"/>
    </p:embeddedFont>
    <p:embeddedFont>
      <p:font typeface="Poppins Ultra-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C9791-568C-2A0D-EF82-414A3B514621}" v="627" dt="2024-11-28T23:52:01.066"/>
    <p1510:client id="{B613C77E-D392-32D7-70E5-E039F220970B}" v="18" dt="2024-11-29T23:04:37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5" name="TextBox 8">
            <a:extLst>
              <a:ext uri="{FF2B5EF4-FFF2-40B4-BE49-F238E27FC236}">
                <a16:creationId xmlns:a16="http://schemas.microsoft.com/office/drawing/2014/main" id="{54B9CFB6-CF59-8BE7-803E-F982EB419856}"/>
              </a:ext>
            </a:extLst>
          </p:cNvPr>
          <p:cNvSpPr txBox="1"/>
          <p:nvPr/>
        </p:nvSpPr>
        <p:spPr>
          <a:xfrm>
            <a:off x="766088" y="3621928"/>
            <a:ext cx="13335016" cy="3043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600"/>
              </a:lnSpc>
            </a:pPr>
            <a:r>
              <a:rPr lang="pt-BR" sz="6000" b="1" spc="600" dirty="0">
                <a:solidFill>
                  <a:srgbClr val="2B4A9D"/>
                </a:solidFill>
                <a:latin typeface="Poppins Bold"/>
              </a:rPr>
              <a:t>Módulo X</a:t>
            </a: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 – Componentes de Formulários</a:t>
            </a:r>
            <a:endParaRPr lang="pt-BR" sz="6000" spc="600" dirty="0">
              <a:solidFill>
                <a:srgbClr val="2B4A9D"/>
              </a:solidFill>
              <a:latin typeface="Poppins Bold"/>
              <a:cs typeface="Poppins Bold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3254456-7A37-396F-1213-4C354A4FF03A}"/>
              </a:ext>
            </a:extLst>
          </p:cNvPr>
          <p:cNvSpPr txBox="1"/>
          <p:nvPr/>
        </p:nvSpPr>
        <p:spPr>
          <a:xfrm>
            <a:off x="814372" y="7555634"/>
            <a:ext cx="12606221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: Eliane Dantas e Natalia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658873" y="379832"/>
            <a:ext cx="10970254" cy="162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Inserção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widget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datePicker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6785" y="1907673"/>
            <a:ext cx="8296025" cy="1818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3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Foi</a:t>
            </a:r>
            <a:r>
              <a:rPr lang="en-US" sz="33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3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declarado</a:t>
            </a:r>
            <a:r>
              <a:rPr lang="en-US" sz="33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en-US" sz="33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classe</a:t>
            </a:r>
            <a:r>
              <a:rPr lang="en-US" sz="33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BR" sz="30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_AddRecipeScreenState.dart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endParaRPr lang="en-US" sz="3300" spc="3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309DC8-5EFC-7CA6-999B-17665BEFB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20" y="3402118"/>
            <a:ext cx="6603080" cy="28081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1AC746-0A5E-5C00-62FB-114A232C48DE}"/>
              </a:ext>
            </a:extLst>
          </p:cNvPr>
          <p:cNvSpPr txBox="1"/>
          <p:nvPr/>
        </p:nvSpPr>
        <p:spPr>
          <a:xfrm>
            <a:off x="78702" y="7280513"/>
            <a:ext cx="11472530" cy="645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Função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para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abrir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dataPicker</a:t>
            </a:r>
            <a:endParaRPr lang="pt-BR" sz="3000" b="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026E81-0A3A-27A8-DDD4-5B5F8AACF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93" y="6451815"/>
            <a:ext cx="6951007" cy="3835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448C9-6630-C4AC-05CA-46A9BE6B3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3A74665-1FF7-0705-312A-9856F50182E5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5399A38-BB9F-6559-E1FB-8D7DA4D7BB12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AD5366AA-FEA6-6031-B73F-8F557CE8C2A5}"/>
              </a:ext>
            </a:extLst>
          </p:cNvPr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AFF2625-E433-75EF-DB20-141873A91E61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D722D6F-A026-93CC-21CF-F5F6E3FCB1D0}"/>
              </a:ext>
            </a:extLst>
          </p:cNvPr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D671B48-FFC3-D362-9518-2462D4BE7B04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4BDA4853-4FC6-D168-12EF-44F6F4FB3086}"/>
              </a:ext>
            </a:extLst>
          </p:cNvPr>
          <p:cNvSpPr txBox="1"/>
          <p:nvPr/>
        </p:nvSpPr>
        <p:spPr>
          <a:xfrm>
            <a:off x="3658873" y="379832"/>
            <a:ext cx="10970254" cy="162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Inserção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widget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datePicker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04686-80C8-5D91-3B5E-DE8A1AB93346}"/>
              </a:ext>
            </a:extLst>
          </p:cNvPr>
          <p:cNvSpPr txBox="1"/>
          <p:nvPr/>
        </p:nvSpPr>
        <p:spPr>
          <a:xfrm>
            <a:off x="228600" y="2387827"/>
            <a:ext cx="11472530" cy="1273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000" b="0" spc="35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</a:t>
            </a:r>
            <a:r>
              <a:rPr lang="en-US" sz="3000" b="0" spc="35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exemplo</a:t>
            </a:r>
            <a:r>
              <a:rPr lang="en-US" sz="3000" b="0" spc="35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000" b="1" spc="35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add_recipe_screen.dart</a:t>
            </a:r>
            <a:r>
              <a:rPr lang="en-US" sz="3000" b="1" spc="35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000" spc="35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criamos</a:t>
            </a:r>
            <a:r>
              <a:rPr lang="en-US" sz="3000" spc="35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layout, </a:t>
            </a:r>
            <a:r>
              <a:rPr lang="en-US" sz="3000" spc="35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desta</a:t>
            </a:r>
            <a:r>
              <a:rPr lang="en-US" sz="3000" spc="35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forma, </a:t>
            </a:r>
            <a:r>
              <a:rPr lang="en-US" sz="3000" spc="35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torna</a:t>
            </a:r>
            <a:r>
              <a:rPr lang="en-US" sz="3000" spc="35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-se </a:t>
            </a:r>
            <a:r>
              <a:rPr lang="en-US" sz="3000" spc="35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funcional</a:t>
            </a:r>
            <a:r>
              <a:rPr lang="en-US" sz="3000" spc="35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pt-BR" sz="3000" b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0A65A6-3725-46D7-1155-57BC0E6DD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150" y="4662004"/>
            <a:ext cx="5572796" cy="3926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D4AA1B-5168-1645-CD07-8C04EFFBC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20" y="4004306"/>
            <a:ext cx="6569411" cy="527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0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EA1EC-BD61-380E-1C9C-CCB6CAAE3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55E11F7-A881-6880-4282-EA9A6D3BB0C6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A5EB28F-E6EB-9DAB-3338-3EDE63A9AB04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FE6FA06-FBD7-8BEF-3D04-10538A54DE58}"/>
              </a:ext>
            </a:extLst>
          </p:cNvPr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496294D-5C50-B73B-6128-1CBDC9C15040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6921795-E92B-91B3-2A5F-858DBFD0F25C}"/>
              </a:ext>
            </a:extLst>
          </p:cNvPr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6A13577-DA5A-0268-38CD-6605E242E6BA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D0388533-5B9D-AD08-3D3A-758772469A90}"/>
              </a:ext>
            </a:extLst>
          </p:cNvPr>
          <p:cNvSpPr txBox="1"/>
          <p:nvPr/>
        </p:nvSpPr>
        <p:spPr>
          <a:xfrm>
            <a:off x="3658873" y="379832"/>
            <a:ext cx="10970254" cy="162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Inserção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widget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datePicker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B11E5-4929-44F2-03EB-D410C3351EF1}"/>
              </a:ext>
            </a:extLst>
          </p:cNvPr>
          <p:cNvSpPr txBox="1"/>
          <p:nvPr/>
        </p:nvSpPr>
        <p:spPr>
          <a:xfrm>
            <a:off x="0" y="2476500"/>
            <a:ext cx="11472530" cy="190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exemplo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000" b="1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recipe_detail_screen.dart</a:t>
            </a:r>
            <a:r>
              <a:rPr lang="en-US" sz="3000" b="1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foi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adicionado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campo de data,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então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formatamos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exibimos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pt-BR" sz="3000" b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4F2525-3F2C-7B43-7DF3-0C06824D7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53" y="4390335"/>
            <a:ext cx="7768052" cy="571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7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30B69-ABD0-5BFB-F369-2CB080B2D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C71C4A9-DA3C-3A87-A533-E038DFAC9857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E1B07FA-2864-B113-3806-24B5035DFA4B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9A5EB66-3ECF-30C6-AD50-BF2CEEBACE62}"/>
              </a:ext>
            </a:extLst>
          </p:cNvPr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40E0858-057D-D998-3FE8-A7DA8A04F57B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0FF670D-5D5F-841F-3FE4-0223C3589F28}"/>
              </a:ext>
            </a:extLst>
          </p:cNvPr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45D9988-988F-5D0B-249A-4D782D6449DC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D0B23B5C-B390-1A81-AB45-FEB2AF6EC805}"/>
              </a:ext>
            </a:extLst>
          </p:cNvPr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Resultado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Final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A0FAE-4083-5A6D-8E81-A1DE7695E638}"/>
              </a:ext>
            </a:extLst>
          </p:cNvPr>
          <p:cNvSpPr txBox="1"/>
          <p:nvPr/>
        </p:nvSpPr>
        <p:spPr>
          <a:xfrm>
            <a:off x="0" y="2476500"/>
            <a:ext cx="11472530" cy="645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Este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foi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</a:t>
            </a:r>
            <a:r>
              <a:rPr lang="en-US" sz="3000" spc="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resultado</a:t>
            </a:r>
            <a:r>
              <a:rPr lang="en-US" sz="3000" spc="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final.</a:t>
            </a:r>
            <a:r>
              <a:rPr lang="en-US" sz="3000" b="1" spc="35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pt-BR" sz="3000" b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9BC539-201E-4247-D1E8-901DC98BE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998" y="3618577"/>
            <a:ext cx="3352904" cy="6167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2AA56C-762B-E1FF-A9ED-DDDF244D6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613453"/>
            <a:ext cx="3394309" cy="6193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A509F7-5444-0013-EC9C-ABC9F0329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90" y="3981204"/>
            <a:ext cx="2665721" cy="48753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B49519-91BB-5D7C-CCA2-320EDD49A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1" y="3767710"/>
            <a:ext cx="3355590" cy="62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2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Referências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6673" y="1687967"/>
            <a:ext cx="16442627" cy="5890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27"/>
              </a:lnSpc>
            </a:pPr>
            <a:r>
              <a:rPr lang="pt-BR" sz="2800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showDatePicker function</a:t>
            </a:r>
          </a:p>
          <a:p>
            <a:pPr algn="just">
              <a:lnSpc>
                <a:spcPts val="4227"/>
              </a:lnSpc>
            </a:pP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Disponível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:&lt;https://api.flutter.dev/flutter/material/showDatePicker.html&gt;.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Acesso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3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dez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. 2024.</a:t>
            </a:r>
          </a:p>
          <a:p>
            <a:pPr algn="just">
              <a:lnSpc>
                <a:spcPts val="4227"/>
              </a:lnSpc>
            </a:pPr>
            <a:endParaRPr lang="en-US" sz="2799" spc="139" dirty="0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227"/>
              </a:lnSpc>
            </a:pPr>
            <a:r>
              <a:rPr lang="pt-BR" sz="2800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Flutter:Apresentando e usando o Widget Dismissible</a:t>
            </a: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.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Disponível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&lt;https://www.macoratti.net/19/11/flut_dismiss1.htm&gt;.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Acesso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3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dez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. 2024.</a:t>
            </a:r>
          </a:p>
          <a:p>
            <a:pPr algn="just">
              <a:lnSpc>
                <a:spcPts val="4227"/>
              </a:lnSpc>
            </a:pPr>
            <a:endParaRPr lang="en-US" sz="2799" spc="139" dirty="0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227"/>
              </a:lnSpc>
            </a:pP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An in-depth dive into implementing swipe-to-dismiss in Flutter.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Disponível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&lt;https://medium.com/flutter-community/an-in-depth-dive-into-implementing-swipe-to-dismiss-in-flutter-41b9007f1e0&gt;.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Acesso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3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dez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. 2024.</a:t>
            </a:r>
          </a:p>
          <a:p>
            <a:pPr algn="just">
              <a:lnSpc>
                <a:spcPts val="4227"/>
              </a:lnSpc>
            </a:pPr>
            <a:endParaRPr lang="en-US" sz="2799" spc="139" dirty="0">
              <a:solidFill>
                <a:srgbClr val="000000"/>
              </a:solidFill>
              <a:latin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158202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194238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568482" y="4233296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2123218" y="2846164"/>
            <a:ext cx="73433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Introdução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93909" y="6880342"/>
            <a:ext cx="7343333" cy="52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 dirty="0" err="1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Inserção</a:t>
            </a:r>
            <a:r>
              <a:rPr lang="en-US" sz="3200" spc="320" dirty="0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 do widget </a:t>
            </a:r>
            <a:r>
              <a:rPr lang="en-US" sz="3200" spc="320" dirty="0" err="1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datePicker</a:t>
            </a:r>
            <a:endParaRPr lang="en-US" sz="3200" spc="32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23858" y="4920424"/>
            <a:ext cx="7343333" cy="52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 dirty="0" err="1">
                <a:solidFill>
                  <a:srgbClr val="2B4A9D"/>
                </a:solidFill>
                <a:latin typeface="Lato Bold"/>
              </a:rPr>
              <a:t>Inserção</a:t>
            </a:r>
            <a:r>
              <a:rPr lang="en-US" sz="3200" spc="320" dirty="0">
                <a:solidFill>
                  <a:srgbClr val="2B4A9D"/>
                </a:solidFill>
                <a:latin typeface="Lato Bold"/>
              </a:rPr>
              <a:t> do widget Dismissible</a:t>
            </a:r>
          </a:p>
        </p:txBody>
      </p:sp>
      <p:grpSp>
        <p:nvGrpSpPr>
          <p:cNvPr id="24" name="Group 24"/>
          <p:cNvGrpSpPr/>
          <p:nvPr/>
        </p:nvGrpSpPr>
        <p:grpSpPr>
          <a:xfrm rot="-5400000">
            <a:off x="568482" y="5272355"/>
            <a:ext cx="829509" cy="1966473"/>
            <a:chOff x="0" y="0"/>
            <a:chExt cx="2354580" cy="558188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2123218" y="6069630"/>
            <a:ext cx="8123885" cy="52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 dirty="0" err="1">
                <a:solidFill>
                  <a:srgbClr val="2B4A9D"/>
                </a:solidFill>
                <a:latin typeface="Lato Bold"/>
              </a:rPr>
              <a:t>datePicker</a:t>
            </a:r>
            <a:endParaRPr lang="en-US" sz="3200" spc="320" dirty="0">
              <a:solidFill>
                <a:srgbClr val="2B4A9D"/>
              </a:solidFill>
              <a:latin typeface="Lato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093910" y="4026101"/>
            <a:ext cx="7343333" cy="52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 dirty="0">
                <a:solidFill>
                  <a:srgbClr val="2B4A9D"/>
                </a:solidFill>
                <a:latin typeface="Lato Bold"/>
              </a:rPr>
              <a:t>Swipe</a:t>
            </a:r>
          </a:p>
        </p:txBody>
      </p:sp>
      <p:grpSp>
        <p:nvGrpSpPr>
          <p:cNvPr id="28" name="Group 28"/>
          <p:cNvGrpSpPr/>
          <p:nvPr/>
        </p:nvGrpSpPr>
        <p:grpSpPr>
          <a:xfrm rot="-5400000">
            <a:off x="568482" y="6311413"/>
            <a:ext cx="829509" cy="1966473"/>
            <a:chOff x="0" y="0"/>
            <a:chExt cx="2354580" cy="558188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30" name="Group 30"/>
          <p:cNvGrpSpPr/>
          <p:nvPr/>
        </p:nvGrpSpPr>
        <p:grpSpPr>
          <a:xfrm rot="-5400000">
            <a:off x="568482" y="7350472"/>
            <a:ext cx="829509" cy="1966473"/>
            <a:chOff x="0" y="0"/>
            <a:chExt cx="2354580" cy="558188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2079383" y="8158246"/>
            <a:ext cx="8123885" cy="52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 dirty="0" err="1">
                <a:solidFill>
                  <a:srgbClr val="2B4A9D"/>
                </a:solidFill>
                <a:latin typeface="Lato Bold"/>
              </a:rPr>
              <a:t>Resultado</a:t>
            </a:r>
            <a:r>
              <a:rPr lang="en-US" sz="3200" spc="320" dirty="0">
                <a:solidFill>
                  <a:srgbClr val="2B4A9D"/>
                </a:solidFill>
                <a:latin typeface="Lato Bold"/>
              </a:rPr>
              <a:t> final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716086" y="45706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Introdução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7932" y="2357032"/>
            <a:ext cx="16952209" cy="2949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4000" spc="330" dirty="0">
                <a:solidFill>
                  <a:srgbClr val="000000"/>
                </a:solidFill>
                <a:latin typeface="Lato"/>
              </a:rPr>
              <a:t>Neste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módulo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veremos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como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adicionar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alguns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componentes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formulário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melhorar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o layout do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aplicativo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.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Adicionando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a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funcionalidade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arrastar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para o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lado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excluir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um item da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lista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adicionar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data para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organizar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a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lista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4000" spc="330" dirty="0" err="1">
                <a:solidFill>
                  <a:srgbClr val="000000"/>
                </a:solidFill>
                <a:latin typeface="Lato"/>
              </a:rPr>
              <a:t>receitas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.</a:t>
            </a:r>
            <a:endParaRPr lang="en-US" sz="4000" spc="33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561DA1-C237-A3A5-F518-C273C4E8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505" y="5315816"/>
            <a:ext cx="3771900" cy="363855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38FDF43C-7AC3-8BD7-90AE-813B283C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19" y="5206711"/>
            <a:ext cx="3795279" cy="38740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Swipe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2724" y="2049679"/>
            <a:ext cx="16902091" cy="748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indent="-323852" algn="just">
              <a:lnSpc>
                <a:spcPts val="4200"/>
              </a:lnSpc>
              <a:buFont typeface="Arial"/>
              <a:buChar char="•"/>
            </a:pPr>
            <a:r>
              <a:rPr lang="en-US" sz="3000" spc="300" dirty="0">
                <a:solidFill>
                  <a:srgbClr val="000000"/>
                </a:solidFill>
                <a:latin typeface="Lato"/>
              </a:rPr>
              <a:t>O swipe é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interação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comum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aplicativos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móveis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ela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se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refere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à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ação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deslizar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dedo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sobre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tela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direção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específica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ser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usada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várias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finalidades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como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navegar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entre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telas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rolar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conteúdo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acionar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ações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muito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mais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.</a:t>
            </a:r>
          </a:p>
          <a:p>
            <a:pPr marL="647703" lvl="1" indent="-323852" algn="just">
              <a:lnSpc>
                <a:spcPts val="4200"/>
              </a:lnSpc>
              <a:buFont typeface="Arial"/>
              <a:buChar char="•"/>
            </a:pPr>
            <a:r>
              <a:rPr lang="en-US" sz="3000" spc="300" dirty="0">
                <a:solidFill>
                  <a:srgbClr val="000000"/>
                </a:solidFill>
                <a:latin typeface="Lato"/>
              </a:rPr>
              <a:t>Formas de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utilizar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:</a:t>
            </a:r>
          </a:p>
          <a:p>
            <a:pPr marL="1295406" lvl="2" indent="-431802" algn="just">
              <a:lnSpc>
                <a:spcPts val="4200"/>
              </a:lnSpc>
              <a:buFont typeface="Arial"/>
              <a:buChar char="⚬"/>
            </a:pPr>
            <a:r>
              <a:rPr lang="en-US" sz="3000" spc="300" dirty="0" err="1">
                <a:solidFill>
                  <a:srgbClr val="000000"/>
                </a:solidFill>
                <a:latin typeface="Lato Bold"/>
              </a:rPr>
              <a:t>GestureDetector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Permite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que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envolva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outros widgets 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defina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callbacks para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diferentes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tipos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gestos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incluindo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onHorizontalDragStart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onHorizontalDragUpdate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onHorizontalDragEnd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onVerticalDragStart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onVerticalDragUpdate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onVerticalDragEnd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dependendo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da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direção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do swipe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desejada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.</a:t>
            </a:r>
          </a:p>
          <a:p>
            <a:pPr marL="1295406" lvl="2" indent="-431802" algn="just">
              <a:lnSpc>
                <a:spcPts val="4200"/>
              </a:lnSpc>
              <a:buFont typeface="Arial"/>
              <a:buChar char="⚬"/>
            </a:pPr>
            <a:r>
              <a:rPr lang="en-US" sz="3000" spc="300" dirty="0">
                <a:solidFill>
                  <a:srgbClr val="000000"/>
                </a:solidFill>
                <a:latin typeface="Lato Bold"/>
              </a:rPr>
              <a:t>Dismissible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: O widget Dismissible é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usado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implementar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ação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de swipe para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excluir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deslizar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itens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listas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grades. Ele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fornece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maneira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fácil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implementar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interação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de swipe para remover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itens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da interface do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Swipe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6673" y="2944813"/>
            <a:ext cx="16442627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6" lvl="2" indent="-431802" algn="just">
              <a:lnSpc>
                <a:spcPts val="4200"/>
              </a:lnSpc>
              <a:buFont typeface="Arial"/>
              <a:buChar char="⚬"/>
            </a:pPr>
            <a:r>
              <a:rPr lang="en-US" sz="3600" spc="300" dirty="0" err="1">
                <a:solidFill>
                  <a:srgbClr val="000000"/>
                </a:solidFill>
                <a:latin typeface="Lato Bold"/>
              </a:rPr>
              <a:t>PageView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: O widget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PageView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é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usado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um conjunto de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páginas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roláveis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onde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navegar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deslizando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para a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esquerda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para a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direita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. É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comumente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usado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interfaces de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carrossel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guias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aplicativos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.</a:t>
            </a:r>
          </a:p>
          <a:p>
            <a:pPr marL="1295406" lvl="2" indent="-431802" algn="just">
              <a:lnSpc>
                <a:spcPts val="4200"/>
              </a:lnSpc>
              <a:buFont typeface="Arial"/>
              <a:buChar char="⚬"/>
            </a:pPr>
            <a:r>
              <a:rPr lang="en-US" sz="3600" spc="300" dirty="0" err="1">
                <a:solidFill>
                  <a:srgbClr val="000000"/>
                </a:solidFill>
                <a:latin typeface="Lato Bold"/>
              </a:rPr>
              <a:t>BottomNavigationBar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: O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BottomNavigationBar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ser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combinado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com um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PageView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navegação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guias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que o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alternar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entre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telas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deslizando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600" spc="300" dirty="0" err="1">
                <a:solidFill>
                  <a:srgbClr val="000000"/>
                </a:solidFill>
                <a:latin typeface="Lato"/>
              </a:rPr>
              <a:t>horizontalmente</a:t>
            </a:r>
            <a:r>
              <a:rPr lang="en-US" sz="3600" spc="300" dirty="0">
                <a:solidFill>
                  <a:srgbClr val="000000"/>
                </a:solidFill>
                <a:latin typeface="Lato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Inserção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Dismissible</a:t>
            </a:r>
          </a:p>
        </p:txBody>
      </p:sp>
      <p:grpSp>
        <p:nvGrpSpPr>
          <p:cNvPr id="5" name="Group 5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7" name="Group 7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D0B63-7FC9-7EAF-8D4B-3D408E07D5AB}"/>
              </a:ext>
            </a:extLst>
          </p:cNvPr>
          <p:cNvSpPr txBox="1"/>
          <p:nvPr/>
        </p:nvSpPr>
        <p:spPr>
          <a:xfrm>
            <a:off x="816673" y="1878709"/>
            <a:ext cx="11482754" cy="2194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3" lvl="1" indent="-323852" algn="just">
              <a:lnSpc>
                <a:spcPts val="4200"/>
              </a:lnSpc>
              <a:buFont typeface="Arial"/>
              <a:buChar char="•"/>
            </a:pPr>
            <a:r>
              <a:rPr lang="en-US" sz="3000" spc="300" dirty="0">
                <a:solidFill>
                  <a:srgbClr val="000000"/>
                </a:solidFill>
                <a:latin typeface="Lato"/>
              </a:rPr>
              <a:t>No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Bold"/>
              </a:rPr>
              <a:t>home_screen.dart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cada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item da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lista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é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envolvido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um </a:t>
            </a:r>
            <a:r>
              <a:rPr lang="en-US" sz="3000" spc="300" dirty="0">
                <a:solidFill>
                  <a:srgbClr val="000000"/>
                </a:solidFill>
                <a:latin typeface="Lato Bold"/>
              </a:rPr>
              <a:t>Dismissible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, o que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permite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que o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remova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 um item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deslizando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-o para fora da </a:t>
            </a: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tela</a:t>
            </a:r>
            <a:r>
              <a:rPr lang="en-US" sz="3000" spc="300" dirty="0">
                <a:solidFill>
                  <a:srgbClr val="000000"/>
                </a:solidFill>
                <a:latin typeface="Lato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20C9F6-B288-FA30-3F76-E53A4D53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072771"/>
            <a:ext cx="8509673" cy="59475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Inserção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Dismissible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6673" y="2066856"/>
            <a:ext cx="16442627" cy="1557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3" lvl="1" indent="-323852" algn="just">
              <a:lnSpc>
                <a:spcPts val="4200"/>
              </a:lnSpc>
              <a:buFont typeface="Arial"/>
              <a:buChar char="•"/>
            </a:pPr>
            <a:r>
              <a:rPr lang="en-US" sz="2800" spc="300" dirty="0">
                <a:solidFill>
                  <a:srgbClr val="000000"/>
                </a:solidFill>
                <a:latin typeface="Lato"/>
              </a:rPr>
              <a:t>O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onDismissed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é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chamado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quando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o item é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removido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atualizando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estado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do widget para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refletir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a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mudança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na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lista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itens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exibindo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um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SnackBar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informando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ao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sobre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a </a:t>
            </a:r>
            <a:r>
              <a:rPr lang="en-US" sz="2800" spc="300" dirty="0" err="1">
                <a:solidFill>
                  <a:srgbClr val="000000"/>
                </a:solidFill>
                <a:latin typeface="Lato"/>
              </a:rPr>
              <a:t>remoção</a:t>
            </a:r>
            <a:r>
              <a:rPr lang="en-US" sz="2800" spc="300" dirty="0">
                <a:solidFill>
                  <a:srgbClr val="000000"/>
                </a:solidFill>
                <a:latin typeface="Lato"/>
              </a:rPr>
              <a:t> do item.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19AB52-0EAF-B31B-2869-32775B04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055419"/>
            <a:ext cx="7162800" cy="52028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DDA56D-8AFE-2991-4252-82420747D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78" y="4055419"/>
            <a:ext cx="3200400" cy="52028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3E3AFA-82A5-9163-65CE-59AB995E1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4055418"/>
            <a:ext cx="3200400" cy="52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492570" y="379832"/>
            <a:ext cx="11302861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  <a:cs typeface="Poppins Ultra-Bold"/>
              </a:rPr>
              <a:t>datePicker</a:t>
            </a:r>
            <a:endParaRPr lang="en-US" sz="6000" spc="300" dirty="0">
              <a:solidFill>
                <a:srgbClr val="2B4A9D"/>
              </a:solidFill>
              <a:latin typeface="Poppins Ultra-Bold"/>
              <a:cs typeface="Poppins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6158" y="2202494"/>
            <a:ext cx="16977442" cy="5593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datePicker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um widget no Flutter que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permite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usuário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selecionar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uma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data a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partir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um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calendáro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endParaRPr lang="en-US" sz="3500" spc="35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Formas de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: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GestureDetector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: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Utilizado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detector toques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tela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permitindo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abrir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datePicker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Container: Para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estilizar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botão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Text: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Exibe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 data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selecionada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 Se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não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houver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datas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selecionadas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ele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exibe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“</a:t>
            </a:r>
            <a:r>
              <a:rPr lang="en-US" sz="35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Selecionar</a:t>
            </a:r>
            <a:r>
              <a:rPr lang="en-US" sz="3500" spc="35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”.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492570" y="379832"/>
            <a:ext cx="11302861" cy="162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Inserção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widget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datePicker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2979" y="2223574"/>
            <a:ext cx="10255276" cy="1712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Para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adicionar</a:t>
            </a: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datePicker</a:t>
            </a: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foi</a:t>
            </a: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preciso</a:t>
            </a: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uma</a:t>
            </a: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modificação</a:t>
            </a: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no model </a:t>
            </a:r>
            <a:r>
              <a:rPr lang="en-US" sz="3300" b="1" spc="33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recipe.dart</a:t>
            </a:r>
            <a:r>
              <a:rPr lang="en-US" sz="3300" b="1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para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adicionar</a:t>
            </a:r>
            <a:r>
              <a:rPr lang="en-US" sz="3300" spc="33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campo 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9A24C-D798-9C5C-ED3E-8588BB4A9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305300"/>
            <a:ext cx="5105400" cy="510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602</Words>
  <Application>Microsoft Office PowerPoint</Application>
  <PresentationFormat>Custom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Poppins Bold</vt:lpstr>
      <vt:lpstr>Poppins</vt:lpstr>
      <vt:lpstr>Lato Bold</vt:lpstr>
      <vt:lpstr>Lato</vt:lpstr>
      <vt:lpstr>Calibri</vt:lpstr>
      <vt:lpstr>Arial</vt:lpstr>
      <vt:lpstr>Poppins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Aula09-Formulários no Flutter</dc:title>
  <cp:lastModifiedBy>carol vivas lins</cp:lastModifiedBy>
  <cp:revision>248</cp:revision>
  <dcterms:created xsi:type="dcterms:W3CDTF">2006-08-16T00:00:00Z</dcterms:created>
  <dcterms:modified xsi:type="dcterms:W3CDTF">2024-12-04T18:40:19Z</dcterms:modified>
  <dc:identifier>DAF-XfFka0w</dc:identifier>
</cp:coreProperties>
</file>