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</p:sldIdLst>
  <p:sldSz cx="18288000" cy="10287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Black" panose="00000A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D1157-79BA-6FC8-2F8C-EBF39E4BEA16}" v="148" dt="2024-12-07T00:23:0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flutter-criando-layouts-com-center-column-e-row/40743" TargetMode="External"/><Relationship Id="rId2" Type="http://schemas.openxmlformats.org/officeDocument/2006/relationships/hyperlink" Target="https://docs.flutter.dev/ui/layou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ttutorial.org/flutter-tutorial/flutter-contain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951024" y="8497790"/>
            <a:ext cx="5218171" cy="6164339"/>
          </a:xfrm>
          <a:custGeom>
            <a:avLst/>
            <a:gdLst/>
            <a:ahLst/>
            <a:cxnLst/>
            <a:rect l="l" t="t" r="r" b="b"/>
            <a:pathLst>
              <a:path w="1620126" h="1913890" extrusionOk="0">
                <a:moveTo>
                  <a:pt x="0" y="0"/>
                </a:moveTo>
                <a:lnTo>
                  <a:pt x="0" y="1913890"/>
                </a:lnTo>
                <a:lnTo>
                  <a:pt x="1620126" y="1913890"/>
                </a:lnTo>
                <a:lnTo>
                  <a:pt x="1620126" y="0"/>
                </a:lnTo>
                <a:lnTo>
                  <a:pt x="0" y="0"/>
                </a:lnTo>
                <a:close/>
                <a:moveTo>
                  <a:pt x="1559166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559166" y="59690"/>
                </a:lnTo>
                <a:lnTo>
                  <a:pt x="1559166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785151" y="3707012"/>
            <a:ext cx="12859928" cy="217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Módulo VI - Layouts no Flutter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 extrusionOk="0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0" y="0"/>
            <a:ext cx="541602" cy="10287000"/>
          </a:xfrm>
          <a:custGeom>
            <a:avLst/>
            <a:gdLst/>
            <a:ahLst/>
            <a:cxnLst/>
            <a:rect l="l" t="t" r="r" b="b"/>
            <a:pathLst>
              <a:path w="157867" h="2998468" extrusionOk="0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814372" y="7555634"/>
            <a:ext cx="12606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Apresentado por:</a:t>
            </a:r>
            <a:r>
              <a:rPr lang="en-US" sz="4500">
                <a:latin typeface="Lato"/>
                <a:ea typeface="Lato"/>
                <a:cs typeface="Lato"/>
                <a:sym typeface="Lato"/>
              </a:rPr>
              <a:t> Eliane Dantas e Natalia Costa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87" name="Google Shape;187;p22"/>
          <p:cNvSpPr/>
          <p:nvPr/>
        </p:nvSpPr>
        <p:spPr>
          <a:xfrm>
            <a:off x="12364051" y="1635964"/>
            <a:ext cx="3673123" cy="6651331"/>
          </a:xfrm>
          <a:custGeom>
            <a:avLst/>
            <a:gdLst/>
            <a:ahLst/>
            <a:cxnLst/>
            <a:rect l="l" t="t" r="r" b="b"/>
            <a:pathLst>
              <a:path w="3673123" h="6651331" extrusionOk="0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" name="Google Shape;188;p2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Row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617697" y="2016125"/>
            <a:ext cx="9353100" cy="5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Usamos esse Widget para alinhamento horizontal, utilizando as seguintes propriedades: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mainAxisAlignment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alinha os filhos no eixo principal.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crossAxisAlignment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alinha os filhos no eixo transversal.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Widget Row, o eixo principal é horizontal e o eixo transversal é vertical.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07 - Layout row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96" name="Google Shape;196;p23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23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98" name="Google Shape;198;p23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Row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9460745" y="8133293"/>
            <a:ext cx="496824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08 - Execução row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692" y="1901895"/>
            <a:ext cx="3403760" cy="6136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5400" y="1635195"/>
            <a:ext cx="8466896" cy="66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1128091" y="8321709"/>
            <a:ext cx="8451124" cy="11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8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usado para alinhar o título da receita e o ícone de favorito horizontalmente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8" name="Google Shape;208;p24"/>
          <p:cNvSpPr/>
          <p:nvPr/>
        </p:nvSpPr>
        <p:spPr>
          <a:xfrm>
            <a:off x="10892491" y="2872674"/>
            <a:ext cx="6480567" cy="3867265"/>
          </a:xfrm>
          <a:custGeom>
            <a:avLst/>
            <a:gdLst/>
            <a:ahLst/>
            <a:cxnLst/>
            <a:rect l="l" t="t" r="r" b="b"/>
            <a:pathLst>
              <a:path w="6480567" h="3867265" extrusionOk="0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9" name="Google Shape;209;p24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Container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classe Container é um widget de conveniência que combina pintura, posicionamento e dimensionamento comuns de widgets.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classe Container pode ser usada para armazenar um ou mais widgets e posicioná-los na tela de acordo com nossa conveniência.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Basicamente, um contêiner é como uma caixa para armazenar o conteúdo.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10108445" y="7142006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09 - Container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&lt;https://www.darttutorial.org/flutter-tutorial/flutter-container/&gt;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708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/>
                <a:ea typeface="Lato"/>
                <a:cs typeface="Lato"/>
              </a:rPr>
              <a:t>Layouts no </a:t>
            </a:r>
            <a:r>
              <a:rPr lang="pt-BR" sz="3400" b="1" dirty="0" err="1">
                <a:latin typeface="Lato"/>
                <a:ea typeface="Lato"/>
                <a:cs typeface="Lato"/>
              </a:rPr>
              <a:t>Flutter</a:t>
            </a:r>
            <a:r>
              <a:rPr lang="pt-BR" sz="3400" dirty="0">
                <a:latin typeface="Lato"/>
                <a:ea typeface="Lato"/>
                <a:cs typeface="Lato"/>
              </a:rPr>
              <a:t>. Disponível em: </a:t>
            </a:r>
            <a:r>
              <a:rPr lang="pt-BR" sz="3400" dirty="0">
                <a:latin typeface="Lato"/>
                <a:ea typeface="Lato"/>
                <a:cs typeface="Lato"/>
                <a:hlinkClick r:id="rId2"/>
              </a:rPr>
              <a:t>https://docs.flutter.dev/ui/layout</a:t>
            </a:r>
            <a:r>
              <a:rPr lang="pt-BR" sz="3400" dirty="0">
                <a:latin typeface="Lato"/>
                <a:ea typeface="Lato"/>
                <a:cs typeface="Lato"/>
              </a:rPr>
              <a:t>. Acesso em: 6 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dirty="0">
                <a:latin typeface="Lato"/>
                <a:ea typeface="Lato"/>
                <a:cs typeface="Lato"/>
              </a:rPr>
              <a:t>DIAS, R. </a:t>
            </a:r>
            <a:r>
              <a:rPr lang="pt-BR" sz="3400" b="1" err="1">
                <a:latin typeface="Lato"/>
                <a:ea typeface="Lato"/>
                <a:cs typeface="Lato"/>
              </a:rPr>
              <a:t>Flutter</a:t>
            </a:r>
            <a:r>
              <a:rPr lang="pt-BR" sz="3400" b="1" dirty="0">
                <a:latin typeface="Lato"/>
                <a:ea typeface="Lato"/>
                <a:cs typeface="Lato"/>
              </a:rPr>
              <a:t>: Criando layouts com Center, </a:t>
            </a:r>
            <a:r>
              <a:rPr lang="pt-BR" sz="3400" b="1" err="1">
                <a:latin typeface="Lato"/>
                <a:ea typeface="Lato"/>
                <a:cs typeface="Lato"/>
              </a:rPr>
              <a:t>Column</a:t>
            </a:r>
            <a:r>
              <a:rPr lang="pt-BR" sz="3400" b="1" dirty="0">
                <a:latin typeface="Lato"/>
                <a:ea typeface="Lato"/>
                <a:cs typeface="Lato"/>
              </a:rPr>
              <a:t> e Row</a:t>
            </a:r>
            <a:r>
              <a:rPr lang="pt-BR" sz="3400" dirty="0">
                <a:latin typeface="Lato"/>
                <a:ea typeface="Lato"/>
                <a:cs typeface="Lato"/>
              </a:rPr>
              <a:t>. Disponível em: </a:t>
            </a:r>
            <a:r>
              <a:rPr lang="pt-BR" sz="3400" dirty="0">
                <a:ea typeface="Lato"/>
                <a:hlinkClick r:id="rId3"/>
              </a:rPr>
              <a:t>https://www.devmedia.com.br/flutter-criando-layouts-com-center-column-e-row/40743</a:t>
            </a:r>
            <a:r>
              <a:rPr lang="pt-BR" sz="3400" dirty="0">
                <a:latin typeface="Lato"/>
                <a:ea typeface="Lato"/>
                <a:cs typeface="Lato"/>
              </a:rPr>
              <a:t>. Acesso em: 6 mar. 2024.</a:t>
            </a:r>
            <a:endParaRPr lang="pt-BR" dirty="0"/>
          </a:p>
          <a:p>
            <a:endParaRPr lang="pt-BR" sz="3400" dirty="0">
              <a:latin typeface="Lato"/>
              <a:ea typeface="Lato"/>
              <a:cs typeface="Lato"/>
            </a:endParaRPr>
          </a:p>
          <a:p>
            <a:r>
              <a:rPr lang="pt-BR" sz="3400" b="1" dirty="0" err="1">
                <a:latin typeface="Lato"/>
                <a:ea typeface="Lato"/>
                <a:cs typeface="Lato"/>
              </a:rPr>
              <a:t>Flutter</a:t>
            </a:r>
            <a:r>
              <a:rPr lang="pt-BR" sz="3400" b="1" dirty="0">
                <a:latin typeface="Lato"/>
                <a:ea typeface="Lato"/>
                <a:cs typeface="Lato"/>
              </a:rPr>
              <a:t> Container</a:t>
            </a:r>
            <a:r>
              <a:rPr lang="pt-BR" sz="3400" dirty="0">
                <a:latin typeface="Lato"/>
                <a:ea typeface="Lato"/>
                <a:cs typeface="Lato"/>
              </a:rPr>
              <a:t>. Disponível em: </a:t>
            </a:r>
            <a:r>
              <a:rPr lang="pt-BR" sz="3400" dirty="0">
                <a:latin typeface="Lato"/>
                <a:ea typeface="Lato"/>
                <a:cs typeface="Lato"/>
                <a:hlinkClick r:id="rId4"/>
              </a:rPr>
              <a:t>https://www.darttutorial.org/flutter-tutorial/flutter-container/</a:t>
            </a:r>
            <a:r>
              <a:rPr lang="pt-BR" sz="3400" dirty="0">
                <a:latin typeface="Lato"/>
                <a:ea typeface="Lato"/>
                <a:cs typeface="Lato"/>
              </a:rPr>
              <a:t>. Acesso em: 6 mar. 2024.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17" name="Google Shape;217;p25"/>
          <p:cNvSpPr txBox="1"/>
          <p:nvPr/>
        </p:nvSpPr>
        <p:spPr>
          <a:xfrm>
            <a:off x="818474" y="3439714"/>
            <a:ext cx="166980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No próximo módulo, veremos como funciona a criação de menus.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376816" y="0"/>
            <a:ext cx="452408" cy="10287003"/>
          </a:xfrm>
          <a:custGeom>
            <a:avLst/>
            <a:gdLst/>
            <a:ahLst/>
            <a:cxnLst/>
            <a:rect l="l" t="t" r="r" b="b"/>
            <a:pathLst>
              <a:path w="165040" h="3752726" extrusionOk="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rot="-2700000">
            <a:off x="12190278" y="55428"/>
            <a:ext cx="10176144" cy="1017614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2700000">
            <a:off x="12628620" y="445887"/>
            <a:ext cx="9395227" cy="9395227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1524419" y="8043030"/>
            <a:ext cx="6164339" cy="6164339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524419" y="-3920369"/>
            <a:ext cx="6164339" cy="6164339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5400000">
            <a:off x="4981365" y="-2587437"/>
            <a:ext cx="1628318" cy="7951652"/>
          </a:xfrm>
          <a:custGeom>
            <a:avLst/>
            <a:gdLst/>
            <a:ahLst/>
            <a:cxnLst/>
            <a:rect l="l" t="t" r="r" b="b"/>
            <a:pathLst>
              <a:path w="2353310" h="11492046" extrusionOk="0">
                <a:moveTo>
                  <a:pt x="784860" y="11424736"/>
                </a:moveTo>
                <a:cubicBezTo>
                  <a:pt x="905510" y="11465376"/>
                  <a:pt x="1042670" y="11492046"/>
                  <a:pt x="1177290" y="11492046"/>
                </a:cubicBezTo>
                <a:cubicBezTo>
                  <a:pt x="1311910" y="11492046"/>
                  <a:pt x="1441450" y="11469186"/>
                  <a:pt x="1560830" y="11428546"/>
                </a:cubicBezTo>
                <a:cubicBezTo>
                  <a:pt x="1563370" y="11427276"/>
                  <a:pt x="1565910" y="11427276"/>
                  <a:pt x="1568450" y="11426006"/>
                </a:cubicBezTo>
                <a:cubicBezTo>
                  <a:pt x="2016760" y="11263446"/>
                  <a:pt x="2346960" y="10834186"/>
                  <a:pt x="2353310" y="10306003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298100"/>
                </a:lnTo>
                <a:cubicBezTo>
                  <a:pt x="6350" y="10836726"/>
                  <a:pt x="331470" y="11265986"/>
                  <a:pt x="784860" y="11424736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AGENDA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68706" y="2555108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568706" y="3884380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568706" y="5213652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Row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568706" y="6538461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Center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568706" y="7863269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7" name="Google Shape;117;p15"/>
          <p:cNvSpPr/>
          <p:nvPr/>
        </p:nvSpPr>
        <p:spPr>
          <a:xfrm>
            <a:off x="10328456" y="2105510"/>
            <a:ext cx="7345479" cy="6075980"/>
          </a:xfrm>
          <a:custGeom>
            <a:avLst/>
            <a:gdLst/>
            <a:ahLst/>
            <a:cxnLst/>
            <a:rect l="l" t="t" r="r" b="b"/>
            <a:pathLst>
              <a:path w="7345479" h="6075980" extrusionOk="0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Introdução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25452" y="2285321"/>
            <a:ext cx="99879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geral, o layout de uma tela é composto por Widgets visíveis, como barras de menu, painéis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 e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imagens. 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É composto 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ambém por Widgets invisíveis, como linhas, colunas e grades.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25450" y="5717704"/>
            <a:ext cx="9987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>
                <a:latin typeface="Lato"/>
                <a:ea typeface="Lato"/>
                <a:cs typeface="Lato"/>
                <a:sym typeface="Lato"/>
              </a:rPr>
              <a:t>Usamos tais widgets invisíveis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organizar a tela, alinhando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 Widgets visíveis e delimitando o espaço que eles ocupam.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01 - Layouts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12321994" y="1708150"/>
            <a:ext cx="3876025" cy="6405886"/>
          </a:xfrm>
          <a:custGeom>
            <a:avLst/>
            <a:gdLst/>
            <a:ahLst/>
            <a:cxnLst/>
            <a:rect l="l" t="t" r="r" b="b"/>
            <a:pathLst>
              <a:path w="3876025" h="6405886" extrusionOk="0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86420" y="2194018"/>
            <a:ext cx="10045500" cy="6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2" marR="0" lvl="1" indent="-34544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Centraliza todos os seus Widgets filhos. 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ara customizar a forma como essa centralização ocorre, podemos usar propriedades que determinam as dimensões de Center.</a:t>
            </a:r>
            <a:endParaRPr/>
          </a:p>
          <a:p>
            <a:pPr marL="1381764" marR="0" lvl="2" indent="-460587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 o valor não for nulo, define a altura de Center pela altura do filho multiplicado por esse valor.</a:t>
            </a:r>
            <a:endParaRPr/>
          </a:p>
          <a:p>
            <a:pPr marL="1381764" marR="0" lvl="2" indent="-460587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widthFactor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 o valor não for nulo, define a largura de Center pela largura do filho multiplicado por esse valor.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02 - Layout center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03 – Minhas receitas</a:t>
            </a:r>
            <a:endParaRPr sz="2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73779" y="6784880"/>
            <a:ext cx="99879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0" marR="0" lvl="1" indent="-34544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Neste exemplo, a propriedade 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define a altura de 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multiplicando seu valor (2) pela altura do Text filho.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sz="2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842" y="2170027"/>
            <a:ext cx="7663246" cy="370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 descr="Uma imagem contendo For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17395" y="2055341"/>
            <a:ext cx="3200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7" name="Google Shape;147;p18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04 – Minhas receitas</a:t>
            </a:r>
            <a:endParaRPr sz="2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73779" y="6784880"/>
            <a:ext cx="99879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0" marR="0" lvl="1" indent="-34544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Ao comentarmos a linha que define o 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 mensagem é centralizada.</a:t>
            </a:r>
            <a:endParaRPr sz="3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sz="2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8654" y="2572781"/>
            <a:ext cx="6957626" cy="334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 descr="Interface gráfica do usuário, Texto, Aplicativ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6445" y="2137333"/>
            <a:ext cx="316230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12343851" y="1635964"/>
            <a:ext cx="3705064" cy="6709170"/>
          </a:xfrm>
          <a:custGeom>
            <a:avLst/>
            <a:gdLst/>
            <a:ahLst/>
            <a:cxnLst/>
            <a:rect l="l" t="t" r="r" b="b"/>
            <a:pathLst>
              <a:path w="3705064" h="6709170" extrusionOk="0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9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41455" y="1641475"/>
            <a:ext cx="9590700" cy="7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 esse Widget, alinhamos os Widgets na tela do app no sentido vertical, </a:t>
            </a:r>
            <a:r>
              <a:rPr lang="en-US" sz="3400">
                <a:latin typeface="Lato"/>
                <a:ea typeface="Lato"/>
                <a:cs typeface="Lato"/>
                <a:sym typeface="Lato"/>
              </a:rPr>
              <a:t>tornando-os</a:t>
            </a: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parte de uma coluna.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customizar esse alinhamento, utilizamos as seguintes propriedades:</a:t>
            </a:r>
            <a:endParaRPr/>
          </a:p>
          <a:p>
            <a:pPr marL="734061" marR="0" lvl="1" indent="-36703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mainAxisAlignment</a:t>
            </a: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que alinha os filhos no eixo principal.</a:t>
            </a:r>
            <a:endParaRPr/>
          </a:p>
          <a:p>
            <a:pPr marL="734061" marR="0" lvl="1" indent="-36703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crossAxisAlignment</a:t>
            </a: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que alinha os filhos no eixo transversal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Widget </a:t>
            </a:r>
            <a:r>
              <a:rPr lang="en-US" sz="34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 eixo principal é vertical e o eixo transversal é horizontal.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05 - Layout column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7" name="Google Shape;167;p20"/>
          <p:cNvSpPr txBox="1"/>
          <p:nvPr/>
        </p:nvSpPr>
        <p:spPr>
          <a:xfrm>
            <a:off x="4716086" y="379832"/>
            <a:ext cx="8855829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0089278" y="1934853"/>
            <a:ext cx="74547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0" marR="0" lvl="1" indent="-34544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Nesse exemplo, temos uma Column para empilhar as listas verticalmente, outra Column para organizar o título e a lista de favoritos, e, dentro dess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temos outr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empilhar cada receita marcada como favorita.</a:t>
            </a:r>
            <a:endParaRPr sz="3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841136" y="9388975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sz="2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54" y="1498257"/>
            <a:ext cx="8890687" cy="789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21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78" name="Google Shape;178;p21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1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Após executar o app e inserir alguns dados, o resultado deve se parecer com isso: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06 - Execução column</a:t>
            </a:r>
            <a:endParaRPr/>
          </a:p>
        </p:txBody>
      </p:sp>
      <p:pic>
        <p:nvPicPr>
          <p:cNvPr id="181" name="Google Shape;181;p21" descr="Interface gráfica do usuário, Text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578" y="2718229"/>
            <a:ext cx="3384721" cy="62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14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39</cp:revision>
  <dcterms:modified xsi:type="dcterms:W3CDTF">2024-12-07T00:23:26Z</dcterms:modified>
</cp:coreProperties>
</file>