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  <p:sldId id="264" r:id="rId13"/>
  </p:sldIdLst>
  <p:sldSz cx="18288000" cy="10287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old" panose="020F0502020204030203" pitchFamily="34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pitchFamily="2" charset="0"/>
      <p:regular r:id="rId28"/>
      <p:bold r:id="rId29"/>
    </p:embeddedFont>
    <p:embeddedFont>
      <p:font typeface="Poppins Ultra-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C9791-568C-2A0D-EF82-414A3B514621}" v="627" dt="2024-11-28T23:52:01.066"/>
    <p1510:client id="{B613C77E-D392-32D7-70E5-E039F220970B}" v="18" dt="2024-11-29T23:04:37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54B9CFB6-CF59-8BE7-803E-F982EB419856}"/>
              </a:ext>
            </a:extLst>
          </p:cNvPr>
          <p:cNvSpPr txBox="1"/>
          <p:nvPr/>
        </p:nvSpPr>
        <p:spPr>
          <a:xfrm>
            <a:off x="814372" y="4151353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600"/>
              </a:lnSpc>
            </a:pPr>
            <a:r>
              <a:rPr lang="pt-BR" sz="6000" b="1" spc="600" dirty="0">
                <a:solidFill>
                  <a:srgbClr val="2B4A9D"/>
                </a:solidFill>
                <a:latin typeface="Poppins Bold"/>
              </a:rPr>
              <a:t>Módulo </a:t>
            </a:r>
            <a:r>
              <a:rPr lang="pt-BR" sz="6000" spc="600" dirty="0">
                <a:solidFill>
                  <a:srgbClr val="2B4A9D"/>
                </a:solidFill>
                <a:latin typeface="Poppins Bold"/>
              </a:rPr>
              <a:t>VIII - Formulários</a:t>
            </a:r>
            <a:endParaRPr lang="pt-BR" sz="6000" spc="600" dirty="0">
              <a:solidFill>
                <a:srgbClr val="2B4A9D"/>
              </a:solidFill>
              <a:latin typeface="Poppins Bold"/>
              <a:cs typeface="Poppins Bold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3254456-7A37-396F-1213-4C354A4FF03A}"/>
              </a:ext>
            </a:extLst>
          </p:cNvPr>
          <p:cNvSpPr txBox="1"/>
          <p:nvPr/>
        </p:nvSpPr>
        <p:spPr>
          <a:xfrm>
            <a:off x="814372" y="7555634"/>
            <a:ext cx="12606221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900"/>
              </a:lnSpc>
            </a:pP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500" spc="350" dirty="0" err="1">
                <a:solidFill>
                  <a:srgbClr val="000000"/>
                </a:solidFill>
                <a:latin typeface="Lato"/>
              </a:rPr>
              <a:t>por</a:t>
            </a:r>
            <a:r>
              <a:rPr lang="en-US" sz="4500" spc="350" dirty="0">
                <a:solidFill>
                  <a:srgbClr val="000000"/>
                </a:solidFill>
                <a:latin typeface="Lato"/>
              </a:rPr>
              <a:t>: Eliane Dantas e Natalia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Resultado final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6785" y="1907673"/>
            <a:ext cx="8296025" cy="1211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Acesse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código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completo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em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5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add_recipe_screen.dart</a:t>
            </a:r>
            <a:endParaRPr lang="en-US" sz="3300" u="sng" spc="350" dirty="0" err="1">
              <a:solidFill>
                <a:srgbClr val="5271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1DAA55-D96B-6246-2CEF-C0F9EEAA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635" y="2692262"/>
            <a:ext cx="3965298" cy="710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Referências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6673" y="1687967"/>
            <a:ext cx="16442627" cy="3204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Flutter: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como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criar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 um </a:t>
            </a:r>
            <a:r>
              <a:rPr lang="en-US" sz="2799" spc="139" dirty="0" err="1">
                <a:solidFill>
                  <a:srgbClr val="000000"/>
                </a:solidFill>
                <a:latin typeface="Poppins Bold"/>
              </a:rPr>
              <a:t>formulário</a:t>
            </a: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&lt;https://www.alura.com.br/artigos/criando-formulario-com-flutter&gt;.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  <a:p>
            <a:pPr algn="just">
              <a:lnSpc>
                <a:spcPts val="4227"/>
              </a:lnSpc>
            </a:pPr>
            <a:endParaRPr lang="en-US" sz="2799" spc="139">
              <a:solidFill>
                <a:srgbClr val="000000"/>
              </a:solidFill>
              <a:latin typeface="Poppins"/>
            </a:endParaRPr>
          </a:p>
          <a:p>
            <a:pPr algn="just">
              <a:lnSpc>
                <a:spcPts val="4227"/>
              </a:lnSpc>
            </a:pPr>
            <a:r>
              <a:rPr lang="en-US" sz="2799" spc="139" dirty="0">
                <a:solidFill>
                  <a:srgbClr val="000000"/>
                </a:solidFill>
                <a:latin typeface="Poppins Bold"/>
              </a:rPr>
              <a:t>Building user interfaces with Flutter.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Disponível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&lt;https://docs.flutter.dev/ui&gt;.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Acesso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799" spc="139" dirty="0" err="1">
                <a:solidFill>
                  <a:srgbClr val="000000"/>
                </a:solidFill>
                <a:latin typeface="Poppins"/>
              </a:rPr>
              <a:t>em</a:t>
            </a:r>
            <a:r>
              <a:rPr lang="en-US" sz="2799" spc="139" dirty="0">
                <a:solidFill>
                  <a:srgbClr val="000000"/>
                </a:solidFill>
                <a:latin typeface="Poppins"/>
              </a:rPr>
              <a:t>: 8 mar. 2024.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474" y="3439714"/>
            <a:ext cx="16698025" cy="2199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No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próximo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b="1" spc="313" dirty="0" err="1">
                <a:solidFill>
                  <a:srgbClr val="2B4A9D"/>
                </a:solidFill>
                <a:latin typeface="Poppins Bold"/>
                <a:cs typeface="Poppins Bold"/>
              </a:rPr>
              <a:t>módulo</a:t>
            </a:r>
            <a:r>
              <a:rPr lang="en-US" sz="5000" b="1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vamos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aprender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cs typeface="Poppins Bold"/>
              </a:rPr>
              <a:t>sobre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 </a:t>
            </a:r>
            <a:r>
              <a:rPr lang="en-US" sz="5000" spc="313" dirty="0" err="1">
                <a:solidFill>
                  <a:srgbClr val="2B4A9D"/>
                </a:solidFill>
                <a:latin typeface="Poppins Bold"/>
                <a:ea typeface="+mn-lt"/>
                <a:cs typeface="Poppins Bold"/>
              </a:rPr>
              <a:t>DataGrids</a:t>
            </a:r>
            <a:r>
              <a:rPr lang="en-US" sz="5000" spc="313" dirty="0">
                <a:solidFill>
                  <a:srgbClr val="2B4A9D"/>
                </a:solidFill>
                <a:latin typeface="Poppins Bold"/>
                <a:cs typeface="Poppins Bold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190278" y="55428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628620" y="445887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158202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568482" y="3194238"/>
            <a:ext cx="829509" cy="1966473"/>
            <a:chOff x="0" y="0"/>
            <a:chExt cx="2354580" cy="55818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5400000">
            <a:off x="568482" y="4233296"/>
            <a:ext cx="829509" cy="1966473"/>
            <a:chOff x="0" y="0"/>
            <a:chExt cx="2354580" cy="558188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123218" y="284616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Introdução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23218" y="5960317"/>
            <a:ext cx="7343333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Botão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de </a:t>
            </a: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envio</a:t>
            </a:r>
            <a:endParaRPr lang="en-US" sz="3200" spc="320" dirty="0" err="1">
              <a:solidFill>
                <a:srgbClr val="2B4A9D"/>
              </a:solidFill>
              <a:latin typeface="Lato Bold"/>
              <a:ea typeface="Lato Bold"/>
              <a:cs typeface="Lato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23858" y="4920424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Adição de campos de entrada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568482" y="5272355"/>
            <a:ext cx="829509" cy="1966473"/>
            <a:chOff x="0" y="0"/>
            <a:chExt cx="2354580" cy="558188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123858" y="6998541"/>
            <a:ext cx="812388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Validação dos campos de entrada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23858" y="3882200"/>
            <a:ext cx="734333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2B4A9D"/>
                </a:solidFill>
                <a:latin typeface="Lato Bold"/>
              </a:rPr>
              <a:t>Inserção do widget Form</a:t>
            </a:r>
          </a:p>
        </p:txBody>
      </p:sp>
      <p:grpSp>
        <p:nvGrpSpPr>
          <p:cNvPr id="28" name="Group 28"/>
          <p:cNvGrpSpPr/>
          <p:nvPr/>
        </p:nvGrpSpPr>
        <p:grpSpPr>
          <a:xfrm rot="-5400000">
            <a:off x="568482" y="6311413"/>
            <a:ext cx="829509" cy="1966473"/>
            <a:chOff x="0" y="0"/>
            <a:chExt cx="2354580" cy="558188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0" name="Group 30"/>
          <p:cNvGrpSpPr/>
          <p:nvPr/>
        </p:nvGrpSpPr>
        <p:grpSpPr>
          <a:xfrm rot="-5400000">
            <a:off x="568482" y="7350472"/>
            <a:ext cx="829509" cy="1966473"/>
            <a:chOff x="0" y="0"/>
            <a:chExt cx="2354580" cy="558188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2123858" y="8038434"/>
            <a:ext cx="8123885" cy="52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 dirty="0" err="1">
                <a:solidFill>
                  <a:srgbClr val="2B4A9D"/>
                </a:solidFill>
                <a:latin typeface="Lato Bold"/>
              </a:rPr>
              <a:t>Resultado</a:t>
            </a:r>
            <a:r>
              <a:rPr lang="en-US" sz="3200" spc="320" dirty="0">
                <a:solidFill>
                  <a:srgbClr val="2B4A9D"/>
                </a:solidFill>
                <a:latin typeface="Lato Bold"/>
              </a:rPr>
              <a:t>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716086" y="457062"/>
            <a:ext cx="885582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Introdução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932" y="2357032"/>
            <a:ext cx="16952209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4000" spc="330" dirty="0">
                <a:solidFill>
                  <a:srgbClr val="000000"/>
                </a:solidFill>
                <a:latin typeface="Lato"/>
              </a:rPr>
              <a:t>Neste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módulo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veremos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como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formulários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eficientes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funcionais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aplicativos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Adicionando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campos de entrada,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botões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envio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outros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elementos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essenciais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para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criar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forms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completos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 e </a:t>
            </a:r>
            <a:r>
              <a:rPr lang="en-US" sz="4000" spc="330" err="1">
                <a:solidFill>
                  <a:srgbClr val="000000"/>
                </a:solidFill>
                <a:latin typeface="Lato"/>
              </a:rPr>
              <a:t>atraentes</a:t>
            </a:r>
            <a:r>
              <a:rPr lang="en-US" sz="40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40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561DA1-C237-A3A5-F518-C273C4E8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505" y="5315816"/>
            <a:ext cx="3771900" cy="363855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8FDF43C-7AC3-8BD7-90AE-813B283C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19" y="5206711"/>
            <a:ext cx="3795279" cy="3874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Inserção do widget Form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2724" y="2049679"/>
            <a:ext cx="16902091" cy="1733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latin typeface="Lato"/>
                <a:ea typeface="Lato"/>
                <a:cs typeface="Lato"/>
              </a:rPr>
              <a:t>No </a:t>
            </a:r>
            <a:r>
              <a:rPr lang="en-US" sz="3300" spc="330" dirty="0" err="1">
                <a:latin typeface="Lato"/>
                <a:ea typeface="Lato"/>
                <a:cs typeface="Lato"/>
              </a:rPr>
              <a:t>arquivo</a:t>
            </a:r>
            <a:r>
              <a:rPr lang="en-US" sz="3300" spc="330" dirty="0">
                <a:latin typeface="Lato"/>
                <a:ea typeface="Lato"/>
                <a:cs typeface="Lato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add_recipe_screen.dart</a:t>
            </a:r>
            <a:r>
              <a:rPr lang="en-US" sz="3300" spc="330" dirty="0">
                <a:ea typeface="+mn-lt"/>
                <a:cs typeface="+mn-lt"/>
              </a:rPr>
              <a:t>, </a:t>
            </a:r>
            <a:r>
              <a:rPr lang="en-US" sz="3300" spc="330" dirty="0" err="1">
                <a:ea typeface="+mn-lt"/>
                <a:cs typeface="+mn-lt"/>
              </a:rPr>
              <a:t>adicione</a:t>
            </a:r>
            <a:r>
              <a:rPr lang="en-US" sz="3300" spc="330" dirty="0">
                <a:ea typeface="+mn-lt"/>
                <a:cs typeface="+mn-lt"/>
              </a:rPr>
              <a:t> o widget Form para </a:t>
            </a:r>
            <a:r>
              <a:rPr lang="en-US" sz="3300" spc="330" dirty="0" err="1">
                <a:ea typeface="+mn-lt"/>
                <a:cs typeface="+mn-lt"/>
              </a:rPr>
              <a:t>envolver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campos </a:t>
            </a:r>
            <a:r>
              <a:rPr lang="en-US" sz="3300" spc="330" dirty="0" err="1">
                <a:ea typeface="+mn-lt"/>
                <a:cs typeface="+mn-lt"/>
              </a:rPr>
              <a:t>filhos</a:t>
            </a:r>
            <a:r>
              <a:rPr lang="en-US" sz="3300" spc="330" dirty="0">
                <a:ea typeface="+mn-lt"/>
                <a:cs typeface="+mn-lt"/>
              </a:rPr>
              <a:t> e </a:t>
            </a:r>
            <a:r>
              <a:rPr lang="en-US" sz="3300" spc="330" dirty="0" err="1">
                <a:ea typeface="+mn-lt"/>
                <a:cs typeface="+mn-lt"/>
              </a:rPr>
              <a:t>substitua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widgets </a:t>
            </a:r>
            <a:r>
              <a:rPr lang="en-US" sz="3300" spc="330" dirty="0" err="1">
                <a:latin typeface="Consolas"/>
                <a:ea typeface="+mn-lt"/>
                <a:cs typeface="+mn-lt"/>
              </a:rPr>
              <a:t>TextField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por</a:t>
            </a:r>
            <a:r>
              <a:rPr lang="en-US" sz="3300" spc="330" dirty="0">
                <a:ea typeface="+mn-lt"/>
                <a:cs typeface="+mn-lt"/>
              </a:rPr>
              <a:t> um </a:t>
            </a:r>
            <a:r>
              <a:rPr lang="en-US" sz="3300" spc="330" dirty="0" err="1">
                <a:latin typeface="Calibri"/>
                <a:ea typeface="+mn-lt"/>
                <a:cs typeface="+mn-lt"/>
              </a:rPr>
              <a:t>Text</a:t>
            </a:r>
            <a:r>
              <a:rPr lang="en-US" sz="3300" spc="330" dirty="0" err="1">
                <a:latin typeface="Consolas"/>
                <a:ea typeface="+mn-lt"/>
                <a:cs typeface="+mn-lt"/>
              </a:rPr>
              <a:t>FormField</a:t>
            </a:r>
            <a:r>
              <a:rPr lang="en-US" sz="3300" spc="330" dirty="0">
                <a:ea typeface="+mn-lt"/>
                <a:cs typeface="+mn-lt"/>
              </a:rPr>
              <a:t>, para </a:t>
            </a:r>
            <a:r>
              <a:rPr lang="en-US" sz="3300" spc="330" dirty="0" err="1">
                <a:ea typeface="+mn-lt"/>
                <a:cs typeface="+mn-lt"/>
              </a:rPr>
              <a:t>validar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os</a:t>
            </a:r>
            <a:r>
              <a:rPr lang="en-US" sz="3300" spc="330" dirty="0">
                <a:ea typeface="+mn-lt"/>
                <a:cs typeface="+mn-lt"/>
              </a:rPr>
              <a:t> campos de entrada de forma </a:t>
            </a:r>
            <a:r>
              <a:rPr lang="en-US" sz="3300" spc="330" dirty="0" err="1">
                <a:ea typeface="+mn-lt"/>
                <a:cs typeface="+mn-lt"/>
              </a:rPr>
              <a:t>mais</a:t>
            </a:r>
            <a:r>
              <a:rPr lang="en-US" sz="3300" spc="330" dirty="0">
                <a:ea typeface="+mn-lt"/>
                <a:cs typeface="+mn-lt"/>
              </a:rPr>
              <a:t> </a:t>
            </a:r>
            <a:r>
              <a:rPr lang="en-US" sz="3300" spc="330" dirty="0" err="1">
                <a:ea typeface="+mn-lt"/>
                <a:cs typeface="+mn-lt"/>
              </a:rPr>
              <a:t>estruturada</a:t>
            </a:r>
            <a:r>
              <a:rPr lang="en-US" sz="3300" spc="330" dirty="0">
                <a:ea typeface="+mn-lt"/>
                <a:cs typeface="+mn-lt"/>
              </a:rPr>
              <a:t>.</a:t>
            </a:r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E7A9480-9B41-5863-8D19-4E4F499D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05" y="3966127"/>
            <a:ext cx="10106025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944813"/>
            <a:ext cx="16442627" cy="308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Dentro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do widget Form,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campos de entrada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deseja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que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preencha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Por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exemplo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você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pode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caixa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texto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um “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DropdownButtonFormField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” para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lista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suspensa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17A8B1B7-0605-22C4-D5EE-60C9C3CA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870797"/>
            <a:ext cx="8449540" cy="822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658873" y="379832"/>
            <a:ext cx="10970254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Adição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673" y="2066856"/>
            <a:ext cx="16442627" cy="182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Após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adicionar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 o campo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</a:rPr>
              <a:t>Categoria</a:t>
            </a:r>
            <a:r>
              <a:rPr lang="en-US" sz="28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2800" spc="35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c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ertifique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-se de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salvar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categoria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junto com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outros dados da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receita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método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2800" spc="350" dirty="0" err="1">
                <a:solidFill>
                  <a:srgbClr val="000000"/>
                </a:solidFill>
                <a:latin typeface="Consolas"/>
              </a:rPr>
              <a:t>saveRecipe</a:t>
            </a:r>
            <a:r>
              <a:rPr lang="en-US" sz="2800" spc="35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e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também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ajustar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arquivo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spc="350" dirty="0" err="1">
                <a:solidFill>
                  <a:srgbClr val="000000"/>
                </a:solidFill>
                <a:ea typeface="+mn-lt"/>
                <a:cs typeface="+mn-lt"/>
              </a:rPr>
              <a:t>recipe.dart</a:t>
            </a:r>
            <a:r>
              <a:rPr lang="en-US" sz="2800" spc="35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800" spc="35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C041C7D-A394-3DA2-063D-9FD691B0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73" y="3894727"/>
            <a:ext cx="8392390" cy="5812847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69D70C1-C93B-8154-970A-0FF370D4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195" y="3892901"/>
            <a:ext cx="4504496" cy="57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Botão</a:t>
            </a: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 de </a:t>
            </a:r>
            <a:r>
              <a:rPr lang="en-US" sz="6000" spc="300" dirty="0" err="1">
                <a:solidFill>
                  <a:srgbClr val="2B4A9D"/>
                </a:solidFill>
                <a:latin typeface="Poppins Ultra-Bold"/>
              </a:rPr>
              <a:t>envio</a:t>
            </a:r>
            <a:endParaRPr lang="en-US" sz="6000" spc="300" dirty="0" err="1">
              <a:solidFill>
                <a:srgbClr val="2B4A9D"/>
              </a:solidFill>
              <a:latin typeface="Poppins Ultra-Bold"/>
              <a:cs typeface="Poppins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6158" y="2202494"/>
            <a:ext cx="8366842" cy="6222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 spc="350" dirty="0">
                <a:solidFill>
                  <a:srgbClr val="000000"/>
                </a:solidFill>
                <a:latin typeface="Lato"/>
              </a:rPr>
              <a:t>Em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seguida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 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ajuste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botão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envio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com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uma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função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evento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onPressed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 Essa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função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deve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campos de entrada antes de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salvar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dados e, se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tudo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estiver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correto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,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enviar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as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informações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do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para o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servidor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realizar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qualquer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outra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ação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desejada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.</a:t>
            </a:r>
            <a:endParaRPr lang="en-US" sz="3500" spc="35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D54411E-829E-F163-C6D2-52FAFA98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898" y="3058353"/>
            <a:ext cx="8336032" cy="4866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492570" y="379832"/>
            <a:ext cx="11302861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Ultra-Bold"/>
              </a:rPr>
              <a:t>Validação dos campos de entrada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979" y="2223574"/>
            <a:ext cx="10255276" cy="5841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>
                <a:solidFill>
                  <a:srgbClr val="000000"/>
                </a:solidFill>
                <a:latin typeface="Lato"/>
              </a:rPr>
              <a:t>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de entrada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foi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usado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“validator” no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TextFormField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”.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Isso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verifica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preencheu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corretamente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exibirá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erros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se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necessário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pt-BR" dirty="0"/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Também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é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possível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utilizar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método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“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autovalidate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” do widget “Form” para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validar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os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campos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automaticamente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enquanto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usuário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preenche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 o </a:t>
            </a:r>
            <a:r>
              <a:rPr lang="en-US" sz="3300" spc="330" dirty="0" err="1">
                <a:solidFill>
                  <a:srgbClr val="000000"/>
                </a:solidFill>
                <a:latin typeface="Lato"/>
              </a:rPr>
              <a:t>formulário</a:t>
            </a:r>
            <a:r>
              <a:rPr lang="en-US" sz="3300" spc="330" dirty="0">
                <a:solidFill>
                  <a:srgbClr val="000000"/>
                </a:solidFill>
                <a:latin typeface="Lato"/>
              </a:rPr>
              <a:t>.</a:t>
            </a:r>
            <a:endParaRPr lang="en-US" sz="3300" spc="33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B2C6FD8-5E26-9344-D36D-534DCC0A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955" y="2072308"/>
            <a:ext cx="3936309" cy="7020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Aula09-Formulários no Flutter</dc:title>
  <cp:revision>246</cp:revision>
  <dcterms:created xsi:type="dcterms:W3CDTF">2006-08-16T00:00:00Z</dcterms:created>
  <dcterms:modified xsi:type="dcterms:W3CDTF">2024-11-29T23:04:46Z</dcterms:modified>
  <dc:identifier>DAF-XfFka0w</dc:identifier>
</cp:coreProperties>
</file>