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old" panose="020F0502020204030203" pitchFamily="34" charset="0"/>
      <p:regular r:id="rId16"/>
      <p:bold r:id="rId17"/>
    </p:embeddedFont>
    <p:embeddedFont>
      <p:font typeface="Poppins Bold" panose="00000800000000000000" pitchFamily="2" charset="0"/>
      <p:regular r:id="rId18"/>
      <p:bold r:id="rId19"/>
    </p:embeddedFont>
    <p:embeddedFont>
      <p:font typeface="Poppins Ultra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5D1DC-BFEB-1357-C8AD-BC24CEEDD2F5}" v="264" dt="2024-11-18T23:30:03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ableless/entendendo-os-tipos-de-widgets-do-flutter-de9bb9296bf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ableless/entendendo-os-tipos-de-widgets-do-flutter-de9bb9296bf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ui" TargetMode="External"/><Relationship Id="rId2" Type="http://schemas.openxmlformats.org/officeDocument/2006/relationships/hyperlink" Target="https://medium.com/tableless/entendendo-os-tipos-de-widgets-do-flutter-de9bb9296bf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12806" y="3704215"/>
            <a:ext cx="12616379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spc="400" dirty="0" err="1">
                <a:solidFill>
                  <a:srgbClr val="2B4A9D"/>
                </a:solidFill>
                <a:latin typeface="Poppins Bold"/>
              </a:rPr>
              <a:t>Módulo</a:t>
            </a:r>
            <a:r>
              <a:rPr lang="en-US" sz="7000" spc="400" dirty="0">
                <a:solidFill>
                  <a:srgbClr val="2B4A9D"/>
                </a:solidFill>
                <a:latin typeface="Poppins Bold"/>
              </a:rPr>
              <a:t> III - Widgets no Flutter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2614" y="6864177"/>
            <a:ext cx="12189123" cy="2010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500" spc="35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37023" y="3545541"/>
            <a:ext cx="16212269" cy="1591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No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próximo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módulo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vamos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aprender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sobre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 a entrada de dados e a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criação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 de </a:t>
            </a:r>
            <a:r>
              <a:rPr lang="en-US" sz="5000" spc="300" dirty="0" err="1">
                <a:solidFill>
                  <a:srgbClr val="2B4A9D"/>
                </a:solidFill>
                <a:latin typeface="Poppins Ultra-Bold"/>
                <a:cs typeface="Poppins Ultra-Bold"/>
              </a:rPr>
              <a:t>botões</a:t>
            </a:r>
            <a:r>
              <a:rPr lang="en-US" sz="5000" spc="300" dirty="0">
                <a:solidFill>
                  <a:srgbClr val="2B4A9D"/>
                </a:solidFill>
                <a:latin typeface="Poppins Ultra-Bold"/>
                <a:cs typeface="Poppins Ultra-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94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21" name="Group 21"/>
          <p:cNvGrpSpPr/>
          <p:nvPr/>
        </p:nvGrpSpPr>
        <p:grpSpPr>
          <a:xfrm rot="-5400000">
            <a:off x="568482" y="6542700"/>
            <a:ext cx="829509" cy="1966473"/>
            <a:chOff x="0" y="0"/>
            <a:chExt cx="2354580" cy="558188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8" y="3196808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O que é um Widget?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23218" y="4564403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Stateful Widget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23217" y="7222947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Widgets </a:t>
            </a:r>
            <a:r>
              <a:rPr lang="en-US" sz="4000" spc="350" dirty="0" err="1">
                <a:solidFill>
                  <a:srgbClr val="2B4A9D"/>
                </a:solidFill>
                <a:latin typeface="Lato Bold"/>
              </a:rPr>
              <a:t>Básicos</a:t>
            </a: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 do Flutter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123217" y="5893675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Stateless Widget</a:t>
            </a:r>
          </a:p>
        </p:txBody>
      </p:sp>
      <p:grpSp>
        <p:nvGrpSpPr>
          <p:cNvPr id="27" name="Group 27"/>
          <p:cNvGrpSpPr/>
          <p:nvPr/>
        </p:nvGrpSpPr>
        <p:grpSpPr>
          <a:xfrm rot="-5400000">
            <a:off x="568482" y="7867509"/>
            <a:ext cx="829509" cy="1966473"/>
            <a:chOff x="0" y="0"/>
            <a:chExt cx="2354580" cy="558188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2123216" y="8579071"/>
            <a:ext cx="7343333" cy="58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000" spc="350" dirty="0">
                <a:solidFill>
                  <a:srgbClr val="2B4A9D"/>
                </a:solidFill>
                <a:latin typeface="Lato Bold"/>
              </a:rPr>
              <a:t>Outros Widgets do Flutter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1655014"/>
            <a:ext cx="9135755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 que é um Widget?</a:t>
            </a: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809495" y="3375683"/>
            <a:ext cx="11045974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</a:rPr>
              <a:t>Um Widget é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componente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visual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utilizado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a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interface de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aplicativo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;</a:t>
            </a: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759"/>
              </a:lnSpc>
            </a:pP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33425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Widgets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podem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possuir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não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sendo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chamados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de Stateful Widget e Stateless Widget,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respectivamente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. </a:t>
            </a: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9738947" y="2559910"/>
            <a:ext cx="8330780" cy="5489426"/>
          </a:xfrm>
          <a:custGeom>
            <a:avLst/>
            <a:gdLst/>
            <a:ahLst/>
            <a:cxnLst/>
            <a:rect l="l" t="t" r="r" b="b"/>
            <a:pathLst>
              <a:path w="8330780" h="5489426">
                <a:moveTo>
                  <a:pt x="0" y="0"/>
                </a:moveTo>
                <a:lnTo>
                  <a:pt x="8330779" y="0"/>
                </a:lnTo>
                <a:lnTo>
                  <a:pt x="8330779" y="5489426"/>
                </a:lnTo>
                <a:lnTo>
                  <a:pt x="0" y="54894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25" r="-5128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68581" y="379832"/>
            <a:ext cx="9135755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Stateful Widget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1812" y="1569289"/>
            <a:ext cx="9674163" cy="8617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425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Widgets que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possuem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são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denominados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de Stateful Widget;</a:t>
            </a: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33425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</a:rPr>
              <a:t>Durante 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execução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haver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alterações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naquele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componente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sem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precisar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redirecionar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outra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tela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;</a:t>
            </a: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33425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</a:rPr>
              <a:t>No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ao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lado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todos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componentes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amarelo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são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dirty="0" err="1">
                <a:solidFill>
                  <a:srgbClr val="000000"/>
                </a:solidFill>
                <a:latin typeface="Lato"/>
              </a:rPr>
              <a:t>estados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;</a:t>
            </a: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733425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4000" spc="339" dirty="0">
                <a:solidFill>
                  <a:srgbClr val="000000"/>
                </a:solidFill>
                <a:latin typeface="Lato"/>
              </a:rPr>
              <a:t>Caso o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realize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alguma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ação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, o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mesmo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não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será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direcionado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outra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página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, o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estado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da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página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será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9" err="1">
                <a:solidFill>
                  <a:srgbClr val="000000"/>
                </a:solidFill>
                <a:latin typeface="Lato"/>
              </a:rPr>
              <a:t>atualizado</a:t>
            </a:r>
            <a:r>
              <a:rPr lang="en-US" sz="4000" spc="339" dirty="0">
                <a:solidFill>
                  <a:srgbClr val="000000"/>
                </a:solidFill>
                <a:latin typeface="Lato"/>
              </a:rPr>
              <a:t>.</a:t>
            </a:r>
            <a:endParaRPr lang="en-US" sz="4000" spc="339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15600" y="8001711"/>
            <a:ext cx="777240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300" spc="249" dirty="0" err="1">
                <a:solidFill>
                  <a:srgbClr val="000000"/>
                </a:solidFill>
                <a:latin typeface="Lato"/>
              </a:rPr>
              <a:t>Figura</a:t>
            </a:r>
            <a:r>
              <a:rPr lang="en-US" sz="2300" spc="249" dirty="0">
                <a:solidFill>
                  <a:srgbClr val="000000"/>
                </a:solidFill>
                <a:latin typeface="Lato"/>
              </a:rPr>
              <a:t> 01 - </a:t>
            </a:r>
            <a:r>
              <a:rPr lang="en-US" sz="2300" spc="249" dirty="0" err="1">
                <a:solidFill>
                  <a:srgbClr val="000000"/>
                </a:solidFill>
                <a:latin typeface="Lato"/>
              </a:rPr>
              <a:t>Stateful</a:t>
            </a:r>
            <a:r>
              <a:rPr lang="en-US" sz="2300" spc="249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300" spc="249" dirty="0" err="1">
                <a:solidFill>
                  <a:srgbClr val="000000"/>
                </a:solidFill>
                <a:latin typeface="Lato"/>
              </a:rPr>
              <a:t>Wiget</a:t>
            </a:r>
            <a:endParaRPr lang="en-US" sz="2300" spc="249" dirty="0">
              <a:solidFill>
                <a:srgbClr val="000000"/>
              </a:solidFill>
              <a:latin typeface="Lato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300" spc="249" dirty="0" err="1">
                <a:solidFill>
                  <a:srgbClr val="000000"/>
                </a:solidFill>
                <a:latin typeface="Lato"/>
              </a:rPr>
              <a:t>Fonte</a:t>
            </a:r>
            <a:r>
              <a:rPr lang="en-US" sz="2300" spc="249" dirty="0">
                <a:solidFill>
                  <a:srgbClr val="000000"/>
                </a:solidFill>
                <a:latin typeface="Lato"/>
              </a:rPr>
              <a:t>: </a:t>
            </a:r>
            <a:r>
              <a:rPr lang="en-US" spc="249" dirty="0">
                <a:solidFill>
                  <a:srgbClr val="000000"/>
                </a:solidFill>
                <a:latin typeface="Lato"/>
                <a:hlinkClick r:id="rId3"/>
              </a:rPr>
              <a:t>https://medium.com/tableless/entendendo-os-tipos-de-widgets-do-flutter-de9bb9296bf6</a:t>
            </a:r>
            <a:r>
              <a:rPr lang="en-US" spc="249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8835414" y="3157279"/>
            <a:ext cx="9355630" cy="4462301"/>
          </a:xfrm>
          <a:custGeom>
            <a:avLst/>
            <a:gdLst/>
            <a:ahLst/>
            <a:cxnLst/>
            <a:rect l="l" t="t" r="r" b="b"/>
            <a:pathLst>
              <a:path w="9355630" h="4462301">
                <a:moveTo>
                  <a:pt x="0" y="0"/>
                </a:moveTo>
                <a:lnTo>
                  <a:pt x="9355630" y="0"/>
                </a:lnTo>
                <a:lnTo>
                  <a:pt x="9355630" y="4462301"/>
                </a:lnTo>
                <a:lnTo>
                  <a:pt x="0" y="4462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35" t="-23017" r="-506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68581" y="133350"/>
            <a:ext cx="9135755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Stateless Widgets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35324" y="1458984"/>
            <a:ext cx="8770631" cy="8656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Widgets que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não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possuem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estado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são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denominados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de Stateless Widget;</a:t>
            </a:r>
            <a:endParaRPr lang="pt-BR" sz="4000" dirty="0">
              <a:cs typeface="Calibri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Stateless Widgets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são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componentes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que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não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possuem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alteração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após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renderizado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;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>
                <a:solidFill>
                  <a:srgbClr val="000000"/>
                </a:solidFill>
                <a:latin typeface="Lato"/>
              </a:rPr>
              <a:t>No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ao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lado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, a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terceira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imagem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apresenta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o que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ocorre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ao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clicar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algum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arquivo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contido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nos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componentes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; 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>
                <a:solidFill>
                  <a:srgbClr val="000000"/>
                </a:solidFill>
                <a:latin typeface="Lato"/>
              </a:rPr>
              <a:t>O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passo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seguinte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exibir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nova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tela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com a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imagem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tamanho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real para o </a:t>
            </a:r>
            <a:r>
              <a:rPr lang="en-US" sz="4000" spc="32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.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520673" y="7780484"/>
            <a:ext cx="8767327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300" spc="249" dirty="0" err="1">
                <a:solidFill>
                  <a:srgbClr val="000000"/>
                </a:solidFill>
                <a:latin typeface="Lato"/>
              </a:rPr>
              <a:t>Figura</a:t>
            </a:r>
            <a:r>
              <a:rPr lang="en-US" sz="2300" spc="249" dirty="0">
                <a:solidFill>
                  <a:srgbClr val="000000"/>
                </a:solidFill>
                <a:latin typeface="Lato"/>
              </a:rPr>
              <a:t> 02 - Stateless </a:t>
            </a:r>
            <a:r>
              <a:rPr lang="en-US" sz="2300" spc="249" dirty="0" err="1">
                <a:solidFill>
                  <a:srgbClr val="000000"/>
                </a:solidFill>
                <a:latin typeface="Lato"/>
              </a:rPr>
              <a:t>Wiget</a:t>
            </a:r>
            <a:endParaRPr lang="en-US" sz="2300" spc="249" dirty="0">
              <a:solidFill>
                <a:srgbClr val="000000"/>
              </a:solidFill>
              <a:latin typeface="Lato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300" spc="249" dirty="0" err="1">
                <a:solidFill>
                  <a:srgbClr val="000000"/>
                </a:solidFill>
                <a:latin typeface="Lato"/>
              </a:rPr>
              <a:t>Fonte</a:t>
            </a:r>
            <a:r>
              <a:rPr lang="en-US" sz="2300" spc="249" dirty="0">
                <a:solidFill>
                  <a:srgbClr val="000000"/>
                </a:solidFill>
                <a:latin typeface="Lato"/>
              </a:rPr>
              <a:t>: </a:t>
            </a:r>
            <a:r>
              <a:rPr lang="en-US" spc="249" dirty="0">
                <a:solidFill>
                  <a:srgbClr val="000000"/>
                </a:solidFill>
                <a:latin typeface="Lato"/>
                <a:hlinkClick r:id="rId3"/>
              </a:rPr>
              <a:t>https://medium.com/tableless/entendendo-os-tipos-de-widgets-do-flutter-de9bb9296bf6</a:t>
            </a:r>
            <a:r>
              <a:rPr lang="en-US" spc="249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68581" y="133350"/>
            <a:ext cx="9135755" cy="162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Widgets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básicos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do Flutter</a:t>
            </a:r>
            <a:endParaRPr lang="en-US" sz="6000" spc="300" dirty="0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59109" y="2156363"/>
            <a:ext cx="17161448" cy="7502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Text: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permite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sequência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texto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estilizado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seu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aplicativo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;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Row, Column: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permitem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layouts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flexíveis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nas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direções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horizontal (Row) e vertical (Column);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Stack: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permite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colocar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widgets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uns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sobre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outros;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Container: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permite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um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elemento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visual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retangular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. Ele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possuir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margens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preenchimento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restrições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aplicadas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seu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tamanho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.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r>
              <a:rPr lang="en-US" sz="4000" spc="320" dirty="0">
                <a:solidFill>
                  <a:srgbClr val="000000"/>
                </a:solidFill>
                <a:latin typeface="Lato"/>
              </a:rPr>
              <a:t>Estes widgets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podem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ser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utilizados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conjunto.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847591" y="338775"/>
            <a:ext cx="9135755" cy="162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Outros widgets do Flutter</a:t>
            </a:r>
            <a:endParaRPr lang="en-US" sz="6000" spc="300" dirty="0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63276" y="1974514"/>
            <a:ext cx="17161448" cy="8079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 err="1">
                <a:solidFill>
                  <a:srgbClr val="000000"/>
                </a:solidFill>
                <a:latin typeface="Lato Bold"/>
              </a:rPr>
              <a:t>AppBar</a:t>
            </a: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: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cria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um Container com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altura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de 56 pixels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independentes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do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dispositivo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, com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preenchimento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interno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de 8 pixels;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Scaffold: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organiza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seus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filhos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coluna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vertical. No topo da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coluna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colocado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instância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do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MyAppBar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passando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para a barra de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aplicativos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um Widget Text para usar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título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;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690880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4000" spc="320" dirty="0" err="1">
                <a:solidFill>
                  <a:srgbClr val="000000"/>
                </a:solidFill>
                <a:latin typeface="Lato Bold"/>
              </a:rPr>
              <a:t>MaterialApp</a:t>
            </a:r>
            <a:r>
              <a:rPr lang="en-US" sz="4000" spc="320" dirty="0">
                <a:solidFill>
                  <a:srgbClr val="000000"/>
                </a:solidFill>
                <a:latin typeface="Lato Bold"/>
              </a:rPr>
              <a:t>: 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é a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raiz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de um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aplicativo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Flutter, no qual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há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vários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outros widgets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necessários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para o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aplicativo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.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algn="just">
              <a:lnSpc>
                <a:spcPts val="4480"/>
              </a:lnSpc>
            </a:pPr>
            <a:r>
              <a:rPr lang="en-US" sz="4000" spc="320" dirty="0">
                <a:solidFill>
                  <a:srgbClr val="000000"/>
                </a:solidFill>
                <a:latin typeface="Lato"/>
              </a:rPr>
              <a:t>Estes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são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alguns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exemplos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de Widgets que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utilizam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outros widgets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na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sua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20" dirty="0" err="1">
                <a:solidFill>
                  <a:srgbClr val="000000"/>
                </a:solidFill>
                <a:latin typeface="Lato"/>
              </a:rPr>
              <a:t>composição</a:t>
            </a:r>
            <a:r>
              <a:rPr lang="en-US" sz="4000" spc="320" dirty="0">
                <a:solidFill>
                  <a:srgbClr val="000000"/>
                </a:solidFill>
                <a:latin typeface="Lato"/>
              </a:rPr>
              <a:t>. </a:t>
            </a:r>
            <a:endParaRPr lang="en-US" sz="4000" spc="32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3450" y="4391117"/>
            <a:ext cx="10613150" cy="5584036"/>
          </a:xfrm>
          <a:custGeom>
            <a:avLst/>
            <a:gdLst/>
            <a:ahLst/>
            <a:cxnLst/>
            <a:rect l="l" t="t" r="r" b="b"/>
            <a:pathLst>
              <a:path w="11261140" h="5584036">
                <a:moveTo>
                  <a:pt x="0" y="0"/>
                </a:moveTo>
                <a:lnTo>
                  <a:pt x="11261140" y="0"/>
                </a:lnTo>
                <a:lnTo>
                  <a:pt x="11261140" y="5584037"/>
                </a:lnTo>
                <a:lnTo>
                  <a:pt x="0" y="558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52906" y="194077"/>
            <a:ext cx="7211101" cy="4073216"/>
          </a:xfrm>
          <a:custGeom>
            <a:avLst/>
            <a:gdLst/>
            <a:ahLst/>
            <a:cxnLst/>
            <a:rect l="l" t="t" r="r" b="b"/>
            <a:pathLst>
              <a:path w="7211101" h="4073216">
                <a:moveTo>
                  <a:pt x="0" y="0"/>
                </a:moveTo>
                <a:lnTo>
                  <a:pt x="7211101" y="0"/>
                </a:lnTo>
                <a:lnTo>
                  <a:pt x="7211101" y="4073215"/>
                </a:lnTo>
                <a:lnTo>
                  <a:pt x="0" y="4073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Retângulo 3"/>
          <p:cNvSpPr/>
          <p:nvPr/>
        </p:nvSpPr>
        <p:spPr>
          <a:xfrm>
            <a:off x="10896600" y="876300"/>
            <a:ext cx="1752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981200" y="6062344"/>
            <a:ext cx="1066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86000" y="6351268"/>
            <a:ext cx="1066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68581" y="133350"/>
            <a:ext cx="9135755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63276" y="1569289"/>
            <a:ext cx="17161448" cy="346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spc="320" dirty="0">
                <a:solidFill>
                  <a:srgbClr val="000000"/>
                </a:solidFill>
                <a:latin typeface="Lato"/>
              </a:rPr>
              <a:t>SANTANA, F. </a:t>
            </a:r>
            <a:r>
              <a:rPr lang="en-US" sz="3200" spc="320" dirty="0" err="1">
                <a:solidFill>
                  <a:srgbClr val="000000"/>
                </a:solidFill>
                <a:latin typeface="Lato Bold"/>
              </a:rPr>
              <a:t>Entendendo</a:t>
            </a:r>
            <a:r>
              <a:rPr lang="en-US" sz="3200" spc="320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 Bold"/>
              </a:rPr>
              <a:t>os</a:t>
            </a:r>
            <a:r>
              <a:rPr lang="en-US" sz="3200" spc="320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 Bold"/>
              </a:rPr>
              <a:t>tipos</a:t>
            </a:r>
            <a:r>
              <a:rPr lang="en-US" sz="3200" spc="320" dirty="0">
                <a:solidFill>
                  <a:srgbClr val="000000"/>
                </a:solidFill>
                <a:latin typeface="Lato Bold"/>
              </a:rPr>
              <a:t> de Widgets do Flutter - </a:t>
            </a:r>
            <a:r>
              <a:rPr lang="en-US" sz="3200" spc="320" dirty="0" err="1">
                <a:solidFill>
                  <a:srgbClr val="000000"/>
                </a:solidFill>
                <a:latin typeface="Lato Bold"/>
              </a:rPr>
              <a:t>Tableless</a:t>
            </a:r>
            <a:r>
              <a:rPr lang="en-US" sz="3200" spc="320" dirty="0">
                <a:solidFill>
                  <a:srgbClr val="000000"/>
                </a:solidFill>
                <a:latin typeface="Lato Bold"/>
              </a:rPr>
              <a:t> - Medium.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200" spc="320" dirty="0">
                <a:solidFill>
                  <a:srgbClr val="000000"/>
                </a:solidFill>
                <a:latin typeface="Lato"/>
                <a:hlinkClick r:id="rId2"/>
              </a:rPr>
              <a:t>https://medium.com/tableless/entendendo-os-tipos-de-widgets-do-flutter-de9bb9296bf6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.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Acesso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: 7 mar. 2024.</a:t>
            </a:r>
          </a:p>
          <a:p>
            <a:pPr algn="just">
              <a:lnSpc>
                <a:spcPts val="4480"/>
              </a:lnSpc>
            </a:pPr>
            <a:endParaRPr lang="en-US" sz="3200" spc="320" dirty="0">
              <a:solidFill>
                <a:srgbClr val="000000"/>
              </a:solidFill>
              <a:latin typeface="Lato"/>
            </a:endParaRPr>
          </a:p>
          <a:p>
            <a:pPr algn="just">
              <a:lnSpc>
                <a:spcPts val="4480"/>
              </a:lnSpc>
            </a:pPr>
            <a:r>
              <a:rPr lang="en-US" sz="3200" spc="320" dirty="0">
                <a:solidFill>
                  <a:srgbClr val="000000"/>
                </a:solidFill>
                <a:latin typeface="Lato Bold"/>
              </a:rPr>
              <a:t>Building user interfaces with Flutter.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Disponível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200" spc="320" dirty="0">
                <a:solidFill>
                  <a:srgbClr val="000000"/>
                </a:solidFill>
                <a:latin typeface="Lato"/>
                <a:hlinkClick r:id="rId3"/>
              </a:rPr>
              <a:t>https://docs.flutter.dev/ui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.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Acesso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200" spc="32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200" spc="320" dirty="0">
                <a:solidFill>
                  <a:srgbClr val="000000"/>
                </a:solidFill>
                <a:latin typeface="Lato"/>
              </a:rPr>
              <a:t>: 7 mar. 2024.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444</Words>
  <Application>Microsoft Office PowerPoint</Application>
  <PresentationFormat>Personalizar</PresentationFormat>
  <Paragraphs>54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cp:lastModifiedBy>natalia</cp:lastModifiedBy>
  <cp:revision>51</cp:revision>
  <dcterms:created xsi:type="dcterms:W3CDTF">2006-08-16T00:00:00Z</dcterms:created>
  <dcterms:modified xsi:type="dcterms:W3CDTF">2024-11-18T23:30:10Z</dcterms:modified>
  <dc:identifier>DAF-TiBPULQ</dc:identifier>
</cp:coreProperties>
</file>