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72" r:id="rId9"/>
    <p:sldId id="260" r:id="rId10"/>
    <p:sldId id="261" r:id="rId11"/>
    <p:sldId id="270" r:id="rId12"/>
    <p:sldId id="271" r:id="rId13"/>
    <p:sldId id="265" r:id="rId14"/>
    <p:sldId id="264" r:id="rId15"/>
  </p:sldIdLst>
  <p:sldSz cx="18288000" cy="10287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pitchFamily="34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pitchFamily="2" charset="0"/>
      <p:regular r:id="rId26"/>
      <p:bold r:id="rId27"/>
    </p:embeddedFont>
    <p:embeddedFont>
      <p:font typeface="Poppins Ultra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ECA3D-AE01-BFED-F0F6-A0CF82C76B3B}" v="1080" dt="2024-11-18T18:31:00.025"/>
    <p1510:client id="{DA39BAF4-415D-07D0-06DD-6C73DB82E697}" v="373" dt="2024-11-18T23:40:2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3106863"/>
            <a:ext cx="12616379" cy="360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51"/>
              </a:lnSpc>
            </a:pPr>
            <a:r>
              <a:rPr lang="en-US" sz="7000" spc="450" dirty="0" err="1">
                <a:solidFill>
                  <a:srgbClr val="2B4A9D"/>
                </a:solidFill>
                <a:latin typeface="Poppins Bold"/>
              </a:rPr>
              <a:t>Módulo</a:t>
            </a:r>
            <a:r>
              <a:rPr lang="en-US" sz="7000" spc="450" dirty="0">
                <a:solidFill>
                  <a:srgbClr val="2B4A9D"/>
                </a:solidFill>
                <a:latin typeface="Poppins Bold"/>
              </a:rPr>
              <a:t> IV – Entrada de dados e </a:t>
            </a:r>
            <a:r>
              <a:rPr lang="en-US" sz="7000" spc="450" dirty="0" err="1">
                <a:solidFill>
                  <a:srgbClr val="2B4A9D"/>
                </a:solidFill>
                <a:latin typeface="Poppins Bold"/>
              </a:rPr>
              <a:t>criação</a:t>
            </a:r>
            <a:r>
              <a:rPr lang="en-US" sz="7000" spc="450" dirty="0">
                <a:solidFill>
                  <a:srgbClr val="2B4A9D"/>
                </a:solidFill>
                <a:latin typeface="Poppins Bold"/>
              </a:rPr>
              <a:t> de </a:t>
            </a:r>
            <a:r>
              <a:rPr lang="en-US" sz="7000" spc="450" dirty="0" err="1">
                <a:solidFill>
                  <a:srgbClr val="2B4A9D"/>
                </a:solidFill>
                <a:latin typeface="Poppins Bold"/>
              </a:rPr>
              <a:t>botões</a:t>
            </a:r>
            <a:endParaRPr lang="en-US" sz="7000" spc="450" dirty="0" err="1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1963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2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2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20" dirty="0">
                <a:solidFill>
                  <a:srgbClr val="000000"/>
                </a:solidFill>
                <a:latin typeface="Lato"/>
              </a:rPr>
              <a:t>: Eliane Dantas e Natalia Costa</a:t>
            </a:r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2B21C0F8-6807-475F-6C43-540F1D00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57" y="195524"/>
            <a:ext cx="9986376" cy="5183035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671A0A1-F2E7-57EA-3C2A-36CDF0F0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8" t="472" r="323" b="178"/>
          <a:stretch/>
        </p:blipFill>
        <p:spPr>
          <a:xfrm>
            <a:off x="12957915" y="331578"/>
            <a:ext cx="4726040" cy="8741587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80823158-AE69-5A4B-2CAA-DCD1821FF7E3}"/>
              </a:ext>
            </a:extLst>
          </p:cNvPr>
          <p:cNvSpPr txBox="1"/>
          <p:nvPr/>
        </p:nvSpPr>
        <p:spPr>
          <a:xfrm>
            <a:off x="282027" y="5712949"/>
            <a:ext cx="12107972" cy="4350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b="1" spc="350" dirty="0" err="1">
                <a:latin typeface="Lato"/>
                <a:ea typeface="Lato"/>
                <a:cs typeface="Lato"/>
              </a:rPr>
              <a:t>OnPressed</a:t>
            </a:r>
            <a:r>
              <a:rPr lang="en-US" sz="4000" b="1" spc="350" dirty="0">
                <a:latin typeface="Lato"/>
                <a:ea typeface="Lato"/>
                <a:cs typeface="Lato"/>
              </a:rPr>
              <a:t>():</a:t>
            </a:r>
            <a:r>
              <a:rPr lang="en-US" sz="4000" spc="350" dirty="0">
                <a:latin typeface="Lato"/>
                <a:ea typeface="Lato"/>
                <a:cs typeface="Lato"/>
              </a:rPr>
              <a:t> define 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ação</a:t>
            </a:r>
            <a:r>
              <a:rPr lang="en-US" sz="4000" spc="350" dirty="0">
                <a:latin typeface="Lato"/>
                <a:ea typeface="Lato"/>
                <a:cs typeface="Lato"/>
              </a:rPr>
              <a:t> que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será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executada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quando</a:t>
            </a:r>
            <a:r>
              <a:rPr lang="en-US" sz="4000" spc="350" dirty="0">
                <a:latin typeface="Lato"/>
                <a:ea typeface="Lato"/>
                <a:cs typeface="Lato"/>
              </a:rPr>
              <a:t> o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botão</a:t>
            </a:r>
            <a:r>
              <a:rPr lang="en-US" sz="4000" spc="350" dirty="0">
                <a:latin typeface="Lato"/>
                <a:ea typeface="Lato"/>
                <a:cs typeface="Lato"/>
              </a:rPr>
              <a:t> for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pressionado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b="1" spc="350" dirty="0" err="1">
                <a:latin typeface="Lato"/>
                <a:ea typeface="Lato"/>
                <a:cs typeface="Lato"/>
              </a:rPr>
              <a:t>Navigator.push</a:t>
            </a:r>
            <a:r>
              <a:rPr lang="en-US" sz="4000" b="1" spc="350" dirty="0">
                <a:latin typeface="Lato"/>
                <a:ea typeface="Lato"/>
                <a:cs typeface="Lato"/>
              </a:rPr>
              <a:t>():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esse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método</a:t>
            </a:r>
            <a:r>
              <a:rPr lang="en-US" sz="4000" spc="350" dirty="0">
                <a:latin typeface="Lato"/>
                <a:ea typeface="Lato"/>
                <a:cs typeface="Lato"/>
              </a:rPr>
              <a:t> é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usado</a:t>
            </a:r>
            <a:r>
              <a:rPr lang="en-US" sz="4000" spc="350" dirty="0">
                <a:latin typeface="Lato"/>
                <a:ea typeface="Lato"/>
                <a:cs typeface="Lato"/>
              </a:rPr>
              <a:t> para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navegar</a:t>
            </a:r>
            <a:r>
              <a:rPr lang="en-US" sz="4000" spc="350" dirty="0">
                <a:latin typeface="Lato"/>
                <a:ea typeface="Lato"/>
                <a:cs typeface="Lato"/>
              </a:rPr>
              <a:t> para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uma</a:t>
            </a:r>
            <a:r>
              <a:rPr lang="en-US" sz="4000" spc="350" dirty="0">
                <a:latin typeface="Lato"/>
                <a:ea typeface="Lato"/>
                <a:cs typeface="Lato"/>
              </a:rPr>
              <a:t> nova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página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b="1" spc="350" dirty="0">
                <a:latin typeface="Lato"/>
                <a:ea typeface="Lato"/>
                <a:cs typeface="Lato"/>
              </a:rPr>
              <a:t>child: Text('+', ...):</a:t>
            </a:r>
            <a:r>
              <a:rPr lang="en-US" sz="4000" spc="350" dirty="0">
                <a:latin typeface="Lato"/>
                <a:ea typeface="Lato"/>
                <a:cs typeface="Lato"/>
              </a:rPr>
              <a:t> define o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conteúdo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dentro</a:t>
            </a:r>
            <a:r>
              <a:rPr lang="en-US" sz="4000" spc="350" dirty="0">
                <a:latin typeface="Lato"/>
                <a:ea typeface="Lato"/>
                <a:cs typeface="Lato"/>
              </a:rPr>
              <a:t> do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botão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5139FB-9F9B-1B1C-DC9C-1B68AF25C46E}"/>
              </a:ext>
            </a:extLst>
          </p:cNvPr>
          <p:cNvSpPr txBox="1"/>
          <p:nvPr/>
        </p:nvSpPr>
        <p:spPr>
          <a:xfrm>
            <a:off x="516890" y="2972880"/>
            <a:ext cx="17259300" cy="433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latin typeface="Lato"/>
                <a:ea typeface="Lato"/>
                <a:cs typeface="Lato"/>
              </a:rPr>
              <a:t>O </a:t>
            </a:r>
            <a:r>
              <a:rPr lang="en-US" sz="3500" b="1" spc="350" dirty="0" err="1">
                <a:latin typeface="Lato"/>
                <a:ea typeface="Lato"/>
                <a:cs typeface="Lato"/>
              </a:rPr>
              <a:t>ElevatedButton</a:t>
            </a:r>
            <a:r>
              <a:rPr lang="en-US" sz="3500" spc="350" dirty="0">
                <a:latin typeface="Lato"/>
                <a:ea typeface="Lato"/>
                <a:cs typeface="Lato"/>
              </a:rPr>
              <a:t> é um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botão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elevado</a:t>
            </a:r>
            <a:r>
              <a:rPr lang="en-US" sz="3500" spc="350" dirty="0">
                <a:latin typeface="Lato"/>
                <a:ea typeface="Lato"/>
                <a:cs typeface="Lato"/>
              </a:rPr>
              <a:t> que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adiciona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50" dirty="0">
                <a:latin typeface="Lato"/>
                <a:ea typeface="Lato"/>
                <a:cs typeface="Lato"/>
              </a:rPr>
              <a:t> sombra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ao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fundo</a:t>
            </a:r>
            <a:r>
              <a:rPr lang="en-US" sz="3500" spc="350" dirty="0"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fazendo</a:t>
            </a:r>
            <a:r>
              <a:rPr lang="en-US" sz="3500" spc="350" dirty="0">
                <a:latin typeface="Lato"/>
                <a:ea typeface="Lato"/>
                <a:cs typeface="Lato"/>
              </a:rPr>
              <a:t> com que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ele</a:t>
            </a:r>
            <a:r>
              <a:rPr lang="en-US" sz="3500" spc="350" dirty="0">
                <a:latin typeface="Lato"/>
                <a:ea typeface="Lato"/>
                <a:cs typeface="Lato"/>
              </a:rPr>
              <a:t> se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destaque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na</a:t>
            </a:r>
            <a:r>
              <a:rPr lang="en-US" sz="3500" spc="350" dirty="0">
                <a:latin typeface="Lato"/>
                <a:ea typeface="Lato"/>
                <a:cs typeface="Lato"/>
              </a:rPr>
              <a:t> interface.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500" spc="350" dirty="0"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latin typeface="Lato"/>
                <a:ea typeface="Lato"/>
                <a:cs typeface="Lato"/>
              </a:rPr>
              <a:t>É ideal para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ações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importantes</a:t>
            </a:r>
            <a:r>
              <a:rPr lang="en-US" sz="3500" spc="350" dirty="0"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como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salvar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ou</a:t>
            </a:r>
            <a:r>
              <a:rPr lang="en-US" sz="3500" spc="350" dirty="0"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latin typeface="Lato"/>
                <a:ea typeface="Lato"/>
                <a:cs typeface="Lato"/>
              </a:rPr>
              <a:t>enviar</a:t>
            </a:r>
            <a:r>
              <a:rPr lang="en-US" sz="3500" spc="350" dirty="0">
                <a:latin typeface="Lato"/>
                <a:ea typeface="Lato"/>
                <a:cs typeface="Lato"/>
              </a:rPr>
              <a:t> dados.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seguir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será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apresentado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trecho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código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mostra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3500" b="1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ElevatedButton</a:t>
            </a:r>
            <a:r>
              <a:rPr lang="en-US" sz="3500" b="1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E395BF4-3942-B3AD-F45F-84AB1842B020}"/>
              </a:ext>
            </a:extLst>
          </p:cNvPr>
          <p:cNvSpPr txBox="1"/>
          <p:nvPr/>
        </p:nvSpPr>
        <p:spPr>
          <a:xfrm>
            <a:off x="4027154" y="395490"/>
            <a:ext cx="10233691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ElevatedButton</a:t>
            </a:r>
            <a:endParaRPr lang="en-US" sz="6000" spc="300" dirty="0" err="1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21877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E7B2DD1A-DDEF-4D6E-ADF5-3FAFC7F1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7" y="3299956"/>
            <a:ext cx="9645693" cy="3702745"/>
          </a:xfrm>
          <a:prstGeom prst="rect">
            <a:avLst/>
          </a:prstGeom>
        </p:spPr>
      </p:pic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1C8D7D0-B811-7290-1199-96091E25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5" t="-603" r="339" b="1107"/>
          <a:stretch/>
        </p:blipFill>
        <p:spPr>
          <a:xfrm>
            <a:off x="12460267" y="500292"/>
            <a:ext cx="4954239" cy="92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512139"/>
            <a:ext cx="16442627" cy="697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&lt;https://docs.flutter.dev/ui&gt;. Acesso em: 4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Como capturar de input de dados no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&lt;https://www.devmedia.com.br/exemplo/flutter-tela-com-captura-do-widget-textfield/109&gt;. Acesso em: 5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Hello world com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&lt;https://www.devmedia.com.br/hello-world-com-flutter/40321&gt;. Acesso em: 5 mar. 2024.</a:t>
            </a: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631"/>
              </a:lnSpc>
            </a:pPr>
            <a:endParaRPr lang="en-US" sz="3067" spc="153">
              <a:solidFill>
                <a:srgbClr val="000000"/>
              </a:solidFill>
              <a:latin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No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próximo</a:t>
            </a: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módulo</a:t>
            </a: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Ultra-Bold"/>
              </a:rPr>
              <a:t> a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navegação</a:t>
            </a:r>
            <a:r>
              <a:rPr lang="en-US" sz="5000" spc="313">
                <a:solidFill>
                  <a:srgbClr val="2B4A9D"/>
                </a:solidFill>
                <a:latin typeface="Poppins Ultra-Bold"/>
              </a:rPr>
              <a:t> entre </a:t>
            </a:r>
            <a:r>
              <a:rPr lang="en-US" sz="5000" spc="313" err="1">
                <a:solidFill>
                  <a:srgbClr val="2B4A9D"/>
                </a:solidFill>
                <a:latin typeface="Poppins Ultra-Bold"/>
              </a:rPr>
              <a:t>telas</a:t>
            </a:r>
            <a:r>
              <a:rPr lang="en-US" sz="5000" spc="313">
                <a:solidFill>
                  <a:srgbClr val="2B4A9D"/>
                </a:solidFill>
                <a:latin typeface="Poppins Ultra-Bold"/>
              </a:rPr>
              <a:t>.</a:t>
            </a:r>
            <a:endParaRPr lang="en-US" sz="5000" spc="313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239335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Introdução</a:t>
            </a:r>
            <a:endParaRPr lang="en-US" sz="40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23218" y="590394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Criação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botões</a:t>
            </a:r>
            <a:endParaRPr lang="en-US" sz="40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218" y="4571434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Entrada de dados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452" y="4971244"/>
            <a:ext cx="17259300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325" lvl="1" indent="-571500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</a:rPr>
              <a:t>Dessa forma,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widgets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responsáveis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acionar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ações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quando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pressionados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enquanto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a entrada de dados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realizada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meio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de campos de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seleção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listas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, entre outros.</a:t>
            </a:r>
            <a:endParaRPr lang="pt-BR" sz="4000" dirty="0">
              <a:cs typeface="Calibri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5452" y="2831962"/>
            <a:ext cx="17259300" cy="1857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5025" lvl="1" indent="-457200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A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entrada de dados e 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criação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elementos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fundamentais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tornar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mais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dinâmicos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interativos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.</a:t>
            </a:r>
            <a:endParaRPr lang="pt-BR" sz="40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739955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1677" y="2129709"/>
            <a:ext cx="16743003" cy="6642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</a:rPr>
              <a:t>Para a entrada de dados, </a:t>
            </a:r>
            <a:r>
              <a:rPr lang="en-US" sz="3300" spc="176" err="1">
                <a:solidFill>
                  <a:srgbClr val="000000"/>
                </a:solidFill>
                <a:latin typeface="Poppins"/>
              </a:rPr>
              <a:t>são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</a:rPr>
              <a:t>utilizados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</a:rPr>
              <a:t>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</a:rPr>
              <a:t>comandos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3300" b="1" spc="176" err="1">
                <a:solidFill>
                  <a:srgbClr val="000000"/>
                </a:solidFill>
                <a:latin typeface="Poppins"/>
              </a:rPr>
              <a:t>TextField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 e </a:t>
            </a:r>
            <a:r>
              <a:rPr lang="en-US" sz="3300" b="1" spc="176" err="1">
                <a:solidFill>
                  <a:srgbClr val="000000"/>
                </a:solidFill>
                <a:latin typeface="Poppins"/>
              </a:rPr>
              <a:t>TextEditingController</a:t>
            </a:r>
            <a:r>
              <a:rPr lang="en-US" sz="3300" spc="176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b="1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TextEditingController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é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uma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classe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que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gerencia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o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exibido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em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um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TextField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.</a:t>
            </a: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Ele é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usado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para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controlar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recuperar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modificar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de um campo de entrada.</a:t>
            </a:r>
            <a:endParaRPr lang="en-US" dirty="0"/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Ideal para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capturar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o que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usuário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digitou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e usar esses dados no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seu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aplicativo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.</a:t>
            </a: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endParaRPr lang="en-US" sz="33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lnSpc>
                <a:spcPts val="3701"/>
              </a:lnSpc>
              <a:buFont typeface="Arial"/>
              <a:buChar char="•"/>
            </a:pP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A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seguir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são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apresentados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trechos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de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código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que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evidenciam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o </a:t>
            </a:r>
            <a:r>
              <a:rPr lang="en-US" sz="3300" spc="176" dirty="0" err="1">
                <a:solidFill>
                  <a:srgbClr val="000000"/>
                </a:solidFill>
                <a:latin typeface="Poppins"/>
                <a:cs typeface="Poppins"/>
              </a:rPr>
              <a:t>uso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 do </a:t>
            </a:r>
            <a:r>
              <a:rPr lang="en-US" sz="3300" b="1" spc="176" dirty="0" err="1">
                <a:solidFill>
                  <a:srgbClr val="000000"/>
                </a:solidFill>
                <a:latin typeface="Poppins"/>
                <a:cs typeface="Poppins"/>
              </a:rPr>
              <a:t>TextEditingController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cs typeface="Poppi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D857C680-245F-0E03-B3C0-402CFC6E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7" y="2564379"/>
            <a:ext cx="14063727" cy="2261600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0D5C6236-F7F9-ED21-18E7-00D12E2EF7C2}"/>
              </a:ext>
            </a:extLst>
          </p:cNvPr>
          <p:cNvSpPr txBox="1"/>
          <p:nvPr/>
        </p:nvSpPr>
        <p:spPr>
          <a:xfrm>
            <a:off x="818650" y="6012778"/>
            <a:ext cx="16743003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0365" lvl="1" algn="just">
              <a:lnSpc>
                <a:spcPts val="3701"/>
              </a:lnSpc>
            </a:pP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Esses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controladores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são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usados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para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gerenciar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e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capturar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inseridos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pelo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usuário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nos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3300" spc="176" err="1">
                <a:solidFill>
                  <a:srgbClr val="000000"/>
                </a:solidFill>
                <a:latin typeface="Poppins"/>
                <a:cs typeface="Poppins"/>
              </a:rPr>
              <a:t>TextField</a:t>
            </a:r>
            <a:r>
              <a:rPr lang="en-US" sz="33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.</a:t>
            </a:r>
            <a:endParaRPr lang="pt-BR" dirty="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4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44894" y="739955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1677" y="2771668"/>
            <a:ext cx="16743003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7565" lvl="1" indent="-457200" algn="just">
              <a:buFont typeface="Arial"/>
              <a:buChar char="•"/>
            </a:pP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O </a:t>
            </a:r>
            <a:r>
              <a:rPr lang="en-US" sz="4000" b="1" spc="176" err="1">
                <a:solidFill>
                  <a:srgbClr val="000000"/>
                </a:solidFill>
                <a:latin typeface="Poppins"/>
                <a:cs typeface="Poppins"/>
              </a:rPr>
              <a:t>TextField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é um dos widgets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mais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utilizados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no Flutter para entrada de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texto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.</a:t>
            </a:r>
            <a:endParaRPr lang="pt-BR" sz="4000">
              <a:cs typeface="Calibri"/>
            </a:endParaRPr>
          </a:p>
          <a:p>
            <a:pPr marL="760730" lvl="1" indent="-380365" algn="just">
              <a:buFont typeface="Arial"/>
              <a:buChar char="•"/>
            </a:pPr>
            <a:endParaRPr lang="en-US" sz="40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buFont typeface="Arial"/>
              <a:buChar char="•"/>
            </a:pP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Ele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permite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que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os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usuários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digitem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informações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em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seu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aplicativo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como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nomes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e-mails,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senhas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ou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qualquer</a:t>
            </a:r>
            <a:r>
              <a:rPr lang="en-US" sz="4000" spc="176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outro dado textual.</a:t>
            </a:r>
          </a:p>
          <a:p>
            <a:pPr marL="760730" lvl="1" indent="-380365" algn="just">
              <a:buFont typeface="Arial"/>
              <a:buChar char="•"/>
            </a:pPr>
            <a:endParaRPr lang="en-US" sz="4000" spc="176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760730" lvl="1" indent="-380365" algn="just">
              <a:buFont typeface="Arial"/>
              <a:buChar char="•"/>
            </a:pP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A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seguir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são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apresentados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trechos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de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código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que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evidenciam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o </a:t>
            </a:r>
            <a:r>
              <a:rPr lang="en-US" sz="4000" spc="176" err="1">
                <a:solidFill>
                  <a:srgbClr val="000000"/>
                </a:solidFill>
                <a:latin typeface="Poppins"/>
                <a:cs typeface="Poppins"/>
              </a:rPr>
              <a:t>uso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 do </a:t>
            </a:r>
            <a:r>
              <a:rPr lang="en-US" sz="4000" b="1" spc="176" err="1">
                <a:solidFill>
                  <a:srgbClr val="000000"/>
                </a:solidFill>
                <a:latin typeface="Poppins"/>
                <a:cs typeface="Poppins"/>
              </a:rPr>
              <a:t>TextField</a:t>
            </a:r>
            <a:r>
              <a:rPr lang="en-US" sz="4000" spc="176" dirty="0">
                <a:solidFill>
                  <a:srgbClr val="000000"/>
                </a:solidFill>
                <a:latin typeface="Poppins"/>
                <a:cs typeface="Poppi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7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399B0DB6-2807-48C9-1017-3DDB0797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80625"/>
            <a:ext cx="10348847" cy="6125749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1FB55C9-FE49-9BD0-027C-84255054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5" t="-603" r="339" b="1107"/>
          <a:stretch/>
        </p:blipFill>
        <p:spPr>
          <a:xfrm>
            <a:off x="12460267" y="500292"/>
            <a:ext cx="4954239" cy="92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Criação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botões</a:t>
            </a:r>
            <a:endParaRPr lang="en-US" sz="6000" spc="300" dirty="0" err="1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FF0F2C-4BD9-A1A4-405B-DB8B155B0C80}"/>
              </a:ext>
            </a:extLst>
          </p:cNvPr>
          <p:cNvSpPr txBox="1"/>
          <p:nvPr/>
        </p:nvSpPr>
        <p:spPr>
          <a:xfrm>
            <a:off x="521106" y="2817308"/>
            <a:ext cx="17259300" cy="559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latin typeface="Lato"/>
                <a:ea typeface="Lato"/>
                <a:cs typeface="Lato"/>
              </a:rPr>
              <a:t>No Flutter,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existem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diversos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tipos</a:t>
            </a:r>
            <a:r>
              <a:rPr lang="en-US" sz="4000" spc="350" dirty="0">
                <a:latin typeface="Lato"/>
                <a:ea typeface="Lato"/>
                <a:cs typeface="Lato"/>
              </a:rPr>
              <a:t> de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botões</a:t>
            </a:r>
            <a:r>
              <a:rPr lang="en-US" sz="4000" spc="350" dirty="0">
                <a:latin typeface="Lato"/>
                <a:ea typeface="Lato"/>
                <a:cs typeface="Lato"/>
              </a:rPr>
              <a:t> que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podem</a:t>
            </a:r>
            <a:r>
              <a:rPr lang="en-US" sz="4000" spc="350" dirty="0">
                <a:latin typeface="Lato"/>
                <a:ea typeface="Lato"/>
                <a:cs typeface="Lato"/>
              </a:rPr>
              <a:t> ser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usados</a:t>
            </a:r>
            <a:r>
              <a:rPr lang="en-US" sz="4000" spc="350" dirty="0">
                <a:latin typeface="Lato"/>
                <a:ea typeface="Lato"/>
                <a:cs typeface="Lato"/>
              </a:rPr>
              <a:t> para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criar</a:t>
            </a:r>
            <a:r>
              <a:rPr lang="en-US" sz="4000" spc="350" dirty="0">
                <a:latin typeface="Lato"/>
                <a:ea typeface="Lato"/>
                <a:cs typeface="Lato"/>
              </a:rPr>
              <a:t> interfaces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interativas</a:t>
            </a:r>
            <a:r>
              <a:rPr lang="en-US" sz="4000" spc="350" dirty="0">
                <a:latin typeface="Lato"/>
                <a:ea typeface="Lato"/>
                <a:cs typeface="Lato"/>
              </a:rPr>
              <a:t> 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responsivas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4000" spc="350" dirty="0"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latin typeface="Lato"/>
                <a:ea typeface="Lato"/>
                <a:cs typeface="Lato"/>
              </a:rPr>
              <a:t>Cada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tipo</a:t>
            </a:r>
            <a:r>
              <a:rPr lang="en-US" sz="4000" spc="350" dirty="0">
                <a:latin typeface="Lato"/>
                <a:ea typeface="Lato"/>
                <a:cs typeface="Lato"/>
              </a:rPr>
              <a:t> de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botão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tem</a:t>
            </a:r>
            <a:r>
              <a:rPr lang="en-US" sz="4000" spc="350" dirty="0">
                <a:latin typeface="Lato"/>
                <a:ea typeface="Lato"/>
                <a:cs typeface="Lato"/>
              </a:rPr>
              <a:t> um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propósito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específico</a:t>
            </a:r>
            <a:r>
              <a:rPr lang="en-US" sz="4000" spc="350" dirty="0">
                <a:latin typeface="Lato"/>
                <a:ea typeface="Lato"/>
                <a:cs typeface="Lato"/>
              </a:rPr>
              <a:t> 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pode</a:t>
            </a:r>
            <a:r>
              <a:rPr lang="en-US" sz="4000" spc="350" dirty="0">
                <a:latin typeface="Lato"/>
                <a:ea typeface="Lato"/>
                <a:cs typeface="Lato"/>
              </a:rPr>
              <a:t> ser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personalizado</a:t>
            </a:r>
            <a:r>
              <a:rPr lang="en-US" sz="4000" spc="350" dirty="0">
                <a:latin typeface="Lato"/>
                <a:ea typeface="Lato"/>
                <a:cs typeface="Lato"/>
              </a:rPr>
              <a:t> para se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adequar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ao</a:t>
            </a:r>
            <a:r>
              <a:rPr lang="en-US" sz="4000" spc="350" dirty="0">
                <a:latin typeface="Lato"/>
                <a:ea typeface="Lato"/>
                <a:cs typeface="Lato"/>
              </a:rPr>
              <a:t> design e à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funcionalidade</a:t>
            </a:r>
            <a:r>
              <a:rPr lang="en-US" sz="4000" spc="350" dirty="0">
                <a:latin typeface="Lato"/>
                <a:ea typeface="Lato"/>
                <a:cs typeface="Lato"/>
              </a:rPr>
              <a:t> do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aplicativo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4000" spc="350" dirty="0"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latin typeface="Lato"/>
                <a:ea typeface="Lato"/>
                <a:cs typeface="Lato"/>
              </a:rPr>
              <a:t>Neste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módulo</a:t>
            </a:r>
            <a:r>
              <a:rPr lang="en-US" sz="4000" spc="350" dirty="0">
                <a:latin typeface="Lato"/>
                <a:ea typeface="Lato"/>
                <a:cs typeface="Lato"/>
              </a:rPr>
              <a:t>,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vamos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apresentar</a:t>
            </a:r>
            <a:r>
              <a:rPr lang="en-US" sz="4000" spc="350" dirty="0">
                <a:latin typeface="Lato"/>
                <a:ea typeface="Lato"/>
                <a:cs typeface="Lato"/>
              </a:rPr>
              <a:t> o </a:t>
            </a:r>
            <a:r>
              <a:rPr lang="en-US" sz="4000" b="1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FloatingActionButton</a:t>
            </a:r>
            <a:r>
              <a:rPr lang="en-US" sz="4000" b="1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 o</a:t>
            </a:r>
            <a:r>
              <a:rPr lang="en-US" sz="4000" b="1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b="1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ElevatedButton</a:t>
            </a:r>
            <a:r>
              <a:rPr lang="en-US" sz="4000" b="1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5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5139FB-9F9B-1B1C-DC9C-1B68AF25C46E}"/>
              </a:ext>
            </a:extLst>
          </p:cNvPr>
          <p:cNvSpPr txBox="1"/>
          <p:nvPr/>
        </p:nvSpPr>
        <p:spPr>
          <a:xfrm>
            <a:off x="125452" y="2831962"/>
            <a:ext cx="17259300" cy="496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latin typeface="Lato"/>
                <a:ea typeface="Lato"/>
                <a:cs typeface="Lato"/>
              </a:rPr>
              <a:t>O </a:t>
            </a:r>
            <a:r>
              <a:rPr lang="en-US" sz="4000" b="1" spc="350" dirty="0" err="1">
                <a:latin typeface="Lato"/>
                <a:ea typeface="Lato"/>
                <a:cs typeface="Lato"/>
              </a:rPr>
              <a:t>FloatingActionButton</a:t>
            </a:r>
            <a:r>
              <a:rPr lang="en-US" sz="4000" spc="350" dirty="0">
                <a:latin typeface="Lato"/>
                <a:ea typeface="Lato"/>
                <a:cs typeface="Lato"/>
              </a:rPr>
              <a:t> é um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botão</a:t>
            </a:r>
            <a:r>
              <a:rPr lang="en-US" sz="4000" spc="350" dirty="0">
                <a:latin typeface="Lato"/>
                <a:ea typeface="Lato"/>
                <a:cs typeface="Lato"/>
              </a:rPr>
              <a:t> circular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flutuante</a:t>
            </a:r>
            <a:r>
              <a:rPr lang="en-US" sz="4000" spc="350" dirty="0">
                <a:latin typeface="Lato"/>
                <a:ea typeface="Lato"/>
                <a:cs typeface="Lato"/>
              </a:rPr>
              <a:t> que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geralmente</a:t>
            </a:r>
            <a:r>
              <a:rPr lang="en-US" sz="4000" spc="350" dirty="0">
                <a:latin typeface="Lato"/>
                <a:ea typeface="Lato"/>
                <a:cs typeface="Lato"/>
              </a:rPr>
              <a:t> é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posicionado</a:t>
            </a:r>
            <a:r>
              <a:rPr lang="en-US" sz="4000" spc="350" dirty="0">
                <a:latin typeface="Lato"/>
                <a:ea typeface="Lato"/>
                <a:cs typeface="Lato"/>
              </a:rPr>
              <a:t> no canto inferior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direito</a:t>
            </a:r>
            <a:r>
              <a:rPr lang="en-US" sz="4000" spc="350" dirty="0">
                <a:latin typeface="Lato"/>
                <a:ea typeface="Lato"/>
                <a:cs typeface="Lato"/>
              </a:rPr>
              <a:t> da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tela</a:t>
            </a:r>
            <a:r>
              <a:rPr lang="en-US" sz="4000" spc="350" dirty="0"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4000" spc="350" dirty="0"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latin typeface="Lato"/>
                <a:ea typeface="Lato"/>
                <a:cs typeface="Lato"/>
              </a:rPr>
              <a:t>É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usado</a:t>
            </a:r>
            <a:r>
              <a:rPr lang="en-US" sz="4000" spc="350" dirty="0">
                <a:latin typeface="Lato"/>
                <a:ea typeface="Lato"/>
                <a:cs typeface="Lato"/>
              </a:rPr>
              <a:t> para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destacar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uma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ação</a:t>
            </a:r>
            <a:r>
              <a:rPr lang="en-US" sz="4000" spc="350" dirty="0">
                <a:latin typeface="Lato"/>
                <a:ea typeface="Lato"/>
                <a:cs typeface="Lato"/>
              </a:rPr>
              <a:t> principal no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aplicativo</a:t>
            </a:r>
            <a:r>
              <a:rPr lang="en-US" sz="4000" spc="350" dirty="0">
                <a:latin typeface="Lato"/>
                <a:ea typeface="Lato"/>
                <a:cs typeface="Lato"/>
              </a:rPr>
              <a:t>,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como</a:t>
            </a:r>
            <a:r>
              <a:rPr lang="en-US" sz="4000" spc="350" dirty="0"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adicionar</a:t>
            </a:r>
            <a:r>
              <a:rPr lang="en-US" sz="4000" spc="350" dirty="0">
                <a:latin typeface="Lato"/>
                <a:ea typeface="Lato"/>
                <a:cs typeface="Lato"/>
              </a:rPr>
              <a:t> um novo item, </a:t>
            </a:r>
            <a:r>
              <a:rPr lang="en-US" sz="4000" spc="350" dirty="0" err="1">
                <a:latin typeface="Lato"/>
                <a:ea typeface="Lato"/>
                <a:cs typeface="Lato"/>
              </a:rPr>
              <a:t>criar</a:t>
            </a:r>
            <a:r>
              <a:rPr lang="en-US" sz="4000" spc="350" dirty="0">
                <a:latin typeface="Lato"/>
                <a:ea typeface="Lato"/>
                <a:cs typeface="Lato"/>
              </a:rPr>
              <a:t> um post, etc.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seguir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será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apresentado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trecho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código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mostra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uso</a:t>
            </a:r>
            <a:r>
              <a:rPr lang="en-US" sz="40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b="1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FloatingActionButton</a:t>
            </a:r>
            <a:r>
              <a:rPr lang="en-US" sz="4000" b="1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E395BF4-3942-B3AD-F45F-84AB1842B020}"/>
              </a:ext>
            </a:extLst>
          </p:cNvPr>
          <p:cNvSpPr txBox="1"/>
          <p:nvPr/>
        </p:nvSpPr>
        <p:spPr>
          <a:xfrm>
            <a:off x="4027154" y="395490"/>
            <a:ext cx="10233691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FloatingActionButton</a:t>
            </a:r>
            <a:endParaRPr lang="en-US" sz="6000" spc="300" dirty="0" err="1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Hello World</dc:title>
  <cp:revision>273</cp:revision>
  <dcterms:created xsi:type="dcterms:W3CDTF">2006-08-16T00:00:00Z</dcterms:created>
  <dcterms:modified xsi:type="dcterms:W3CDTF">2024-11-18T23:41:05Z</dcterms:modified>
  <dc:identifier>DAF-XfFka0w</dc:identifier>
</cp:coreProperties>
</file>