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86" r:id="rId5"/>
    <p:sldId id="290" r:id="rId6"/>
    <p:sldId id="287" r:id="rId7"/>
    <p:sldId id="291" r:id="rId8"/>
    <p:sldId id="285" r:id="rId9"/>
    <p:sldId id="280" r:id="rId10"/>
    <p:sldId id="292" r:id="rId11"/>
  </p:sldIdLst>
  <p:sldSz cx="18288000" cy="10287000"/>
  <p:notesSz cx="6858000" cy="9144000"/>
  <p:embeddedFontLst>
    <p:embeddedFont>
      <p:font typeface="Lato" panose="020F0502020204030203" pitchFamily="34" charset="0"/>
      <p:regular r:id="rId12"/>
      <p:bold r:id="rId13"/>
      <p:italic r:id="rId14"/>
      <p:boldItalic r:id="rId15"/>
    </p:embeddedFont>
    <p:embeddedFont>
      <p:font typeface="Lato Bold" panose="020F0502020204030203" pitchFamily="34" charset="0"/>
      <p:regular r:id="rId16"/>
      <p:bold r:id="rId17"/>
    </p:embeddedFont>
    <p:embeddedFont>
      <p:font typeface="Poppins Bold" panose="00000800000000000000" pitchFamily="2" charset="0"/>
      <p:regular r:id="rId18"/>
      <p:bold r:id="rId19"/>
    </p:embeddedFont>
    <p:embeddedFont>
      <p:font typeface="Poppins Ultra-Bold" panose="020B0604020202020204" charset="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0356A7-D8A6-B9F6-AD96-FE3C0566A76E}" v="872" dt="2024-11-25T18:36:33.2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7" d="100"/>
          <a:sy n="47" d="100"/>
        </p:scale>
        <p:origin x="69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flutter.dev/cookbook/design/drawer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2700000">
            <a:off x="15004959" y="1860459"/>
            <a:ext cx="6566081" cy="6566081"/>
            <a:chOff x="0" y="0"/>
            <a:chExt cx="1913890" cy="191389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5271FF"/>
            </a:solidFill>
          </p:spPr>
        </p:sp>
      </p:grpSp>
      <p:grpSp>
        <p:nvGrpSpPr>
          <p:cNvPr id="4" name="Group 4"/>
          <p:cNvGrpSpPr/>
          <p:nvPr/>
        </p:nvGrpSpPr>
        <p:grpSpPr>
          <a:xfrm rot="2700000">
            <a:off x="15361560" y="2217060"/>
            <a:ext cx="5852880" cy="5852880"/>
            <a:chOff x="0" y="0"/>
            <a:chExt cx="1913890" cy="191389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6" name="Group 6"/>
          <p:cNvGrpSpPr/>
          <p:nvPr/>
        </p:nvGrpSpPr>
        <p:grpSpPr>
          <a:xfrm rot="2700000">
            <a:off x="11951024" y="8497790"/>
            <a:ext cx="5218171" cy="6164339"/>
            <a:chOff x="0" y="0"/>
            <a:chExt cx="1620126" cy="191389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620126" cy="1913890"/>
            </a:xfrm>
            <a:custGeom>
              <a:avLst/>
              <a:gdLst/>
              <a:ahLst/>
              <a:cxnLst/>
              <a:rect l="l" t="t" r="r" b="b"/>
              <a:pathLst>
                <a:path w="1620126" h="1913890">
                  <a:moveTo>
                    <a:pt x="0" y="0"/>
                  </a:moveTo>
                  <a:lnTo>
                    <a:pt x="0" y="1913890"/>
                  </a:lnTo>
                  <a:lnTo>
                    <a:pt x="1620126" y="1913890"/>
                  </a:lnTo>
                  <a:lnTo>
                    <a:pt x="1620126" y="0"/>
                  </a:lnTo>
                  <a:lnTo>
                    <a:pt x="0" y="0"/>
                  </a:lnTo>
                  <a:close/>
                  <a:moveTo>
                    <a:pt x="1559166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559166" y="59690"/>
                  </a:lnTo>
                  <a:lnTo>
                    <a:pt x="1559166" y="185293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813355" y="3366247"/>
            <a:ext cx="13335015" cy="30431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2600"/>
              </a:lnSpc>
            </a:pPr>
            <a:r>
              <a:rPr lang="pt-BR" sz="6000" b="1" spc="600" dirty="0">
                <a:solidFill>
                  <a:srgbClr val="2B4A9D"/>
                </a:solidFill>
                <a:latin typeface="Poppins Bold"/>
              </a:rPr>
              <a:t>Módulo </a:t>
            </a:r>
            <a:r>
              <a:rPr lang="pt-BR" sz="6000" spc="600" dirty="0">
                <a:solidFill>
                  <a:srgbClr val="2B4A9D"/>
                </a:solidFill>
                <a:latin typeface="Poppins Bold"/>
              </a:rPr>
              <a:t>VII - Criação de Menus</a:t>
            </a:r>
            <a:endParaRPr lang="en-US" sz="6000" spc="600" dirty="0">
              <a:solidFill>
                <a:srgbClr val="2B4A9D"/>
              </a:solidFill>
              <a:latin typeface="Poppins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814372" y="6933707"/>
            <a:ext cx="12859044" cy="12567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900"/>
              </a:lnSpc>
            </a:pPr>
            <a:r>
              <a:rPr lang="en-US" sz="4500" spc="350" dirty="0" err="1">
                <a:solidFill>
                  <a:srgbClr val="000000"/>
                </a:solidFill>
                <a:latin typeface="Lato"/>
              </a:rPr>
              <a:t>Apresentado</a:t>
            </a:r>
            <a:r>
              <a:rPr lang="en-US" sz="4500" spc="35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4500" spc="350" dirty="0" err="1">
                <a:solidFill>
                  <a:srgbClr val="000000"/>
                </a:solidFill>
                <a:latin typeface="Lato"/>
              </a:rPr>
              <a:t>por</a:t>
            </a:r>
            <a:r>
              <a:rPr lang="en-US" sz="4500" spc="350" dirty="0">
                <a:solidFill>
                  <a:srgbClr val="000000"/>
                </a:solidFill>
                <a:latin typeface="Lato"/>
              </a:rPr>
              <a:t>: Eliane Dantas e Natalia Costa</a:t>
            </a:r>
          </a:p>
        </p:txBody>
      </p:sp>
      <p:sp>
        <p:nvSpPr>
          <p:cNvPr id="10" name="Freeform 10"/>
          <p:cNvSpPr/>
          <p:nvPr/>
        </p:nvSpPr>
        <p:spPr>
          <a:xfrm>
            <a:off x="-4134433" y="1004889"/>
            <a:ext cx="12993464" cy="2102579"/>
          </a:xfrm>
          <a:custGeom>
            <a:avLst/>
            <a:gdLst/>
            <a:ahLst/>
            <a:cxnLst/>
            <a:rect l="l" t="t" r="r" b="b"/>
            <a:pathLst>
              <a:path w="12993464" h="2102579">
                <a:moveTo>
                  <a:pt x="0" y="0"/>
                </a:moveTo>
                <a:lnTo>
                  <a:pt x="12993465" y="0"/>
                </a:lnTo>
                <a:lnTo>
                  <a:pt x="12993465" y="2102578"/>
                </a:lnTo>
                <a:lnTo>
                  <a:pt x="0" y="21025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1" name="Group 11"/>
          <p:cNvGrpSpPr/>
          <p:nvPr/>
        </p:nvGrpSpPr>
        <p:grpSpPr>
          <a:xfrm>
            <a:off x="0" y="0"/>
            <a:ext cx="541602" cy="10287000"/>
            <a:chOff x="0" y="0"/>
            <a:chExt cx="157867" cy="299846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57867" cy="2998468"/>
            </a:xfrm>
            <a:custGeom>
              <a:avLst/>
              <a:gdLst/>
              <a:ahLst/>
              <a:cxnLst/>
              <a:rect l="l" t="t" r="r" b="b"/>
              <a:pathLst>
                <a:path w="157867" h="2998468">
                  <a:moveTo>
                    <a:pt x="0" y="0"/>
                  </a:moveTo>
                  <a:lnTo>
                    <a:pt x="157867" y="0"/>
                  </a:lnTo>
                  <a:lnTo>
                    <a:pt x="157867" y="2998468"/>
                  </a:lnTo>
                  <a:lnTo>
                    <a:pt x="0" y="2998468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3"/>
          <p:cNvSpPr txBox="1"/>
          <p:nvPr/>
        </p:nvSpPr>
        <p:spPr>
          <a:xfrm>
            <a:off x="1027941" y="3744761"/>
            <a:ext cx="16241560" cy="15933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5000" b="1" spc="300" dirty="0">
                <a:solidFill>
                  <a:srgbClr val="2B4A9D"/>
                </a:solidFill>
                <a:latin typeface="Poppins Bold"/>
                <a:cs typeface="Poppins Bold"/>
              </a:rPr>
              <a:t>No </a:t>
            </a:r>
            <a:r>
              <a:rPr lang="en-US" sz="5000" b="1" spc="300" err="1">
                <a:solidFill>
                  <a:srgbClr val="2B4A9D"/>
                </a:solidFill>
                <a:latin typeface="Poppins Bold"/>
                <a:cs typeface="Poppins Bold"/>
              </a:rPr>
              <a:t>próximo</a:t>
            </a:r>
            <a:r>
              <a:rPr lang="en-US" sz="5000" b="1" spc="300" dirty="0">
                <a:solidFill>
                  <a:srgbClr val="2B4A9D"/>
                </a:solidFill>
                <a:latin typeface="Poppins Bold"/>
                <a:cs typeface="Poppins Bold"/>
              </a:rPr>
              <a:t> </a:t>
            </a:r>
            <a:r>
              <a:rPr lang="en-US" sz="5000" b="1" spc="300" err="1">
                <a:solidFill>
                  <a:srgbClr val="2B4A9D"/>
                </a:solidFill>
                <a:latin typeface="Poppins Bold"/>
                <a:cs typeface="Poppins Bold"/>
              </a:rPr>
              <a:t>módulo</a:t>
            </a:r>
            <a:r>
              <a:rPr lang="en-US" sz="5000" b="1" spc="300" dirty="0">
                <a:solidFill>
                  <a:srgbClr val="2B4A9D"/>
                </a:solidFill>
                <a:latin typeface="Poppins Bold"/>
                <a:cs typeface="Poppins Bold"/>
              </a:rPr>
              <a:t> </a:t>
            </a:r>
            <a:r>
              <a:rPr lang="en-US" sz="5000" b="1" spc="300" err="1">
                <a:solidFill>
                  <a:srgbClr val="2B4A9D"/>
                </a:solidFill>
                <a:latin typeface="Poppins Bold"/>
                <a:cs typeface="Poppins Bold"/>
              </a:rPr>
              <a:t>vamos</a:t>
            </a:r>
            <a:r>
              <a:rPr lang="en-US" sz="5000" b="1" spc="300" dirty="0">
                <a:solidFill>
                  <a:srgbClr val="2B4A9D"/>
                </a:solidFill>
                <a:latin typeface="Poppins Bold"/>
                <a:cs typeface="Poppins Bold"/>
              </a:rPr>
              <a:t> </a:t>
            </a:r>
            <a:r>
              <a:rPr lang="en-US" sz="5000" b="1" spc="300" err="1">
                <a:solidFill>
                  <a:srgbClr val="2B4A9D"/>
                </a:solidFill>
                <a:latin typeface="Poppins Bold"/>
                <a:cs typeface="Poppins Bold"/>
              </a:rPr>
              <a:t>aprender</a:t>
            </a:r>
            <a:r>
              <a:rPr lang="en-US" sz="5000" b="1" spc="300" dirty="0">
                <a:solidFill>
                  <a:srgbClr val="2B4A9D"/>
                </a:solidFill>
                <a:latin typeface="Poppins Bold"/>
                <a:cs typeface="Poppins Bold"/>
              </a:rPr>
              <a:t> </a:t>
            </a:r>
            <a:r>
              <a:rPr lang="en-US" sz="5000" b="1" spc="300" err="1">
                <a:solidFill>
                  <a:srgbClr val="2B4A9D"/>
                </a:solidFill>
                <a:latin typeface="Poppins Bold"/>
                <a:cs typeface="Poppins Bold"/>
              </a:rPr>
              <a:t>sobre</a:t>
            </a:r>
            <a:r>
              <a:rPr lang="en-US" sz="5000" b="1" spc="300" dirty="0">
                <a:solidFill>
                  <a:srgbClr val="2B4A9D"/>
                </a:solidFill>
                <a:latin typeface="Poppins Bold"/>
                <a:cs typeface="Poppins Bold"/>
              </a:rPr>
              <a:t> </a:t>
            </a:r>
            <a:r>
              <a:rPr lang="en-US" sz="5000" b="1" spc="300" err="1">
                <a:solidFill>
                  <a:srgbClr val="2B4A9D"/>
                </a:solidFill>
                <a:latin typeface="Poppins Bold"/>
                <a:cs typeface="Poppins Bold"/>
              </a:rPr>
              <a:t>formulários</a:t>
            </a:r>
            <a:r>
              <a:rPr lang="en-US" sz="5000" b="1" spc="300" dirty="0">
                <a:solidFill>
                  <a:srgbClr val="2B4A9D"/>
                </a:solidFill>
                <a:latin typeface="Poppins Bold"/>
                <a:cs typeface="Poppins Bold"/>
              </a:rPr>
              <a:t> no Flutter.</a:t>
            </a:r>
          </a:p>
        </p:txBody>
      </p:sp>
      <p:grpSp>
        <p:nvGrpSpPr>
          <p:cNvPr id="14" name="Group 14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</p:spTree>
    <p:extLst>
      <p:ext uri="{BB962C8B-B14F-4D97-AF65-F5344CB8AC3E}">
        <p14:creationId xmlns:p14="http://schemas.microsoft.com/office/powerpoint/2010/main" val="3661737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76816" y="0"/>
            <a:ext cx="452408" cy="10287000"/>
            <a:chOff x="0" y="0"/>
            <a:chExt cx="165040" cy="375272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65040" cy="3752726"/>
            </a:xfrm>
            <a:custGeom>
              <a:avLst/>
              <a:gdLst/>
              <a:ahLst/>
              <a:cxnLst/>
              <a:rect l="l" t="t" r="r" b="b"/>
              <a:pathLst>
                <a:path w="165040" h="3752726">
                  <a:moveTo>
                    <a:pt x="0" y="0"/>
                  </a:moveTo>
                  <a:lnTo>
                    <a:pt x="165040" y="0"/>
                  </a:lnTo>
                  <a:lnTo>
                    <a:pt x="165040" y="3752726"/>
                  </a:lnTo>
                  <a:lnTo>
                    <a:pt x="0" y="3752726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4" name="Group 4"/>
          <p:cNvGrpSpPr/>
          <p:nvPr/>
        </p:nvGrpSpPr>
        <p:grpSpPr>
          <a:xfrm rot="-2700000">
            <a:off x="12190278" y="55428"/>
            <a:ext cx="10176144" cy="10176144"/>
            <a:chOff x="0" y="0"/>
            <a:chExt cx="1913890" cy="191389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6" name="Group 6"/>
          <p:cNvGrpSpPr/>
          <p:nvPr/>
        </p:nvGrpSpPr>
        <p:grpSpPr>
          <a:xfrm rot="2700000">
            <a:off x="12628620" y="445887"/>
            <a:ext cx="9395227" cy="9395227"/>
            <a:chOff x="0" y="0"/>
            <a:chExt cx="1913890" cy="191389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8" name="Group 8"/>
          <p:cNvGrpSpPr/>
          <p:nvPr/>
        </p:nvGrpSpPr>
        <p:grpSpPr>
          <a:xfrm rot="2700000">
            <a:off x="11524419" y="8043030"/>
            <a:ext cx="6164339" cy="6164339"/>
            <a:chOff x="0" y="0"/>
            <a:chExt cx="1913890" cy="191389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10" name="Group 10"/>
          <p:cNvGrpSpPr/>
          <p:nvPr/>
        </p:nvGrpSpPr>
        <p:grpSpPr>
          <a:xfrm rot="2700000">
            <a:off x="11524419" y="-3920369"/>
            <a:ext cx="6164339" cy="6164339"/>
            <a:chOff x="0" y="0"/>
            <a:chExt cx="1913890" cy="191389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12" name="Group 12"/>
          <p:cNvGrpSpPr/>
          <p:nvPr/>
        </p:nvGrpSpPr>
        <p:grpSpPr>
          <a:xfrm rot="-5400000">
            <a:off x="4980926" y="-2587876"/>
            <a:ext cx="1629197" cy="7951652"/>
            <a:chOff x="0" y="0"/>
            <a:chExt cx="2354580" cy="11492046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353310" cy="11492046"/>
            </a:xfrm>
            <a:custGeom>
              <a:avLst/>
              <a:gdLst/>
              <a:ahLst/>
              <a:cxnLst/>
              <a:rect l="l" t="t" r="r" b="b"/>
              <a:pathLst>
                <a:path w="2353310" h="11492046">
                  <a:moveTo>
                    <a:pt x="784860" y="11424736"/>
                  </a:moveTo>
                  <a:cubicBezTo>
                    <a:pt x="905510" y="11465376"/>
                    <a:pt x="1042670" y="11492046"/>
                    <a:pt x="1177290" y="11492046"/>
                  </a:cubicBezTo>
                  <a:cubicBezTo>
                    <a:pt x="1311910" y="11492046"/>
                    <a:pt x="1441450" y="11469186"/>
                    <a:pt x="1560830" y="11428546"/>
                  </a:cubicBezTo>
                  <a:cubicBezTo>
                    <a:pt x="1563370" y="11427276"/>
                    <a:pt x="1565910" y="11427276"/>
                    <a:pt x="1568450" y="11426006"/>
                  </a:cubicBezTo>
                  <a:cubicBezTo>
                    <a:pt x="2016760" y="11263446"/>
                    <a:pt x="2346960" y="10834186"/>
                    <a:pt x="2353310" y="10306003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10298100"/>
                  </a:lnTo>
                  <a:cubicBezTo>
                    <a:pt x="6350" y="10836726"/>
                    <a:pt x="331470" y="11265986"/>
                    <a:pt x="784860" y="11424736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14" name="TextBox 14"/>
          <p:cNvSpPr txBox="1"/>
          <p:nvPr/>
        </p:nvSpPr>
        <p:spPr>
          <a:xfrm>
            <a:off x="2123218" y="878380"/>
            <a:ext cx="7020782" cy="8952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>
                <a:solidFill>
                  <a:srgbClr val="FFFFFF"/>
                </a:solidFill>
                <a:latin typeface="Poppins Ultra-Bold"/>
              </a:rPr>
              <a:t>AGENDA</a:t>
            </a:r>
          </a:p>
        </p:txBody>
      </p:sp>
      <p:grpSp>
        <p:nvGrpSpPr>
          <p:cNvPr id="15" name="Group 15"/>
          <p:cNvGrpSpPr/>
          <p:nvPr/>
        </p:nvGrpSpPr>
        <p:grpSpPr>
          <a:xfrm rot="-5400000">
            <a:off x="568482" y="2554884"/>
            <a:ext cx="829509" cy="1966473"/>
            <a:chOff x="0" y="0"/>
            <a:chExt cx="2354580" cy="5581882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2353310" cy="5581882"/>
            </a:xfrm>
            <a:custGeom>
              <a:avLst/>
              <a:gdLst/>
              <a:ahLst/>
              <a:cxnLst/>
              <a:rect l="l" t="t" r="r" b="b"/>
              <a:pathLst>
                <a:path w="2353310" h="5581882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4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23" name="TextBox 23"/>
          <p:cNvSpPr txBox="1"/>
          <p:nvPr/>
        </p:nvSpPr>
        <p:spPr>
          <a:xfrm>
            <a:off x="2123856" y="3254901"/>
            <a:ext cx="7343333" cy="580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00"/>
              </a:lnSpc>
            </a:pPr>
            <a:r>
              <a:rPr lang="en-US" sz="4000" spc="350" dirty="0" err="1">
                <a:solidFill>
                  <a:srgbClr val="2B4A9D"/>
                </a:solidFill>
                <a:latin typeface="Lato Bold"/>
              </a:rPr>
              <a:t>Introdução</a:t>
            </a:r>
            <a:endParaRPr lang="en-US" sz="4000" spc="350" dirty="0">
              <a:solidFill>
                <a:srgbClr val="2B4A9D"/>
              </a:solidFill>
              <a:latin typeface="Lato Bold"/>
            </a:endParaRPr>
          </a:p>
        </p:txBody>
      </p:sp>
      <p:grpSp>
        <p:nvGrpSpPr>
          <p:cNvPr id="25" name="Group 15"/>
          <p:cNvGrpSpPr/>
          <p:nvPr/>
        </p:nvGrpSpPr>
        <p:grpSpPr>
          <a:xfrm rot="-5400000">
            <a:off x="568483" y="3745509"/>
            <a:ext cx="829509" cy="1966473"/>
            <a:chOff x="0" y="0"/>
            <a:chExt cx="2354580" cy="5581882"/>
          </a:xfrm>
        </p:grpSpPr>
        <p:sp>
          <p:nvSpPr>
            <p:cNvPr id="26" name="Freeform 16"/>
            <p:cNvSpPr/>
            <p:nvPr/>
          </p:nvSpPr>
          <p:spPr>
            <a:xfrm>
              <a:off x="0" y="0"/>
              <a:ext cx="2353310" cy="5581882"/>
            </a:xfrm>
            <a:custGeom>
              <a:avLst/>
              <a:gdLst/>
              <a:ahLst/>
              <a:cxnLst/>
              <a:rect l="l" t="t" r="r" b="b"/>
              <a:pathLst>
                <a:path w="2353310" h="5581882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4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30" name="TextBox 23"/>
          <p:cNvSpPr txBox="1"/>
          <p:nvPr/>
        </p:nvSpPr>
        <p:spPr>
          <a:xfrm>
            <a:off x="2117238" y="4462283"/>
            <a:ext cx="7343333" cy="580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00"/>
              </a:lnSpc>
            </a:pPr>
            <a:r>
              <a:rPr lang="en-US" sz="4000" spc="350" dirty="0" err="1">
                <a:solidFill>
                  <a:srgbClr val="2B4A9D"/>
                </a:solidFill>
                <a:latin typeface="Lato Bold"/>
              </a:rPr>
              <a:t>Criar</a:t>
            </a:r>
            <a:r>
              <a:rPr lang="en-US" sz="4000" spc="350" dirty="0">
                <a:solidFill>
                  <a:srgbClr val="2B4A9D"/>
                </a:solidFill>
                <a:latin typeface="Lato Bold"/>
              </a:rPr>
              <a:t> um Drawer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3"/>
          <p:cNvSpPr txBox="1"/>
          <p:nvPr/>
        </p:nvSpPr>
        <p:spPr>
          <a:xfrm>
            <a:off x="5004954" y="571500"/>
            <a:ext cx="8115300" cy="8213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 dirty="0" err="1">
                <a:solidFill>
                  <a:srgbClr val="2B4A9D"/>
                </a:solidFill>
                <a:latin typeface="Poppins Ultra-Bold"/>
              </a:rPr>
              <a:t>Introdução</a:t>
            </a:r>
            <a:endParaRPr lang="en-US" sz="6000" spc="300" dirty="0">
              <a:solidFill>
                <a:srgbClr val="2B4A9D"/>
              </a:solidFill>
              <a:latin typeface="Poppins Ultra-Bold"/>
            </a:endParaRPr>
          </a:p>
        </p:txBody>
      </p:sp>
      <p:grpSp>
        <p:nvGrpSpPr>
          <p:cNvPr id="14" name="Group 14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16" name="TextBox 16"/>
          <p:cNvSpPr txBox="1"/>
          <p:nvPr/>
        </p:nvSpPr>
        <p:spPr>
          <a:xfrm>
            <a:off x="990600" y="2247900"/>
            <a:ext cx="16144008" cy="49244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pt-BR" sz="4000" dirty="0">
                <a:latin typeface="Lato"/>
                <a:ea typeface="Lato"/>
                <a:cs typeface="Lato"/>
              </a:rPr>
              <a:t>O uso de menus é uma alternativa prática para a organização de um aplicativo;</a:t>
            </a: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endParaRPr lang="pt-BR" sz="4000" spc="339" dirty="0">
              <a:solidFill>
                <a:srgbClr val="000000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pt-BR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Sendo utilizado, principalmente, quando não há espaço suficiente para agrupar todas as funcionalidades;</a:t>
            </a: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endParaRPr lang="pt-BR" sz="4000" spc="339" dirty="0">
              <a:solidFill>
                <a:srgbClr val="000000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pt-BR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No </a:t>
            </a:r>
            <a:r>
              <a:rPr lang="pt-BR" sz="4000" spc="339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Flutter</a:t>
            </a:r>
            <a:r>
              <a:rPr lang="pt-BR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, para criar um menu é simples, basta criar um </a:t>
            </a:r>
            <a:r>
              <a:rPr lang="pt-BR" sz="4000" spc="339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Drawer</a:t>
            </a:r>
            <a:r>
              <a:rPr lang="pt-BR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.</a:t>
            </a:r>
            <a:endParaRPr lang="pt-BR" sz="4000" spc="339" dirty="0">
              <a:solidFill>
                <a:srgbClr val="000000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3"/>
          <p:cNvSpPr txBox="1"/>
          <p:nvPr/>
        </p:nvSpPr>
        <p:spPr>
          <a:xfrm>
            <a:off x="5083242" y="394048"/>
            <a:ext cx="8115300" cy="8213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 dirty="0" err="1">
                <a:solidFill>
                  <a:srgbClr val="2B4A9D"/>
                </a:solidFill>
                <a:latin typeface="Poppins Ultra-Bold"/>
              </a:rPr>
              <a:t>Criar</a:t>
            </a:r>
            <a:r>
              <a:rPr lang="en-US" sz="6000" spc="300" dirty="0">
                <a:solidFill>
                  <a:srgbClr val="2B4A9D"/>
                </a:solidFill>
                <a:latin typeface="Poppins Ultra-Bold"/>
              </a:rPr>
              <a:t> um Drawer</a:t>
            </a:r>
          </a:p>
        </p:txBody>
      </p:sp>
      <p:grpSp>
        <p:nvGrpSpPr>
          <p:cNvPr id="14" name="Group 14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16" name="TextBox 16"/>
          <p:cNvSpPr txBox="1"/>
          <p:nvPr/>
        </p:nvSpPr>
        <p:spPr>
          <a:xfrm>
            <a:off x="228600" y="2114634"/>
            <a:ext cx="17710758" cy="61555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O widget Drawer é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utilizado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para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exibir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um menu de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navegação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lateral;</a:t>
            </a: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endParaRPr lang="en-US" sz="4000" spc="339" dirty="0">
              <a:solidFill>
                <a:srgbClr val="000000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Geralmente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o Drawer é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colocado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dentro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de um Scaffold,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sendo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acessado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através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da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propriedade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drawer do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Sacffold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;</a:t>
            </a: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endParaRPr lang="en-US" sz="4000" spc="339" dirty="0">
              <a:solidFill>
                <a:srgbClr val="000000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Assim, o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usuário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pode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ter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acesso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as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opções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de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navegação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;</a:t>
            </a: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endParaRPr lang="en-US" sz="4000" spc="339" dirty="0">
              <a:solidFill>
                <a:srgbClr val="000000"/>
              </a:solidFill>
              <a:latin typeface="Lato"/>
              <a:ea typeface="Lato"/>
              <a:cs typeface="Lato"/>
            </a:endParaRP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No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exemplo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da Figura 01, é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apresentado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a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criação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de um menu lateral.</a:t>
            </a:r>
          </a:p>
        </p:txBody>
      </p:sp>
    </p:spTree>
    <p:extLst>
      <p:ext uri="{BB962C8B-B14F-4D97-AF65-F5344CB8AC3E}">
        <p14:creationId xmlns:p14="http://schemas.microsoft.com/office/powerpoint/2010/main" val="4068345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4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pic>
        <p:nvPicPr>
          <p:cNvPr id="2" name="Imagem 1" descr="Texto&#10;&#10;Descrição gerada automaticamente">
            <a:extLst>
              <a:ext uri="{FF2B5EF4-FFF2-40B4-BE49-F238E27FC236}">
                <a16:creationId xmlns:a16="http://schemas.microsoft.com/office/drawing/2014/main" id="{3F5165CD-F4DE-84F3-54DA-C668A8080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5470" y="1346280"/>
            <a:ext cx="7496044" cy="7811804"/>
          </a:xfrm>
          <a:prstGeom prst="rect">
            <a:avLst/>
          </a:prstGeom>
        </p:spPr>
      </p:pic>
      <p:sp>
        <p:nvSpPr>
          <p:cNvPr id="4" name="TextBox 16">
            <a:extLst>
              <a:ext uri="{FF2B5EF4-FFF2-40B4-BE49-F238E27FC236}">
                <a16:creationId xmlns:a16="http://schemas.microsoft.com/office/drawing/2014/main" id="{38229281-7CB5-628A-3177-58EFDD7FAE43}"/>
              </a:ext>
            </a:extLst>
          </p:cNvPr>
          <p:cNvSpPr txBox="1"/>
          <p:nvPr/>
        </p:nvSpPr>
        <p:spPr>
          <a:xfrm>
            <a:off x="5813812" y="642082"/>
            <a:ext cx="7015667" cy="5592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pt-BR" sz="3000" dirty="0">
                <a:latin typeface="Lato"/>
                <a:ea typeface="Lato"/>
                <a:cs typeface="Lato"/>
              </a:rPr>
              <a:t>Figura 01 - Criação do </a:t>
            </a:r>
            <a:r>
              <a:rPr lang="pt-BR" sz="3000" err="1">
                <a:latin typeface="Lato"/>
                <a:ea typeface="Lato"/>
                <a:cs typeface="Lato"/>
              </a:rPr>
              <a:t>Drawer</a:t>
            </a:r>
            <a:endParaRPr lang="pt-BR" sz="3000" err="1">
              <a:solidFill>
                <a:srgbClr val="000000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</p:txBody>
      </p:sp>
      <p:pic>
        <p:nvPicPr>
          <p:cNvPr id="5" name="Imagem 4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908996A2-D2DD-3E5D-80AF-9D8FB12266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8904" y="1345171"/>
            <a:ext cx="4361928" cy="7782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435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3"/>
          <p:cNvSpPr txBox="1"/>
          <p:nvPr/>
        </p:nvSpPr>
        <p:spPr>
          <a:xfrm>
            <a:off x="1607269" y="394048"/>
            <a:ext cx="16241560" cy="8213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 err="1">
                <a:solidFill>
                  <a:srgbClr val="2B4A9D"/>
                </a:solidFill>
                <a:latin typeface="Poppins Ultra-Bold"/>
              </a:rPr>
              <a:t>Preenchimento</a:t>
            </a:r>
            <a:r>
              <a:rPr lang="en-US" sz="6000" spc="300" dirty="0">
                <a:solidFill>
                  <a:srgbClr val="2B4A9D"/>
                </a:solidFill>
                <a:latin typeface="Poppins Ultra-Bold"/>
              </a:rPr>
              <a:t> do Drawer com </a:t>
            </a:r>
            <a:r>
              <a:rPr lang="en-US" sz="6000" spc="300" err="1">
                <a:solidFill>
                  <a:srgbClr val="2B4A9D"/>
                </a:solidFill>
                <a:latin typeface="Poppins Ultra-Bold"/>
              </a:rPr>
              <a:t>itens</a:t>
            </a:r>
            <a:endParaRPr lang="en-US" sz="6000" spc="300">
              <a:solidFill>
                <a:srgbClr val="2B4A9D"/>
              </a:solidFill>
              <a:latin typeface="Poppins Ultra-Bold"/>
              <a:cs typeface="Poppins Ultra-Bold"/>
            </a:endParaRPr>
          </a:p>
        </p:txBody>
      </p:sp>
      <p:grpSp>
        <p:nvGrpSpPr>
          <p:cNvPr id="14" name="Group 14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16" name="TextBox 16"/>
          <p:cNvSpPr txBox="1"/>
          <p:nvPr/>
        </p:nvSpPr>
        <p:spPr>
          <a:xfrm>
            <a:off x="640677" y="1468856"/>
            <a:ext cx="17027046" cy="86177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Agora que o Drawer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foi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criado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, é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importante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adicionar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conteúdos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a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ele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, para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isso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é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utilizado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o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ListView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,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DrawerHeader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e o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ListTitle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;</a:t>
            </a:r>
            <a:endParaRPr lang="en-US" sz="4000" spc="339" dirty="0">
              <a:solidFill>
                <a:srgbClr val="000000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endParaRPr lang="en-US" sz="4000" spc="339" dirty="0">
              <a:solidFill>
                <a:srgbClr val="000000"/>
              </a:solidFill>
              <a:latin typeface="Lato"/>
              <a:ea typeface="Lato"/>
              <a:cs typeface="Lato"/>
            </a:endParaRP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O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ListView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é um widget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usado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para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representar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um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único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item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em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uma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lista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;</a:t>
            </a: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endParaRPr lang="en-US" sz="4000" spc="339" dirty="0">
              <a:solidFill>
                <a:srgbClr val="000000"/>
              </a:solidFill>
              <a:latin typeface="Lato"/>
              <a:ea typeface="Lato"/>
              <a:cs typeface="Lato"/>
            </a:endParaRP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O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DrawerHeader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fornece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um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espaço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para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exibir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um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título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ou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logotipo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;</a:t>
            </a: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endParaRPr lang="en-US" sz="4000" spc="339" dirty="0">
              <a:solidFill>
                <a:srgbClr val="000000"/>
              </a:solidFill>
              <a:latin typeface="Lato"/>
              <a:ea typeface="Lato"/>
              <a:cs typeface="Lato"/>
            </a:endParaRP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O </a:t>
            </a:r>
            <a:r>
              <a:rPr lang="en-US" sz="4000" spc="339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ListTitle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é um widget </a:t>
            </a:r>
            <a:r>
              <a:rPr lang="en-US" sz="4000" spc="339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usado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para </a:t>
            </a:r>
            <a:r>
              <a:rPr lang="en-US" sz="4000" spc="339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representar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um </a:t>
            </a:r>
            <a:r>
              <a:rPr lang="en-US" sz="4000" spc="339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único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item </a:t>
            </a:r>
            <a:r>
              <a:rPr lang="en-US" sz="4000" spc="339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em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4000" spc="339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uma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4000" spc="339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lista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, </a:t>
            </a:r>
            <a:r>
              <a:rPr lang="en-US" sz="4000" spc="339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fornecendo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um layout para </a:t>
            </a:r>
            <a:r>
              <a:rPr lang="en-US" sz="4000" spc="339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exibir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um </a:t>
            </a:r>
            <a:r>
              <a:rPr lang="en-US" sz="4000" spc="339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título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, um </a:t>
            </a:r>
            <a:r>
              <a:rPr lang="en-US" sz="4000" spc="339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subtítulo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4000" spc="339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opcional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, um </a:t>
            </a:r>
            <a:r>
              <a:rPr lang="en-US" sz="4000" spc="339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ícone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4000" spc="339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opcional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, </a:t>
            </a:r>
            <a:r>
              <a:rPr lang="en-US" sz="4000" spc="339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além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de </a:t>
            </a:r>
            <a:r>
              <a:rPr lang="en-US" sz="4000" spc="339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permitir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lidar com toques.</a:t>
            </a:r>
          </a:p>
        </p:txBody>
      </p:sp>
    </p:spTree>
    <p:extLst>
      <p:ext uri="{BB962C8B-B14F-4D97-AF65-F5344CB8AC3E}">
        <p14:creationId xmlns:p14="http://schemas.microsoft.com/office/powerpoint/2010/main" val="89837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4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pic>
        <p:nvPicPr>
          <p:cNvPr id="2" name="Imagem 1" descr="Texto&#10;&#10;Descrição gerada automaticamente">
            <a:extLst>
              <a:ext uri="{FF2B5EF4-FFF2-40B4-BE49-F238E27FC236}">
                <a16:creationId xmlns:a16="http://schemas.microsoft.com/office/drawing/2014/main" id="{E91EC2F4-8E98-54A7-D60B-ECDA4F251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278" y="812496"/>
            <a:ext cx="8028661" cy="9053447"/>
          </a:xfrm>
          <a:prstGeom prst="rect">
            <a:avLst/>
          </a:prstGeom>
        </p:spPr>
      </p:pic>
      <p:sp>
        <p:nvSpPr>
          <p:cNvPr id="4" name="TextBox 16">
            <a:extLst>
              <a:ext uri="{FF2B5EF4-FFF2-40B4-BE49-F238E27FC236}">
                <a16:creationId xmlns:a16="http://schemas.microsoft.com/office/drawing/2014/main" id="{97404EB8-D4BA-ACFA-16BB-6CA26E1B8B43}"/>
              </a:ext>
            </a:extLst>
          </p:cNvPr>
          <p:cNvSpPr txBox="1"/>
          <p:nvPr/>
        </p:nvSpPr>
        <p:spPr>
          <a:xfrm>
            <a:off x="6016669" y="259393"/>
            <a:ext cx="7015667" cy="5592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pt-BR" sz="3000" dirty="0">
                <a:latin typeface="Lato"/>
                <a:ea typeface="Lato"/>
                <a:cs typeface="Lato"/>
              </a:rPr>
              <a:t>Figura 02 – Preenchimento com itens</a:t>
            </a:r>
            <a:endParaRPr lang="pt-BR" sz="3000" dirty="0">
              <a:solidFill>
                <a:srgbClr val="000000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7250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4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7" name="CaixaDeTexto 6"/>
          <p:cNvSpPr txBox="1"/>
          <p:nvPr/>
        </p:nvSpPr>
        <p:spPr>
          <a:xfrm>
            <a:off x="816673" y="2247900"/>
            <a:ext cx="16611599" cy="116955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3500" dirty="0">
                <a:latin typeface="Lato"/>
                <a:ea typeface="Lato"/>
                <a:cs typeface="Lato"/>
              </a:rPr>
              <a:t>O exemplo com o código-fonte completo para a criação de um menu encontra-se no arquivo </a:t>
            </a:r>
            <a:r>
              <a:rPr lang="pt-BR" sz="3500" b="1" dirty="0" err="1">
                <a:latin typeface="Lato"/>
                <a:ea typeface="Lato"/>
                <a:cs typeface="Lato"/>
              </a:rPr>
              <a:t>home_screen.dart</a:t>
            </a:r>
          </a:p>
        </p:txBody>
      </p:sp>
    </p:spTree>
    <p:extLst>
      <p:ext uri="{BB962C8B-B14F-4D97-AF65-F5344CB8AC3E}">
        <p14:creationId xmlns:p14="http://schemas.microsoft.com/office/powerpoint/2010/main" val="4289001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3"/>
          <p:cNvSpPr txBox="1"/>
          <p:nvPr/>
        </p:nvSpPr>
        <p:spPr>
          <a:xfrm>
            <a:off x="4800600" y="571500"/>
            <a:ext cx="8115300" cy="7854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5000" spc="300" dirty="0" err="1">
                <a:solidFill>
                  <a:srgbClr val="2B4A9D"/>
                </a:solidFill>
                <a:latin typeface="Poppins Ultra-Bold"/>
              </a:rPr>
              <a:t>Referências</a:t>
            </a:r>
            <a:endParaRPr lang="en-US" sz="5000" spc="300" dirty="0">
              <a:solidFill>
                <a:srgbClr val="2B4A9D"/>
              </a:solidFill>
              <a:latin typeface="Poppins Ultra-Bold"/>
            </a:endParaRPr>
          </a:p>
        </p:txBody>
      </p:sp>
      <p:grpSp>
        <p:nvGrpSpPr>
          <p:cNvPr id="14" name="Group 14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16" name="TextBox 16"/>
          <p:cNvSpPr txBox="1"/>
          <p:nvPr/>
        </p:nvSpPr>
        <p:spPr>
          <a:xfrm>
            <a:off x="816673" y="2324100"/>
            <a:ext cx="16372608" cy="11079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/>
            <a:r>
              <a:rPr lang="pt-BR" sz="3600" b="1" dirty="0" err="1"/>
              <a:t>Add</a:t>
            </a:r>
            <a:r>
              <a:rPr lang="pt-BR" sz="3600" b="1" dirty="0"/>
              <a:t> a </a:t>
            </a:r>
            <a:r>
              <a:rPr lang="pt-BR" sz="3600" b="1" dirty="0" err="1"/>
              <a:t>drawer</a:t>
            </a:r>
            <a:r>
              <a:rPr lang="pt-BR" sz="3600" b="1" dirty="0"/>
              <a:t> </a:t>
            </a:r>
            <a:r>
              <a:rPr lang="pt-BR" sz="3600" b="1" dirty="0" err="1"/>
              <a:t>to</a:t>
            </a:r>
            <a:r>
              <a:rPr lang="pt-BR" sz="3600" b="1" dirty="0"/>
              <a:t> a </a:t>
            </a:r>
            <a:r>
              <a:rPr lang="pt-BR" sz="3600" b="1" dirty="0" err="1"/>
              <a:t>screen</a:t>
            </a:r>
            <a:r>
              <a:rPr lang="pt-BR" sz="3600" dirty="0"/>
              <a:t>. Disponível em: </a:t>
            </a:r>
            <a:r>
              <a:rPr lang="pt-BR" sz="3600" dirty="0">
                <a:hlinkClick r:id="rId2"/>
              </a:rPr>
              <a:t>https://docs.flutter.dev/cookbook/design/drawer</a:t>
            </a:r>
            <a:r>
              <a:rPr lang="pt-BR" sz="3600" dirty="0"/>
              <a:t>. Acesso em: 8 mar. 2024.</a:t>
            </a:r>
          </a:p>
        </p:txBody>
      </p:sp>
    </p:spTree>
    <p:extLst>
      <p:ext uri="{BB962C8B-B14F-4D97-AF65-F5344CB8AC3E}">
        <p14:creationId xmlns:p14="http://schemas.microsoft.com/office/powerpoint/2010/main" val="1617782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437</Words>
  <Application>Microsoft Office PowerPoint</Application>
  <PresentationFormat>Personalizar</PresentationFormat>
  <Paragraphs>56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de Flutter</dc:title>
  <dc:creator>natalia</dc:creator>
  <cp:lastModifiedBy>natalia</cp:lastModifiedBy>
  <cp:revision>178</cp:revision>
  <dcterms:created xsi:type="dcterms:W3CDTF">2006-08-16T00:00:00Z</dcterms:created>
  <dcterms:modified xsi:type="dcterms:W3CDTF">2024-11-25T18:36:39Z</dcterms:modified>
  <dc:identifier>DAF-TiBPULQ</dc:identifier>
</cp:coreProperties>
</file>