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7" r:id="rId9"/>
    <p:sldId id="266" r:id="rId10"/>
    <p:sldId id="264" r:id="rId11"/>
  </p:sldIdLst>
  <p:sldSz cx="18288000" cy="10287000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Bold" panose="020F0502020204030203" charset="0"/>
      <p:regular r:id="rId16"/>
      <p:bold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Bold" panose="00000800000000000000" charset="0"/>
      <p:regular r:id="rId22"/>
      <p:bold r:id="rId23"/>
    </p:embeddedFont>
    <p:embeddedFont>
      <p:font typeface="Poppins Ultra-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la Valença" initials="LV" lastIdx="1" clrIdx="0">
    <p:extLst>
      <p:ext uri="{19B8F6BF-5375-455C-9EA6-DF929625EA0E}">
        <p15:presenceInfo xmlns:p15="http://schemas.microsoft.com/office/powerpoint/2012/main" userId="ca1b5de36cb863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A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6C9791-568C-2A0D-EF82-414A3B514621}" v="627" dt="2024-11-28T23:52:01.066"/>
    <p1510:client id="{B613C77E-D392-32D7-70E5-E039F220970B}" v="18" dt="2024-11-29T23:04:37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widgets/GridView-class.html" TargetMode="External"/><Relationship Id="rId2" Type="http://schemas.openxmlformats.org/officeDocument/2006/relationships/hyperlink" Target="https://api.flutter.dev/flutter/widgets/ListView-class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flutter.dev/cookbook/lists/mixed-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5" name="TextBox 8">
            <a:extLst>
              <a:ext uri="{FF2B5EF4-FFF2-40B4-BE49-F238E27FC236}">
                <a16:creationId xmlns:a16="http://schemas.microsoft.com/office/drawing/2014/main" id="{54B9CFB6-CF59-8BE7-803E-F982EB419856}"/>
              </a:ext>
            </a:extLst>
          </p:cNvPr>
          <p:cNvSpPr txBox="1"/>
          <p:nvPr/>
        </p:nvSpPr>
        <p:spPr>
          <a:xfrm>
            <a:off x="814372" y="4151353"/>
            <a:ext cx="13335015" cy="1427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600"/>
              </a:lnSpc>
            </a:pPr>
            <a:r>
              <a:rPr lang="pt-BR" sz="6000" b="1" spc="600" dirty="0">
                <a:solidFill>
                  <a:srgbClr val="2B4A9D"/>
                </a:solidFill>
                <a:latin typeface="Poppins Bold"/>
              </a:rPr>
              <a:t>Módulo IX</a:t>
            </a:r>
            <a:r>
              <a:rPr lang="pt-BR" sz="6000" spc="600" dirty="0">
                <a:solidFill>
                  <a:srgbClr val="2B4A9D"/>
                </a:solidFill>
                <a:latin typeface="Poppins Bold"/>
              </a:rPr>
              <a:t> - </a:t>
            </a:r>
            <a:r>
              <a:rPr lang="pt-BR" sz="6000" spc="600" dirty="0" err="1">
                <a:solidFill>
                  <a:srgbClr val="2B4A9D"/>
                </a:solidFill>
                <a:latin typeface="Poppins Bold"/>
              </a:rPr>
              <a:t>DataGrids</a:t>
            </a:r>
            <a:endParaRPr lang="pt-BR" sz="6000" spc="600" dirty="0">
              <a:solidFill>
                <a:srgbClr val="2B4A9D"/>
              </a:solidFill>
              <a:latin typeface="Poppins Bold"/>
              <a:cs typeface="Poppins Bold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3254456-7A37-396F-1213-4C354A4FF03A}"/>
              </a:ext>
            </a:extLst>
          </p:cNvPr>
          <p:cNvSpPr txBox="1"/>
          <p:nvPr/>
        </p:nvSpPr>
        <p:spPr>
          <a:xfrm>
            <a:off x="814372" y="7555634"/>
            <a:ext cx="12606221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900"/>
              </a:lnSpc>
            </a:pPr>
            <a:r>
              <a:rPr lang="en-US" sz="4500" spc="350" dirty="0" err="1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500" spc="350" dirty="0" err="1">
                <a:solidFill>
                  <a:srgbClr val="000000"/>
                </a:solidFill>
                <a:latin typeface="Lato"/>
              </a:rPr>
              <a:t>por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: Eliane Dantas e Natalia Costa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8474" y="3439714"/>
            <a:ext cx="16698025" cy="2199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No </a:t>
            </a:r>
            <a:r>
              <a:rPr lang="en-US" sz="5000" b="1" spc="313" dirty="0" err="1">
                <a:solidFill>
                  <a:srgbClr val="2B4A9D"/>
                </a:solidFill>
                <a:latin typeface="Poppins Bold"/>
                <a:cs typeface="Poppins Bold"/>
              </a:rPr>
              <a:t>próximo</a:t>
            </a:r>
            <a:r>
              <a:rPr lang="en-US" sz="5000" b="1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b="1" spc="313" dirty="0" err="1">
                <a:solidFill>
                  <a:srgbClr val="2B4A9D"/>
                </a:solidFill>
                <a:latin typeface="Poppins Bold"/>
                <a:cs typeface="Poppins Bold"/>
              </a:rPr>
              <a:t>módulo</a:t>
            </a:r>
            <a:r>
              <a:rPr lang="en-US" sz="5000" b="1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dirty="0" err="1">
                <a:solidFill>
                  <a:srgbClr val="2B4A9D"/>
                </a:solidFill>
                <a:latin typeface="Poppins Bold"/>
                <a:cs typeface="Poppins Bold"/>
              </a:rPr>
              <a:t>vamos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dirty="0" err="1">
                <a:solidFill>
                  <a:srgbClr val="2B4A9D"/>
                </a:solidFill>
                <a:latin typeface="Poppins Bold"/>
                <a:cs typeface="Poppins Bold"/>
              </a:rPr>
              <a:t>aprender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dirty="0" err="1">
                <a:solidFill>
                  <a:srgbClr val="2B4A9D"/>
                </a:solidFill>
                <a:latin typeface="Poppins Bold"/>
                <a:cs typeface="Poppins Bold"/>
              </a:rPr>
              <a:t>sobre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dirty="0" err="1">
                <a:solidFill>
                  <a:srgbClr val="2B4A9D"/>
                </a:solidFill>
                <a:latin typeface="Poppins Bold"/>
                <a:ea typeface="+mn-lt"/>
                <a:cs typeface="Poppins Bold"/>
              </a:rPr>
              <a:t>componentes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ea typeface="+mn-lt"/>
                <a:cs typeface="Poppins Bold"/>
              </a:rPr>
              <a:t> de </a:t>
            </a:r>
            <a:r>
              <a:rPr lang="en-US" sz="5000" spc="313" dirty="0" err="1">
                <a:solidFill>
                  <a:srgbClr val="2B4A9D"/>
                </a:solidFill>
                <a:latin typeface="Poppins Bold"/>
                <a:ea typeface="+mn-lt"/>
                <a:cs typeface="Poppins Bold"/>
              </a:rPr>
              <a:t>formulários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.</a:t>
            </a:r>
          </a:p>
        </p:txBody>
      </p:sp>
      <p:grpSp>
        <p:nvGrpSpPr>
          <p:cNvPr id="3" name="Group 3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158202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8482" y="3593109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9" name="Group 19"/>
          <p:cNvGrpSpPr/>
          <p:nvPr/>
        </p:nvGrpSpPr>
        <p:grpSpPr>
          <a:xfrm rot="-5400000">
            <a:off x="568482" y="4964709"/>
            <a:ext cx="829509" cy="1966473"/>
            <a:chOff x="0" y="0"/>
            <a:chExt cx="2354580" cy="558188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2123218" y="2846164"/>
            <a:ext cx="7343333" cy="1097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 dirty="0" err="1">
                <a:solidFill>
                  <a:srgbClr val="2B4A9D"/>
                </a:solidFill>
                <a:latin typeface="Lato Bold"/>
              </a:rPr>
              <a:t>ListView</a:t>
            </a:r>
            <a:endParaRPr lang="en-US" sz="3200" spc="320" dirty="0">
              <a:solidFill>
                <a:srgbClr val="2B4A9D"/>
              </a:solidFill>
              <a:latin typeface="Lato Bold"/>
            </a:endParaRPr>
          </a:p>
          <a:p>
            <a:pPr>
              <a:lnSpc>
                <a:spcPts val="4480"/>
              </a:lnSpc>
            </a:pPr>
            <a:endParaRPr lang="en-US" sz="3200" spc="320" dirty="0">
              <a:solidFill>
                <a:srgbClr val="2B4A9D"/>
              </a:solidFill>
              <a:latin typeface="Lato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110928" y="5688065"/>
            <a:ext cx="8340280" cy="520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50" dirty="0" err="1">
                <a:solidFill>
                  <a:srgbClr val="2B4A9D"/>
                </a:solidFill>
                <a:latin typeface="Lato Bold"/>
              </a:rPr>
              <a:t>Listas</a:t>
            </a:r>
            <a:r>
              <a:rPr lang="en-US" sz="3200" spc="350" dirty="0">
                <a:solidFill>
                  <a:srgbClr val="2B4A9D"/>
                </a:solidFill>
                <a:latin typeface="Lato Bold"/>
              </a:rPr>
              <a:t> com </a:t>
            </a:r>
            <a:r>
              <a:rPr lang="en-US" sz="3200" spc="350" dirty="0" err="1">
                <a:solidFill>
                  <a:srgbClr val="2B4A9D"/>
                </a:solidFill>
                <a:latin typeface="Lato Bold"/>
              </a:rPr>
              <a:t>diferentes</a:t>
            </a:r>
            <a:r>
              <a:rPr lang="en-US" sz="3200" spc="350" dirty="0">
                <a:solidFill>
                  <a:srgbClr val="2B4A9D"/>
                </a:solidFill>
                <a:latin typeface="Lato Bold"/>
              </a:rPr>
              <a:t> </a:t>
            </a:r>
            <a:r>
              <a:rPr lang="en-US" sz="3200" spc="350" dirty="0" err="1">
                <a:solidFill>
                  <a:srgbClr val="2B4A9D"/>
                </a:solidFill>
                <a:latin typeface="Lato Bold"/>
              </a:rPr>
              <a:t>tipos</a:t>
            </a:r>
            <a:r>
              <a:rPr lang="en-US" sz="3200" spc="350" dirty="0">
                <a:solidFill>
                  <a:srgbClr val="2B4A9D"/>
                </a:solidFill>
                <a:latin typeface="Lato Bold"/>
              </a:rPr>
              <a:t> de </a:t>
            </a:r>
            <a:r>
              <a:rPr lang="en-US" sz="3200" spc="350" dirty="0" err="1">
                <a:solidFill>
                  <a:srgbClr val="2B4A9D"/>
                </a:solidFill>
                <a:latin typeface="Lato Bold"/>
              </a:rPr>
              <a:t>itens</a:t>
            </a:r>
            <a:endParaRPr lang="en-US" sz="3200" spc="350" dirty="0">
              <a:solidFill>
                <a:srgbClr val="2B4A9D"/>
              </a:solidFill>
              <a:latin typeface="Lato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110928" y="4316465"/>
            <a:ext cx="7343333" cy="52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pt-BR" sz="3200" spc="320" dirty="0" err="1">
                <a:solidFill>
                  <a:srgbClr val="2B4A9D"/>
                </a:solidFill>
                <a:latin typeface="Lato Bold" panose="020F0502020204030203" charset="0"/>
                <a:ea typeface="Lato Bold" panose="020F0502020204030203" charset="0"/>
                <a:cs typeface="Lato Bold" panose="020F0502020204030203" charset="0"/>
              </a:rPr>
              <a:t>GridView</a:t>
            </a:r>
            <a:endParaRPr lang="en-US" sz="3200" spc="32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id="{A90C803F-1562-D80F-2DE3-34DB3B90E0B9}"/>
              </a:ext>
            </a:extLst>
          </p:cNvPr>
          <p:cNvGrpSpPr/>
          <p:nvPr/>
        </p:nvGrpSpPr>
        <p:grpSpPr>
          <a:xfrm rot="-5400000">
            <a:off x="583209" y="6336308"/>
            <a:ext cx="829509" cy="1966473"/>
            <a:chOff x="0" y="0"/>
            <a:chExt cx="2354580" cy="5581882"/>
          </a:xfrm>
        </p:grpSpPr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2E2CA7D0-5D35-D2B1-83F6-363D46057177}"/>
                </a:ext>
              </a:extLst>
            </p:cNvPr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227B136-1A81-430E-A876-00B874D65598}"/>
              </a:ext>
            </a:extLst>
          </p:cNvPr>
          <p:cNvSpPr txBox="1"/>
          <p:nvPr/>
        </p:nvSpPr>
        <p:spPr>
          <a:xfrm>
            <a:off x="1561163" y="6782112"/>
            <a:ext cx="8833440" cy="159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3200" spc="300" dirty="0">
                <a:solidFill>
                  <a:srgbClr val="2B4A9D"/>
                </a:solidFill>
                <a:latin typeface="Lato Bold" panose="020F0502020204030203" charset="0"/>
                <a:ea typeface="Lato Bold" panose="020F0502020204030203" charset="0"/>
                <a:cs typeface="Lato Bold" panose="020F0502020204030203" charset="0"/>
              </a:rPr>
              <a:t>Converter a </a:t>
            </a:r>
            <a:r>
              <a:rPr lang="en-US" sz="3200" spc="300" dirty="0" err="1">
                <a:solidFill>
                  <a:srgbClr val="2B4A9D"/>
                </a:solidFill>
                <a:latin typeface="Lato Bold" panose="020F0502020204030203" charset="0"/>
                <a:ea typeface="Lato Bold" panose="020F0502020204030203" charset="0"/>
                <a:cs typeface="Lato Bold" panose="020F0502020204030203" charset="0"/>
              </a:rPr>
              <a:t>fonte</a:t>
            </a:r>
            <a:r>
              <a:rPr lang="en-US" sz="3200" spc="300" dirty="0">
                <a:solidFill>
                  <a:srgbClr val="2B4A9D"/>
                </a:solidFill>
                <a:latin typeface="Lato Bold" panose="020F0502020204030203" charset="0"/>
                <a:ea typeface="Lato Bold" panose="020F0502020204030203" charset="0"/>
                <a:cs typeface="Lato Bold" panose="020F0502020204030203" charset="0"/>
              </a:rPr>
              <a:t> de dados </a:t>
            </a:r>
            <a:r>
              <a:rPr lang="en-US" sz="3200" spc="300" dirty="0" err="1">
                <a:solidFill>
                  <a:srgbClr val="2B4A9D"/>
                </a:solidFill>
                <a:latin typeface="Lato Bold" panose="020F0502020204030203" charset="0"/>
                <a:ea typeface="Lato Bold" panose="020F0502020204030203" charset="0"/>
                <a:cs typeface="Lato Bold" panose="020F0502020204030203" charset="0"/>
              </a:rPr>
              <a:t>em</a:t>
            </a:r>
            <a:r>
              <a:rPr lang="en-US" sz="3200" spc="300" dirty="0">
                <a:solidFill>
                  <a:srgbClr val="2B4A9D"/>
                </a:solidFill>
                <a:latin typeface="Lato Bold" panose="020F0502020204030203" charset="0"/>
                <a:ea typeface="Lato Bold" panose="020F0502020204030203" charset="0"/>
                <a:cs typeface="Lato Bold" panose="020F0502020204030203" charset="0"/>
              </a:rPr>
              <a:t> </a:t>
            </a:r>
            <a:r>
              <a:rPr lang="en-US" sz="3200" spc="300" dirty="0" err="1">
                <a:solidFill>
                  <a:srgbClr val="2B4A9D"/>
                </a:solidFill>
                <a:latin typeface="Lato Bold" panose="020F0502020204030203" charset="0"/>
                <a:ea typeface="Lato Bold" panose="020F0502020204030203" charset="0"/>
                <a:cs typeface="Lato Bold" panose="020F0502020204030203" charset="0"/>
              </a:rPr>
              <a:t>uma</a:t>
            </a:r>
            <a:r>
              <a:rPr lang="en-US" sz="3200" spc="300" dirty="0">
                <a:solidFill>
                  <a:srgbClr val="2B4A9D"/>
                </a:solidFill>
                <a:latin typeface="Lato Bold" panose="020F0502020204030203" charset="0"/>
                <a:ea typeface="Lato Bold" panose="020F0502020204030203" charset="0"/>
                <a:cs typeface="Lato Bold" panose="020F0502020204030203" charset="0"/>
              </a:rPr>
              <a:t> </a:t>
            </a:r>
            <a:r>
              <a:rPr lang="en-US" sz="3200" spc="300" dirty="0" err="1">
                <a:solidFill>
                  <a:srgbClr val="2B4A9D"/>
                </a:solidFill>
                <a:latin typeface="Lato Bold" panose="020F0502020204030203" charset="0"/>
                <a:ea typeface="Lato Bold" panose="020F0502020204030203" charset="0"/>
                <a:cs typeface="Lato Bold" panose="020F0502020204030203" charset="0"/>
              </a:rPr>
              <a:t>lista</a:t>
            </a:r>
            <a:r>
              <a:rPr lang="en-US" sz="3200" spc="300" dirty="0">
                <a:solidFill>
                  <a:srgbClr val="2B4A9D"/>
                </a:solidFill>
                <a:latin typeface="Lato Bold" panose="020F0502020204030203" charset="0"/>
                <a:ea typeface="Lato Bold" panose="020F0502020204030203" charset="0"/>
                <a:cs typeface="Lato Bold" panose="020F0502020204030203" charset="0"/>
              </a:rPr>
              <a:t> de widgets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716086" y="457062"/>
            <a:ext cx="8855829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ListView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2F746E5-C6EB-189C-72E0-676BCAF00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23" y="1450658"/>
            <a:ext cx="6271955" cy="846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pt-BR" sz="32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</a:t>
            </a:r>
            <a:r>
              <a:rPr lang="pt-BR" sz="32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um widget de rolagem muito utilizado;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 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 "/>
              </a:rPr>
              <a:t>ListView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"/>
              </a:rPr>
              <a:t> exibe uma lista vertical de itens de forma eficiente.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 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latin typeface="Lato "/>
              </a:rPr>
              <a:t>Os itens podem ser definidos manualmente ou gerados a partir de uma lista ou banco de dados.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sz="3200" dirty="0">
              <a:latin typeface="Lato 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ao lado mostra um exemplo simples do uso do </a:t>
            </a:r>
            <a:r>
              <a:rPr lang="pt-BR" sz="32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</a:t>
            </a:r>
            <a:r>
              <a:rPr lang="pt-BR" sz="32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sz="3200" dirty="0">
              <a:latin typeface="Lato 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 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31C65DDF-625A-013A-D4F8-5A620DDD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111738"/>
            <a:ext cx="5153025" cy="500062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E2031E6-6F9A-B10D-57C3-762C19AA5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915" y="1635964"/>
            <a:ext cx="3700655" cy="6671905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5AE090F4-5A62-4E88-FA3D-657C1AE82F71}"/>
              </a:ext>
            </a:extLst>
          </p:cNvPr>
          <p:cNvSpPr txBox="1"/>
          <p:nvPr/>
        </p:nvSpPr>
        <p:spPr>
          <a:xfrm>
            <a:off x="5929312" y="7232891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01 – Uso do </a:t>
            </a:r>
            <a:r>
              <a:rPr lang="pt-BR" sz="18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</a:t>
            </a:r>
            <a:endParaRPr lang="pt-BR" sz="18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1D66774-137A-6450-47E7-819CF8DB3DCB}"/>
              </a:ext>
            </a:extLst>
          </p:cNvPr>
          <p:cNvSpPr txBox="1"/>
          <p:nvPr/>
        </p:nvSpPr>
        <p:spPr>
          <a:xfrm>
            <a:off x="10850242" y="846637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02 – Exemplo com o </a:t>
            </a:r>
            <a:r>
              <a:rPr lang="pt-BR" sz="18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</a:t>
            </a:r>
            <a:endParaRPr lang="pt-BR" sz="18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81000" y="1635964"/>
            <a:ext cx="16902091" cy="1780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pt-BR" sz="32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ListView.builder</a:t>
            </a:r>
            <a:r>
              <a:rPr lang="pt-BR" sz="32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apropriado para visualizações de lista com um grande número (ou infinito) de filhos, uma vez que o construtor é chamado apenas para os filhos que estão realmente visíveis;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DF13BCB-36F1-DF0C-A61E-B995D9088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771900"/>
            <a:ext cx="8183117" cy="53061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771EA45-B0F8-1FCE-220F-58FD2E36B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278" y="3378031"/>
            <a:ext cx="3381847" cy="587774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570166-620E-1FEF-4893-B6636C3CCD44}"/>
              </a:ext>
            </a:extLst>
          </p:cNvPr>
          <p:cNvSpPr txBox="1"/>
          <p:nvPr/>
        </p:nvSpPr>
        <p:spPr>
          <a:xfrm>
            <a:off x="2338958" y="9255776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03 – Uso do </a:t>
            </a:r>
            <a:r>
              <a:rPr lang="pt-BR" sz="18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ListView.builder</a:t>
            </a:r>
            <a:endParaRPr lang="pt-BR" sz="18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B5F41B6-9516-A9FD-006B-5F2E0FA87763}"/>
              </a:ext>
            </a:extLst>
          </p:cNvPr>
          <p:cNvSpPr txBox="1"/>
          <p:nvPr/>
        </p:nvSpPr>
        <p:spPr>
          <a:xfrm>
            <a:off x="9215201" y="942687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04 – Exemplo com o </a:t>
            </a:r>
            <a:r>
              <a:rPr lang="pt-BR" sz="18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ListView.builder</a:t>
            </a:r>
            <a:endParaRPr lang="pt-BR" sz="18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758911"/>
            <a:ext cx="10970254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GridView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6673" y="2944813"/>
            <a:ext cx="16442627" cy="6100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widget </a:t>
            </a:r>
            <a:r>
              <a:rPr lang="pt-BR" sz="36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utilizado para exibir os itens como uma grade em vez de uma lista normal;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6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Uma maneira simples de começar a utilizar grades é usando o </a:t>
            </a:r>
            <a:r>
              <a:rPr lang="pt-BR" sz="36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GridView.count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o qual permite especificar quantas linhas ou colunas você deseja;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6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Além disso, também pode ser utilizado o </a:t>
            </a:r>
            <a:r>
              <a:rPr lang="pt-BR" sz="36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GridView.extent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o qual cria uma grade limitando o seu tamanho máximo, ou seja, em vez de definir o número de colunas como o </a:t>
            </a:r>
            <a:r>
              <a:rPr lang="pt-BR" sz="36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GridView.count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está sendo definido o tamanho máximo que cada item pode ter na direção especificada.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D699D-8233-D3D4-CCF0-AC64CC19B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57C1434-A06B-915D-2807-81EE3442CF78}"/>
              </a:ext>
            </a:extLst>
          </p:cNvPr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1C0BC49-1AF5-BCE1-FF17-C52828E6E168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D4E04871-DB0F-A8E0-8B36-0198EF7382AD}"/>
              </a:ext>
            </a:extLst>
          </p:cNvPr>
          <p:cNvSpPr txBox="1"/>
          <p:nvPr/>
        </p:nvSpPr>
        <p:spPr>
          <a:xfrm>
            <a:off x="3658873" y="803524"/>
            <a:ext cx="10970254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GridView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383921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817982"/>
            <a:ext cx="10970254" cy="12253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6000" spc="350" dirty="0" err="1">
                <a:solidFill>
                  <a:srgbClr val="2B4A9D"/>
                </a:solidFill>
                <a:latin typeface="Poppins Ultra-Bold" panose="020B0604020202020204" charset="0"/>
                <a:cs typeface="Poppins Ultra-Bold" panose="020B0604020202020204" charset="0"/>
              </a:rPr>
              <a:t>Listas</a:t>
            </a:r>
            <a:r>
              <a:rPr lang="en-US" sz="6000" spc="350" dirty="0">
                <a:solidFill>
                  <a:srgbClr val="2B4A9D"/>
                </a:solidFill>
                <a:latin typeface="Poppins Ultra-Bold" panose="020B0604020202020204" charset="0"/>
                <a:cs typeface="Poppins Ultra-Bold" panose="020B0604020202020204" charset="0"/>
              </a:rPr>
              <a:t> com </a:t>
            </a:r>
            <a:r>
              <a:rPr lang="en-US" sz="6000" spc="350" dirty="0" err="1">
                <a:solidFill>
                  <a:srgbClr val="2B4A9D"/>
                </a:solidFill>
                <a:latin typeface="Poppins Ultra-Bold" panose="020B0604020202020204" charset="0"/>
                <a:cs typeface="Poppins Ultra-Bold" panose="020B0604020202020204" charset="0"/>
              </a:rPr>
              <a:t>diferentes</a:t>
            </a:r>
            <a:r>
              <a:rPr lang="en-US" sz="6000" spc="350" dirty="0">
                <a:solidFill>
                  <a:srgbClr val="2B4A9D"/>
                </a:solidFill>
                <a:latin typeface="Poppins Ultra-Bold" panose="020B0604020202020204" charset="0"/>
                <a:cs typeface="Poppins Ultra-Bold" panose="020B0604020202020204" charset="0"/>
              </a:rPr>
              <a:t> </a:t>
            </a:r>
            <a:r>
              <a:rPr lang="en-US" sz="6000" spc="350" dirty="0" err="1">
                <a:solidFill>
                  <a:srgbClr val="2B4A9D"/>
                </a:solidFill>
                <a:latin typeface="Poppins Ultra-Bold" panose="020B0604020202020204" charset="0"/>
                <a:cs typeface="Poppins Ultra-Bold" panose="020B0604020202020204" charset="0"/>
              </a:rPr>
              <a:t>tipos</a:t>
            </a:r>
            <a:r>
              <a:rPr lang="en-US" sz="6000" spc="350" dirty="0">
                <a:solidFill>
                  <a:srgbClr val="2B4A9D"/>
                </a:solidFill>
                <a:latin typeface="Poppins Ultra-Bold" panose="020B0604020202020204" charset="0"/>
                <a:cs typeface="Poppins Ultra-Bold" panose="020B0604020202020204" charset="0"/>
              </a:rPr>
              <a:t> de </a:t>
            </a:r>
            <a:r>
              <a:rPr lang="en-US" sz="6000" spc="350" dirty="0" err="1">
                <a:solidFill>
                  <a:srgbClr val="2B4A9D"/>
                </a:solidFill>
                <a:latin typeface="Poppins Ultra-Bold" panose="020B0604020202020204" charset="0"/>
                <a:cs typeface="Poppins Ultra-Bold" panose="020B0604020202020204" charset="0"/>
              </a:rPr>
              <a:t>itens</a:t>
            </a:r>
            <a:endParaRPr lang="en-US" sz="6000" spc="350" dirty="0">
              <a:solidFill>
                <a:srgbClr val="2B4A9D"/>
              </a:solidFill>
              <a:latin typeface="Poppins Ultra-Bold" panose="020B0604020202020204" charset="0"/>
              <a:cs typeface="Poppins Ultra-Bold" panose="020B0604020202020204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7" name="Group 7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714DAB-EBB3-8F91-9C3C-33097DB9663C}"/>
              </a:ext>
            </a:extLst>
          </p:cNvPr>
          <p:cNvSpPr txBox="1"/>
          <p:nvPr/>
        </p:nvSpPr>
        <p:spPr>
          <a:xfrm>
            <a:off x="816673" y="2933700"/>
            <a:ext cx="11466870" cy="4961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Muitas vezes é necessário criar listas que exibam diferentes tipos de conteúdos, como trabalhar com uma lista que mostra um título, seguido por alguns itens relacionados ao título;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6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Para isso, é necessário criar uma fonte de dados com diferentes tipos de itens e converter essa fonte de dados em uma lista de widgets.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379832"/>
            <a:ext cx="10970254" cy="159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Converter a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fonte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de dados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em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uma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lista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de widgets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6673" y="2066856"/>
            <a:ext cx="7717727" cy="68326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 processo de converter a fonte de dados em uma lista de widgets ocorre na função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itemBuilder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do widget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FavoriteRecipesScreen</a:t>
            </a:r>
            <a:r>
              <a:rPr lang="pt-BR" altLang="pt-BR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28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É utilizado o “</a:t>
            </a:r>
            <a:r>
              <a:rPr lang="pt-BR" sz="28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ListView.builder</a:t>
            </a:r>
            <a:r>
              <a:rPr lang="pt-BR" sz="28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para </a:t>
            </a:r>
            <a:r>
              <a:rPr lang="pt-BR" sz="28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contruir</a:t>
            </a:r>
            <a:r>
              <a:rPr lang="pt-BR" sz="28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lista de widgets com base na fonte de dados </a:t>
            </a:r>
            <a:r>
              <a:rPr lang="pt-BR" sz="28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favoriteRecipes</a:t>
            </a:r>
            <a:r>
              <a:rPr lang="pt-BR" sz="28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que contém as receitas marcadas como favoritas;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28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"/>
              </a:rPr>
              <a:t>Para cada item na lista, foi criado um widget Container para estilizar o item, que encapsula um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 "/>
              </a:rPr>
              <a:t>ListTile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"/>
              </a:rPr>
              <a:t>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3124575-2B41-2408-F62D-7F94E5849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129" y="2419204"/>
            <a:ext cx="8287598" cy="142889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34DDB36-8A25-7954-4346-F3E050097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129" y="4914900"/>
            <a:ext cx="8287598" cy="384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9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Referências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6673" y="1687967"/>
            <a:ext cx="16442627" cy="387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err="1">
                <a:latin typeface="Poppins" panose="00000500000000000000" pitchFamily="2" charset="0"/>
                <a:cs typeface="Poppins" panose="00000500000000000000" pitchFamily="2" charset="0"/>
              </a:rPr>
              <a:t>ListView</a:t>
            </a:r>
            <a:r>
              <a:rPr lang="pt-BR" sz="2800" b="1" dirty="0">
                <a:latin typeface="Poppins" panose="00000500000000000000" pitchFamily="2" charset="0"/>
                <a:cs typeface="Poppins" panose="00000500000000000000" pitchFamily="2" charset="0"/>
              </a:rPr>
              <a:t> class</a:t>
            </a:r>
            <a:r>
              <a:rPr lang="pt-BR" sz="2800" dirty="0">
                <a:latin typeface="Poppins" panose="00000500000000000000" pitchFamily="2" charset="0"/>
                <a:cs typeface="Poppins" panose="00000500000000000000" pitchFamily="2" charset="0"/>
              </a:rPr>
              <a:t>. Disponível em: </a:t>
            </a:r>
            <a:r>
              <a:rPr lang="pt-BR" sz="2800" dirty="0">
                <a:latin typeface="Poppins" panose="00000500000000000000" pitchFamily="2" charset="0"/>
                <a:cs typeface="Poppins" panose="00000500000000000000" pitchFamily="2" charset="0"/>
                <a:hlinkClick r:id="rId2"/>
              </a:rPr>
              <a:t>https://api.flutter.dev/flutter/widgets/ListView-class.html</a:t>
            </a:r>
            <a:r>
              <a:rPr lang="pt-BR" sz="2800" dirty="0">
                <a:latin typeface="Poppins" panose="00000500000000000000" pitchFamily="2" charset="0"/>
                <a:cs typeface="Poppins" panose="00000500000000000000" pitchFamily="2" charset="0"/>
              </a:rPr>
              <a:t>. Acesso em: 3 dez. 2024.</a:t>
            </a:r>
          </a:p>
          <a:p>
            <a:pPr marL="457200" indent="-457200" algn="just">
              <a:lnSpc>
                <a:spcPts val="4227"/>
              </a:lnSpc>
              <a:buFont typeface="Arial" panose="020B0604020202020204" pitchFamily="34" charset="0"/>
              <a:buChar char="•"/>
            </a:pPr>
            <a:endParaRPr lang="en-US" sz="2799" spc="139" dirty="0">
              <a:solidFill>
                <a:srgbClr val="000000"/>
              </a:solidFill>
              <a:latin typeface="Poppins"/>
            </a:endParaRPr>
          </a:p>
          <a:p>
            <a:pPr marL="457200" indent="-457200" algn="just">
              <a:lnSpc>
                <a:spcPts val="4227"/>
              </a:lnSpc>
              <a:buFont typeface="Arial" panose="020B0604020202020204" pitchFamily="34" charset="0"/>
              <a:buChar char="•"/>
            </a:pPr>
            <a:r>
              <a:rPr lang="pt-BR" sz="2800" b="1" dirty="0" err="1">
                <a:latin typeface="Poppins" panose="00000500000000000000" pitchFamily="2" charset="0"/>
                <a:cs typeface="Poppins" panose="00000500000000000000" pitchFamily="2" charset="0"/>
              </a:rPr>
              <a:t>GridView</a:t>
            </a:r>
            <a:r>
              <a:rPr lang="pt-BR" sz="2800" b="1" dirty="0">
                <a:latin typeface="Poppins" panose="00000500000000000000" pitchFamily="2" charset="0"/>
                <a:cs typeface="Poppins" panose="00000500000000000000" pitchFamily="2" charset="0"/>
              </a:rPr>
              <a:t> class</a:t>
            </a:r>
            <a:r>
              <a:rPr lang="pt-BR" sz="2800" dirty="0">
                <a:latin typeface="Poppins" panose="00000500000000000000" pitchFamily="2" charset="0"/>
                <a:cs typeface="Poppins" panose="00000500000000000000" pitchFamily="2" charset="0"/>
              </a:rPr>
              <a:t>. Disponível em: </a:t>
            </a:r>
            <a:r>
              <a:rPr lang="pt-BR" sz="2800" dirty="0"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https://api.flutter.dev/flutter/widgets/GridView-class.html</a:t>
            </a:r>
            <a:r>
              <a:rPr lang="pt-BR" sz="2800" dirty="0">
                <a:latin typeface="Poppins" panose="00000500000000000000" pitchFamily="2" charset="0"/>
                <a:cs typeface="Poppins" panose="00000500000000000000" pitchFamily="2" charset="0"/>
              </a:rPr>
              <a:t>. Acesso em: 3 dez. 2024.</a:t>
            </a:r>
          </a:p>
          <a:p>
            <a:pPr algn="just">
              <a:lnSpc>
                <a:spcPts val="4227"/>
              </a:lnSpc>
            </a:pPr>
            <a:endParaRPr lang="en-US" sz="2799" spc="139" dirty="0">
              <a:solidFill>
                <a:srgbClr val="000000"/>
              </a:solidFill>
              <a:latin typeface="Poppins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2800" b="1" dirty="0" err="1">
                <a:latin typeface="Poppins" panose="00000500000000000000" pitchFamily="2" charset="0"/>
                <a:cs typeface="Poppins" panose="00000500000000000000" pitchFamily="2" charset="0"/>
              </a:rPr>
              <a:t>Create</a:t>
            </a:r>
            <a:r>
              <a:rPr lang="pt-BR" sz="2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2800" b="1" dirty="0" err="1">
                <a:latin typeface="Poppins" panose="00000500000000000000" pitchFamily="2" charset="0"/>
                <a:cs typeface="Poppins" panose="00000500000000000000" pitchFamily="2" charset="0"/>
              </a:rPr>
              <a:t>lists</a:t>
            </a:r>
            <a:r>
              <a:rPr lang="pt-BR" sz="2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2800" b="1" dirty="0" err="1">
                <a:latin typeface="Poppins" panose="00000500000000000000" pitchFamily="2" charset="0"/>
                <a:cs typeface="Poppins" panose="00000500000000000000" pitchFamily="2" charset="0"/>
              </a:rPr>
              <a:t>with</a:t>
            </a:r>
            <a:r>
              <a:rPr lang="pt-BR" sz="2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2800" b="1" dirty="0" err="1">
                <a:latin typeface="Poppins" panose="00000500000000000000" pitchFamily="2" charset="0"/>
                <a:cs typeface="Poppins" panose="00000500000000000000" pitchFamily="2" charset="0"/>
              </a:rPr>
              <a:t>different</a:t>
            </a:r>
            <a:r>
              <a:rPr lang="pt-BR" sz="2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2800" b="1" dirty="0" err="1">
                <a:latin typeface="Poppins" panose="00000500000000000000" pitchFamily="2" charset="0"/>
                <a:cs typeface="Poppins" panose="00000500000000000000" pitchFamily="2" charset="0"/>
              </a:rPr>
              <a:t>types</a:t>
            </a:r>
            <a:r>
              <a:rPr lang="pt-BR" sz="2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2800" b="1" dirty="0" err="1">
                <a:latin typeface="Poppins" panose="00000500000000000000" pitchFamily="2" charset="0"/>
                <a:cs typeface="Poppins" panose="00000500000000000000" pitchFamily="2" charset="0"/>
              </a:rPr>
              <a:t>of</a:t>
            </a:r>
            <a:r>
              <a:rPr lang="pt-BR" sz="2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2800" b="1" dirty="0" err="1">
                <a:latin typeface="Poppins" panose="00000500000000000000" pitchFamily="2" charset="0"/>
                <a:cs typeface="Poppins" panose="00000500000000000000" pitchFamily="2" charset="0"/>
              </a:rPr>
              <a:t>items</a:t>
            </a:r>
            <a:r>
              <a:rPr lang="pt-BR" sz="2800" dirty="0">
                <a:latin typeface="Poppins" panose="00000500000000000000" pitchFamily="2" charset="0"/>
                <a:cs typeface="Poppins" panose="00000500000000000000" pitchFamily="2" charset="0"/>
              </a:rPr>
              <a:t>. Disponível em: </a:t>
            </a:r>
            <a:r>
              <a:rPr lang="pt-BR" sz="2800" dirty="0"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https://docs.flutter.dev/cookbook/lists/mixed-list</a:t>
            </a:r>
            <a:r>
              <a:rPr lang="pt-BR" sz="2800" dirty="0">
                <a:latin typeface="Poppins" panose="00000500000000000000" pitchFamily="2" charset="0"/>
                <a:cs typeface="Poppins" panose="00000500000000000000" pitchFamily="2" charset="0"/>
              </a:rPr>
              <a:t>. Acesso em: 03 dez. 2024.</a:t>
            </a:r>
          </a:p>
        </p:txBody>
      </p:sp>
      <p:grpSp>
        <p:nvGrpSpPr>
          <p:cNvPr id="4" name="Group 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503</Words>
  <Application>Microsoft Office PowerPoint</Application>
  <PresentationFormat>Personalizar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Lato</vt:lpstr>
      <vt:lpstr>Calibri</vt:lpstr>
      <vt:lpstr>Arial</vt:lpstr>
      <vt:lpstr>Poppins Ultra-Bold</vt:lpstr>
      <vt:lpstr>Lato Bold</vt:lpstr>
      <vt:lpstr>Lato </vt:lpstr>
      <vt:lpstr>Poppins Bold</vt:lpstr>
      <vt:lpstr>Poppins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Aula09-Formulários no Flutter</dc:title>
  <cp:lastModifiedBy>Laila Valença</cp:lastModifiedBy>
  <cp:revision>248</cp:revision>
  <dcterms:created xsi:type="dcterms:W3CDTF">2006-08-16T00:00:00Z</dcterms:created>
  <dcterms:modified xsi:type="dcterms:W3CDTF">2024-12-04T04:17:48Z</dcterms:modified>
  <dc:identifier>DAF-XfFka0w</dc:identifier>
</cp:coreProperties>
</file>