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8" r:id="rId4"/>
    <p:sldId id="269" r:id="rId5"/>
    <p:sldId id="267" r:id="rId6"/>
  </p:sldIdLst>
  <p:sldSz cx="18288000" cy="10287000"/>
  <p:notesSz cx="6858000" cy="9144000"/>
  <p:embeddedFontLst>
    <p:embeddedFont>
      <p:font typeface="Lato Bold" panose="020F0502020204030203" pitchFamily="34" charset="0"/>
      <p:bold r:id="rId7"/>
    </p:embeddedFont>
    <p:embeddedFont>
      <p:font typeface="Poppins Bold" panose="00000800000000000000" pitchFamily="2" charset="0"/>
      <p:bold r:id="rId8"/>
    </p:embeddedFont>
    <p:embeddedFont>
      <p:font typeface="Poppins Ultra-Bold" panose="020B0604020202020204" charset="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4EE89F-059A-1D9A-6718-56268A281943}" v="767" dt="2024-12-06T17:58:32.5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69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8900000">
            <a:off x="16054014" y="1750856"/>
            <a:ext cx="6566081" cy="6566081"/>
            <a:chOff x="0" y="0"/>
            <a:chExt cx="1913890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id="4" name="Group 4"/>
          <p:cNvGrpSpPr/>
          <p:nvPr/>
        </p:nvGrpSpPr>
        <p:grpSpPr>
          <a:xfrm rot="2700000">
            <a:off x="16410615" y="2107457"/>
            <a:ext cx="5852880" cy="5852880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 rot="2700000">
            <a:off x="13000079" y="8388187"/>
            <a:ext cx="5218171" cy="6164339"/>
            <a:chOff x="0" y="0"/>
            <a:chExt cx="1620126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620126" cy="1913890"/>
            </a:xfrm>
            <a:custGeom>
              <a:avLst/>
              <a:gdLst/>
              <a:ahLst/>
              <a:cxnLst/>
              <a:rect l="l" t="t" r="r" b="b"/>
              <a:pathLst>
                <a:path w="1620126" h="1913890">
                  <a:moveTo>
                    <a:pt x="0" y="0"/>
                  </a:moveTo>
                  <a:lnTo>
                    <a:pt x="0" y="1913890"/>
                  </a:lnTo>
                  <a:lnTo>
                    <a:pt x="1620126" y="1913890"/>
                  </a:lnTo>
                  <a:lnTo>
                    <a:pt x="1620126" y="0"/>
                  </a:lnTo>
                  <a:lnTo>
                    <a:pt x="0" y="0"/>
                  </a:lnTo>
                  <a:close/>
                  <a:moveTo>
                    <a:pt x="1559166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559166" y="59690"/>
                  </a:lnTo>
                  <a:lnTo>
                    <a:pt x="1559166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961738" y="3026222"/>
            <a:ext cx="13726453" cy="40241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pt-BR" sz="6000" spc="600" dirty="0">
                <a:solidFill>
                  <a:srgbClr val="2B4A9D"/>
                </a:solidFill>
                <a:latin typeface="Poppins Bold"/>
              </a:rPr>
              <a:t>X </a:t>
            </a:r>
            <a:r>
              <a:rPr lang="pt-BR" sz="6000" spc="600" dirty="0" err="1">
                <a:solidFill>
                  <a:srgbClr val="2B4A9D"/>
                </a:solidFill>
                <a:latin typeface="Poppins Bold"/>
              </a:rPr>
              <a:t>Semac</a:t>
            </a:r>
            <a:r>
              <a:rPr lang="pt-BR" sz="6000" spc="600" dirty="0">
                <a:solidFill>
                  <a:srgbClr val="2B4A9D"/>
                </a:solidFill>
                <a:latin typeface="Poppins Bold"/>
              </a:rPr>
              <a:t> - </a:t>
            </a:r>
            <a:r>
              <a:rPr lang="pt-BR" sz="6000" spc="600" dirty="0">
                <a:solidFill>
                  <a:srgbClr val="2B4A9D"/>
                </a:solidFill>
                <a:latin typeface="Poppins Bold"/>
                <a:cs typeface="Poppins Bold"/>
              </a:rPr>
              <a:t>Desenvolvimento de aplicativos móveis com </a:t>
            </a:r>
            <a:r>
              <a:rPr lang="pt-BR" sz="6000" spc="600" dirty="0" err="1">
                <a:solidFill>
                  <a:srgbClr val="2B4A9D"/>
                </a:solidFill>
                <a:latin typeface="Poppins Bold"/>
                <a:cs typeface="Poppins Bold"/>
              </a:rPr>
              <a:t>Flutter</a:t>
            </a:r>
            <a:r>
              <a:rPr lang="pt-BR" sz="6000" spc="600" dirty="0">
                <a:solidFill>
                  <a:srgbClr val="2B4A9D"/>
                </a:solidFill>
                <a:latin typeface="Poppins Bold"/>
              </a:rPr>
              <a:t> </a:t>
            </a:r>
            <a:endParaRPr lang="pt-BR" sz="6000" spc="600" dirty="0">
              <a:solidFill>
                <a:srgbClr val="2B4A9D"/>
              </a:solidFill>
              <a:latin typeface="Poppins Bold"/>
              <a:cs typeface="Poppins Bold"/>
            </a:endParaRPr>
          </a:p>
        </p:txBody>
      </p:sp>
      <p:sp>
        <p:nvSpPr>
          <p:cNvPr id="10" name="Freeform 10"/>
          <p:cNvSpPr/>
          <p:nvPr/>
        </p:nvSpPr>
        <p:spPr>
          <a:xfrm>
            <a:off x="-4103118" y="206355"/>
            <a:ext cx="12993464" cy="2102579"/>
          </a:xfrm>
          <a:custGeom>
            <a:avLst/>
            <a:gdLst/>
            <a:ahLst/>
            <a:cxnLst/>
            <a:rect l="l" t="t" r="r" b="b"/>
            <a:pathLst>
              <a:path w="12993464" h="2102579">
                <a:moveTo>
                  <a:pt x="0" y="0"/>
                </a:moveTo>
                <a:lnTo>
                  <a:pt x="12993465" y="0"/>
                </a:lnTo>
                <a:lnTo>
                  <a:pt x="12993465" y="2102578"/>
                </a:lnTo>
                <a:lnTo>
                  <a:pt x="0" y="21025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0" y="0"/>
            <a:ext cx="541602" cy="10287000"/>
            <a:chOff x="0" y="0"/>
            <a:chExt cx="157867" cy="299846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57867" cy="2998468"/>
            </a:xfrm>
            <a:custGeom>
              <a:avLst/>
              <a:gdLst/>
              <a:ahLst/>
              <a:cxnLst/>
              <a:rect l="l" t="t" r="r" b="b"/>
              <a:pathLst>
                <a:path w="157867" h="2998468">
                  <a:moveTo>
                    <a:pt x="0" y="0"/>
                  </a:moveTo>
                  <a:lnTo>
                    <a:pt x="157867" y="0"/>
                  </a:lnTo>
                  <a:lnTo>
                    <a:pt x="157867" y="2998468"/>
                  </a:lnTo>
                  <a:lnTo>
                    <a:pt x="0" y="2998468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76816" y="0"/>
            <a:ext cx="452408" cy="10287000"/>
            <a:chOff x="0" y="0"/>
            <a:chExt cx="165040" cy="37527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5040" cy="3752726"/>
            </a:xfrm>
            <a:custGeom>
              <a:avLst/>
              <a:gdLst/>
              <a:ahLst/>
              <a:cxnLst/>
              <a:rect l="l" t="t" r="r" b="b"/>
              <a:pathLst>
                <a:path w="165040" h="3752726">
                  <a:moveTo>
                    <a:pt x="0" y="0"/>
                  </a:moveTo>
                  <a:lnTo>
                    <a:pt x="165040" y="0"/>
                  </a:lnTo>
                  <a:lnTo>
                    <a:pt x="165040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4" name="Group 4"/>
          <p:cNvGrpSpPr/>
          <p:nvPr/>
        </p:nvGrpSpPr>
        <p:grpSpPr>
          <a:xfrm rot="18900000">
            <a:off x="13635837" y="72237"/>
            <a:ext cx="10176144" cy="10176144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6" name="Group 6"/>
          <p:cNvGrpSpPr/>
          <p:nvPr/>
        </p:nvGrpSpPr>
        <p:grpSpPr>
          <a:xfrm rot="2700000">
            <a:off x="14074179" y="462696"/>
            <a:ext cx="9395227" cy="9395227"/>
            <a:chOff x="0" y="0"/>
            <a:chExt cx="1913890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" name="Group 8"/>
          <p:cNvGrpSpPr/>
          <p:nvPr/>
        </p:nvGrpSpPr>
        <p:grpSpPr>
          <a:xfrm rot="2700000">
            <a:off x="12969978" y="8059839"/>
            <a:ext cx="6164339" cy="6164339"/>
            <a:chOff x="0" y="0"/>
            <a:chExt cx="1913890" cy="191389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0" name="Group 10"/>
          <p:cNvGrpSpPr/>
          <p:nvPr/>
        </p:nvGrpSpPr>
        <p:grpSpPr>
          <a:xfrm rot="2700000">
            <a:off x="12969978" y="-3903560"/>
            <a:ext cx="6164339" cy="6164339"/>
            <a:chOff x="0" y="0"/>
            <a:chExt cx="1913890" cy="191389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2" name="Group 12"/>
          <p:cNvGrpSpPr/>
          <p:nvPr/>
        </p:nvGrpSpPr>
        <p:grpSpPr>
          <a:xfrm rot="16200000">
            <a:off x="4980926" y="-2587876"/>
            <a:ext cx="1629197" cy="7951652"/>
            <a:chOff x="0" y="0"/>
            <a:chExt cx="2354580" cy="11492046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353310" cy="11492046"/>
            </a:xfrm>
            <a:custGeom>
              <a:avLst/>
              <a:gdLst/>
              <a:ahLst/>
              <a:cxnLst/>
              <a:rect l="l" t="t" r="r" b="b"/>
              <a:pathLst>
                <a:path w="2353310" h="11492046">
                  <a:moveTo>
                    <a:pt x="784860" y="11424736"/>
                  </a:moveTo>
                  <a:cubicBezTo>
                    <a:pt x="905510" y="11465376"/>
                    <a:pt x="1042670" y="11492046"/>
                    <a:pt x="1177290" y="11492046"/>
                  </a:cubicBezTo>
                  <a:cubicBezTo>
                    <a:pt x="1311910" y="11492046"/>
                    <a:pt x="1441450" y="11469186"/>
                    <a:pt x="1560830" y="11428546"/>
                  </a:cubicBezTo>
                  <a:cubicBezTo>
                    <a:pt x="1563370" y="11427276"/>
                    <a:pt x="1565910" y="11427276"/>
                    <a:pt x="1568450" y="11426006"/>
                  </a:cubicBezTo>
                  <a:cubicBezTo>
                    <a:pt x="2016760" y="11263446"/>
                    <a:pt x="2346960" y="10834186"/>
                    <a:pt x="2353310" y="1030600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298100"/>
                  </a:lnTo>
                  <a:cubicBezTo>
                    <a:pt x="6350" y="10836726"/>
                    <a:pt x="331470" y="11265986"/>
                    <a:pt x="784860" y="11424736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2123218" y="878380"/>
            <a:ext cx="7020782" cy="8213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 dirty="0" err="1">
                <a:solidFill>
                  <a:srgbClr val="FFFFFF"/>
                </a:solidFill>
                <a:latin typeface="Poppins Ultra-Bold"/>
              </a:rPr>
              <a:t>Integrantes</a:t>
            </a:r>
          </a:p>
        </p:txBody>
      </p:sp>
      <p:grpSp>
        <p:nvGrpSpPr>
          <p:cNvPr id="15" name="Group 15"/>
          <p:cNvGrpSpPr/>
          <p:nvPr/>
        </p:nvGrpSpPr>
        <p:grpSpPr>
          <a:xfrm rot="-5400000">
            <a:off x="568482" y="2554884"/>
            <a:ext cx="829509" cy="1966473"/>
            <a:chOff x="0" y="0"/>
            <a:chExt cx="2354580" cy="5581882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7" name="Group 17"/>
          <p:cNvGrpSpPr/>
          <p:nvPr/>
        </p:nvGrpSpPr>
        <p:grpSpPr>
          <a:xfrm rot="-5400000">
            <a:off x="568482" y="3884156"/>
            <a:ext cx="829509" cy="1966473"/>
            <a:chOff x="0" y="0"/>
            <a:chExt cx="2354580" cy="558188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23" name="TextBox 23"/>
          <p:cNvSpPr txBox="1"/>
          <p:nvPr/>
        </p:nvSpPr>
        <p:spPr>
          <a:xfrm>
            <a:off x="2123858" y="3213617"/>
            <a:ext cx="7343333" cy="6283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4500" spc="350" dirty="0">
                <a:solidFill>
                  <a:srgbClr val="2B4A9D"/>
                </a:solidFill>
                <a:latin typeface="Lato Bold"/>
                <a:ea typeface="Lato Bold"/>
                <a:cs typeface="Lato Bold"/>
              </a:rPr>
              <a:t>Caroline Vivas Lins</a:t>
            </a:r>
            <a:endParaRPr lang="en-US" sz="4500" spc="350" dirty="0">
              <a:solidFill>
                <a:srgbClr val="2B4A9D"/>
              </a:solidFill>
              <a:latin typeface="Lato Bold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2140667" y="4548976"/>
            <a:ext cx="9377199" cy="628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4500" spc="350" dirty="0">
                <a:solidFill>
                  <a:srgbClr val="2B4A9D"/>
                </a:solidFill>
                <a:latin typeface="Lato Bold"/>
              </a:rPr>
              <a:t>Eliane Dantas de Jesus</a:t>
            </a:r>
            <a:endParaRPr lang="en-US" sz="4500" spc="350" dirty="0">
              <a:solidFill>
                <a:srgbClr val="2B4A9D"/>
              </a:solidFill>
              <a:latin typeface="Lato Bold"/>
              <a:ea typeface="Lato Bold"/>
              <a:cs typeface="Lato Bold"/>
            </a:endParaRPr>
          </a:p>
        </p:txBody>
      </p:sp>
      <p:grpSp>
        <p:nvGrpSpPr>
          <p:cNvPr id="19" name="Group 17">
            <a:extLst>
              <a:ext uri="{FF2B5EF4-FFF2-40B4-BE49-F238E27FC236}">
                <a16:creationId xmlns:a16="http://schemas.microsoft.com/office/drawing/2014/main" id="{2AD7A3DE-7E3A-C008-7191-D6881471AE0E}"/>
              </a:ext>
            </a:extLst>
          </p:cNvPr>
          <p:cNvGrpSpPr/>
          <p:nvPr/>
        </p:nvGrpSpPr>
        <p:grpSpPr>
          <a:xfrm rot="16200000">
            <a:off x="568705" y="5246585"/>
            <a:ext cx="829062" cy="1966473"/>
            <a:chOff x="-3466652" y="-399999"/>
            <a:chExt cx="2353310" cy="5581882"/>
          </a:xfrm>
        </p:grpSpPr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B0575596-6E07-075B-77E4-407106D6F3A5}"/>
                </a:ext>
              </a:extLst>
            </p:cNvPr>
            <p:cNvSpPr/>
            <p:nvPr/>
          </p:nvSpPr>
          <p:spPr>
            <a:xfrm>
              <a:off x="-3466652" y="-399999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21" name="TextBox 24">
            <a:extLst>
              <a:ext uri="{FF2B5EF4-FFF2-40B4-BE49-F238E27FC236}">
                <a16:creationId xmlns:a16="http://schemas.microsoft.com/office/drawing/2014/main" id="{7540C75C-A1BD-33DE-473B-0A9F0ED81342}"/>
              </a:ext>
            </a:extLst>
          </p:cNvPr>
          <p:cNvSpPr txBox="1"/>
          <p:nvPr/>
        </p:nvSpPr>
        <p:spPr>
          <a:xfrm>
            <a:off x="2140667" y="5911182"/>
            <a:ext cx="9831266" cy="628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4500" spc="350" dirty="0">
                <a:solidFill>
                  <a:srgbClr val="2B4A9D"/>
                </a:solidFill>
                <a:latin typeface="Lato Bold"/>
              </a:rPr>
              <a:t>Haendel Hernan de Jesus Santos</a:t>
            </a:r>
            <a:endParaRPr lang="en-US" sz="4500" spc="350" dirty="0">
              <a:solidFill>
                <a:srgbClr val="2B4A9D"/>
              </a:solidFill>
              <a:latin typeface="Lato Bold"/>
              <a:ea typeface="Lato Bold"/>
              <a:cs typeface="Lato Bold"/>
            </a:endParaRPr>
          </a:p>
        </p:txBody>
      </p:sp>
      <p:grpSp>
        <p:nvGrpSpPr>
          <p:cNvPr id="22" name="Group 17">
            <a:extLst>
              <a:ext uri="{FF2B5EF4-FFF2-40B4-BE49-F238E27FC236}">
                <a16:creationId xmlns:a16="http://schemas.microsoft.com/office/drawing/2014/main" id="{C3A129E1-94EE-875C-751A-C6C3CF62301B}"/>
              </a:ext>
            </a:extLst>
          </p:cNvPr>
          <p:cNvGrpSpPr/>
          <p:nvPr/>
        </p:nvGrpSpPr>
        <p:grpSpPr>
          <a:xfrm rot="16200000">
            <a:off x="568704" y="6561817"/>
            <a:ext cx="829062" cy="1966473"/>
            <a:chOff x="-3466652" y="-399999"/>
            <a:chExt cx="2353310" cy="5581882"/>
          </a:xfrm>
        </p:grpSpPr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834E0159-4D6D-83CD-3CC5-B15893F51639}"/>
                </a:ext>
              </a:extLst>
            </p:cNvPr>
            <p:cNvSpPr/>
            <p:nvPr/>
          </p:nvSpPr>
          <p:spPr>
            <a:xfrm>
              <a:off x="-3466652" y="-399999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26" name="TextBox 24">
            <a:extLst>
              <a:ext uri="{FF2B5EF4-FFF2-40B4-BE49-F238E27FC236}">
                <a16:creationId xmlns:a16="http://schemas.microsoft.com/office/drawing/2014/main" id="{902F9671-B777-310E-9060-C7FDDFFB75F1}"/>
              </a:ext>
            </a:extLst>
          </p:cNvPr>
          <p:cNvSpPr txBox="1"/>
          <p:nvPr/>
        </p:nvSpPr>
        <p:spPr>
          <a:xfrm>
            <a:off x="2125009" y="7226415"/>
            <a:ext cx="10567169" cy="628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4500" spc="350" dirty="0">
                <a:solidFill>
                  <a:srgbClr val="2B4A9D"/>
                </a:solidFill>
                <a:latin typeface="Lato Bold"/>
              </a:rPr>
              <a:t>Laila </a:t>
            </a:r>
            <a:r>
              <a:rPr lang="en-US" sz="4500" spc="350" dirty="0" err="1">
                <a:solidFill>
                  <a:srgbClr val="2B4A9D"/>
                </a:solidFill>
                <a:latin typeface="Lato Bold"/>
              </a:rPr>
              <a:t>Esterfane</a:t>
            </a:r>
            <a:r>
              <a:rPr lang="en-US" sz="4500" spc="350" dirty="0">
                <a:solidFill>
                  <a:srgbClr val="2B4A9D"/>
                </a:solidFill>
                <a:latin typeface="Lato Bold"/>
              </a:rPr>
              <a:t> dos Santos Valença</a:t>
            </a:r>
            <a:endParaRPr lang="en-US" sz="4500" spc="350" dirty="0">
              <a:solidFill>
                <a:srgbClr val="2B4A9D"/>
              </a:solidFill>
              <a:latin typeface="Lato Bold"/>
              <a:ea typeface="Lato Bold"/>
              <a:cs typeface="Lato Bold"/>
            </a:endParaRPr>
          </a:p>
        </p:txBody>
      </p:sp>
      <p:grpSp>
        <p:nvGrpSpPr>
          <p:cNvPr id="27" name="Group 17">
            <a:extLst>
              <a:ext uri="{FF2B5EF4-FFF2-40B4-BE49-F238E27FC236}">
                <a16:creationId xmlns:a16="http://schemas.microsoft.com/office/drawing/2014/main" id="{A6248D9E-7F29-E41A-8668-DBFFEB544497}"/>
              </a:ext>
            </a:extLst>
          </p:cNvPr>
          <p:cNvGrpSpPr/>
          <p:nvPr/>
        </p:nvGrpSpPr>
        <p:grpSpPr>
          <a:xfrm rot="16200000">
            <a:off x="568703" y="7877049"/>
            <a:ext cx="829062" cy="1966473"/>
            <a:chOff x="-3466652" y="-399999"/>
            <a:chExt cx="2353310" cy="5581882"/>
          </a:xfrm>
        </p:grpSpPr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72E2BE1C-0886-D9E9-8C0D-8979474F7B59}"/>
                </a:ext>
              </a:extLst>
            </p:cNvPr>
            <p:cNvSpPr/>
            <p:nvPr/>
          </p:nvSpPr>
          <p:spPr>
            <a:xfrm>
              <a:off x="-3466652" y="-399999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29" name="TextBox 24">
            <a:extLst>
              <a:ext uri="{FF2B5EF4-FFF2-40B4-BE49-F238E27FC236}">
                <a16:creationId xmlns:a16="http://schemas.microsoft.com/office/drawing/2014/main" id="{4483587A-6C43-0FB0-381C-D26E8118B4F7}"/>
              </a:ext>
            </a:extLst>
          </p:cNvPr>
          <p:cNvSpPr txBox="1"/>
          <p:nvPr/>
        </p:nvSpPr>
        <p:spPr>
          <a:xfrm>
            <a:off x="2140666" y="8541647"/>
            <a:ext cx="10567169" cy="628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4500" spc="350" dirty="0">
                <a:solidFill>
                  <a:srgbClr val="2B4A9D"/>
                </a:solidFill>
                <a:latin typeface="Lato Bold"/>
              </a:rPr>
              <a:t>Natalia da Silva Costa</a:t>
            </a:r>
            <a:endParaRPr lang="en-US" sz="4500" spc="350" dirty="0">
              <a:solidFill>
                <a:srgbClr val="2B4A9D"/>
              </a:solidFill>
              <a:latin typeface="Lato Bold"/>
              <a:ea typeface="Lato Bold"/>
              <a:cs typeface="Lato 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76816" y="0"/>
            <a:ext cx="452408" cy="10287000"/>
            <a:chOff x="0" y="0"/>
            <a:chExt cx="165040" cy="37527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5040" cy="3752726"/>
            </a:xfrm>
            <a:custGeom>
              <a:avLst/>
              <a:gdLst/>
              <a:ahLst/>
              <a:cxnLst/>
              <a:rect l="l" t="t" r="r" b="b"/>
              <a:pathLst>
                <a:path w="165040" h="3752726">
                  <a:moveTo>
                    <a:pt x="0" y="0"/>
                  </a:moveTo>
                  <a:lnTo>
                    <a:pt x="165040" y="0"/>
                  </a:lnTo>
                  <a:lnTo>
                    <a:pt x="165040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4" name="Group 4"/>
          <p:cNvGrpSpPr/>
          <p:nvPr/>
        </p:nvGrpSpPr>
        <p:grpSpPr>
          <a:xfrm rot="18900000">
            <a:off x="14246481" y="181840"/>
            <a:ext cx="10176144" cy="10176144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6" name="Group 6"/>
          <p:cNvGrpSpPr/>
          <p:nvPr/>
        </p:nvGrpSpPr>
        <p:grpSpPr>
          <a:xfrm rot="2700000">
            <a:off x="14637850" y="572299"/>
            <a:ext cx="9395227" cy="9395227"/>
            <a:chOff x="0" y="0"/>
            <a:chExt cx="1913890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" name="Group 8"/>
          <p:cNvGrpSpPr/>
          <p:nvPr/>
        </p:nvGrpSpPr>
        <p:grpSpPr>
          <a:xfrm rot="2700000">
            <a:off x="12969978" y="8059839"/>
            <a:ext cx="6164339" cy="6164339"/>
            <a:chOff x="0" y="0"/>
            <a:chExt cx="1913890" cy="191389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0" name="Group 10"/>
          <p:cNvGrpSpPr/>
          <p:nvPr/>
        </p:nvGrpSpPr>
        <p:grpSpPr>
          <a:xfrm rot="2700000">
            <a:off x="12969978" y="-3903560"/>
            <a:ext cx="6164339" cy="6164339"/>
            <a:chOff x="0" y="0"/>
            <a:chExt cx="1913890" cy="191389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2" name="Group 12"/>
          <p:cNvGrpSpPr/>
          <p:nvPr/>
        </p:nvGrpSpPr>
        <p:grpSpPr>
          <a:xfrm rot="16200000">
            <a:off x="4980926" y="-2587876"/>
            <a:ext cx="1629197" cy="7951652"/>
            <a:chOff x="0" y="0"/>
            <a:chExt cx="2354580" cy="11492046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353310" cy="11492046"/>
            </a:xfrm>
            <a:custGeom>
              <a:avLst/>
              <a:gdLst/>
              <a:ahLst/>
              <a:cxnLst/>
              <a:rect l="l" t="t" r="r" b="b"/>
              <a:pathLst>
                <a:path w="2353310" h="11492046">
                  <a:moveTo>
                    <a:pt x="784860" y="11424736"/>
                  </a:moveTo>
                  <a:cubicBezTo>
                    <a:pt x="905510" y="11465376"/>
                    <a:pt x="1042670" y="11492046"/>
                    <a:pt x="1177290" y="11492046"/>
                  </a:cubicBezTo>
                  <a:cubicBezTo>
                    <a:pt x="1311910" y="11492046"/>
                    <a:pt x="1441450" y="11469186"/>
                    <a:pt x="1560830" y="11428546"/>
                  </a:cubicBezTo>
                  <a:cubicBezTo>
                    <a:pt x="1563370" y="11427276"/>
                    <a:pt x="1565910" y="11427276"/>
                    <a:pt x="1568450" y="11426006"/>
                  </a:cubicBezTo>
                  <a:cubicBezTo>
                    <a:pt x="2016760" y="11263446"/>
                    <a:pt x="2346960" y="10834186"/>
                    <a:pt x="2353310" y="1030600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298100"/>
                  </a:lnTo>
                  <a:cubicBezTo>
                    <a:pt x="6350" y="10836726"/>
                    <a:pt x="331470" y="11265986"/>
                    <a:pt x="784860" y="11424736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2123218" y="878380"/>
            <a:ext cx="7020782" cy="8213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 dirty="0">
                <a:solidFill>
                  <a:srgbClr val="FFFFFF"/>
                </a:solidFill>
                <a:latin typeface="Poppins Ultra-Bold"/>
              </a:rPr>
              <a:t>Agenda</a:t>
            </a:r>
            <a:endParaRPr lang="en-US" sz="6000" spc="300" dirty="0">
              <a:solidFill>
                <a:srgbClr val="FFFFFF"/>
              </a:solidFill>
              <a:latin typeface="Poppins Ultra-Bold"/>
              <a:cs typeface="Poppins Ultra-Bold"/>
            </a:endParaRPr>
          </a:p>
        </p:txBody>
      </p:sp>
      <p:grpSp>
        <p:nvGrpSpPr>
          <p:cNvPr id="15" name="Group 15"/>
          <p:cNvGrpSpPr/>
          <p:nvPr/>
        </p:nvGrpSpPr>
        <p:grpSpPr>
          <a:xfrm rot="-5400000">
            <a:off x="568482" y="2554884"/>
            <a:ext cx="829509" cy="1966473"/>
            <a:chOff x="0" y="0"/>
            <a:chExt cx="2354580" cy="5581882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7" name="Group 17"/>
          <p:cNvGrpSpPr/>
          <p:nvPr/>
        </p:nvGrpSpPr>
        <p:grpSpPr>
          <a:xfrm rot="-5400000">
            <a:off x="568482" y="3884156"/>
            <a:ext cx="829509" cy="1966473"/>
            <a:chOff x="0" y="0"/>
            <a:chExt cx="2354580" cy="558188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23" name="TextBox 23"/>
          <p:cNvSpPr txBox="1"/>
          <p:nvPr/>
        </p:nvSpPr>
        <p:spPr>
          <a:xfrm>
            <a:off x="2123858" y="3213617"/>
            <a:ext cx="7343333" cy="6283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4500" spc="350" dirty="0" err="1">
                <a:solidFill>
                  <a:srgbClr val="2B4A9D"/>
                </a:solidFill>
                <a:latin typeface="Lato Bold"/>
                <a:ea typeface="Lato Bold"/>
                <a:cs typeface="Lato Bold"/>
              </a:rPr>
              <a:t>Introdução</a:t>
            </a:r>
            <a:r>
              <a:rPr lang="en-US" sz="4500" spc="350" dirty="0">
                <a:solidFill>
                  <a:srgbClr val="2B4A9D"/>
                </a:solidFill>
                <a:latin typeface="Lato Bold"/>
                <a:ea typeface="Lato Bold"/>
                <a:cs typeface="Lato Bold"/>
              </a:rPr>
              <a:t> </a:t>
            </a:r>
            <a:r>
              <a:rPr lang="en-US" sz="4500" spc="350" dirty="0" err="1">
                <a:solidFill>
                  <a:srgbClr val="2B4A9D"/>
                </a:solidFill>
                <a:latin typeface="Lato Bold"/>
                <a:ea typeface="Lato Bold"/>
                <a:cs typeface="Lato Bold"/>
              </a:rPr>
              <a:t>ao</a:t>
            </a:r>
            <a:r>
              <a:rPr lang="en-US" sz="4500" spc="350" dirty="0">
                <a:solidFill>
                  <a:srgbClr val="2B4A9D"/>
                </a:solidFill>
                <a:latin typeface="Lato Bold"/>
                <a:ea typeface="Lato Bold"/>
                <a:cs typeface="Lato Bold"/>
              </a:rPr>
              <a:t> Flutter</a:t>
            </a:r>
            <a:endParaRPr lang="en-US" sz="4500" spc="350" dirty="0">
              <a:solidFill>
                <a:srgbClr val="2B4A9D"/>
              </a:solidFill>
              <a:latin typeface="Lato Bold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2125010" y="4470689"/>
            <a:ext cx="10160075" cy="628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4500" spc="350" dirty="0" err="1">
                <a:solidFill>
                  <a:srgbClr val="2B4A9D"/>
                </a:solidFill>
                <a:latin typeface="Lato Bold"/>
              </a:rPr>
              <a:t>Arquitetura</a:t>
            </a:r>
            <a:r>
              <a:rPr lang="en-US" sz="4500" spc="350" dirty="0">
                <a:solidFill>
                  <a:srgbClr val="2B4A9D"/>
                </a:solidFill>
                <a:latin typeface="Lato Bold"/>
              </a:rPr>
              <a:t> de um </a:t>
            </a:r>
            <a:r>
              <a:rPr lang="en-US" sz="4500" spc="350" dirty="0" err="1">
                <a:solidFill>
                  <a:srgbClr val="2B4A9D"/>
                </a:solidFill>
                <a:latin typeface="Lato Bold"/>
              </a:rPr>
              <a:t>projeto</a:t>
            </a:r>
            <a:r>
              <a:rPr lang="en-US" sz="4500" spc="350" dirty="0">
                <a:solidFill>
                  <a:srgbClr val="2B4A9D"/>
                </a:solidFill>
                <a:latin typeface="Lato Bold"/>
              </a:rPr>
              <a:t> Flutter</a:t>
            </a:r>
            <a:endParaRPr lang="en-US" sz="4500" spc="350" dirty="0">
              <a:solidFill>
                <a:srgbClr val="2B4A9D"/>
              </a:solidFill>
              <a:latin typeface="Lato Bold"/>
              <a:ea typeface="Lato Bold"/>
              <a:cs typeface="Lato Bold"/>
            </a:endParaRPr>
          </a:p>
        </p:txBody>
      </p:sp>
      <p:grpSp>
        <p:nvGrpSpPr>
          <p:cNvPr id="19" name="Group 17">
            <a:extLst>
              <a:ext uri="{FF2B5EF4-FFF2-40B4-BE49-F238E27FC236}">
                <a16:creationId xmlns:a16="http://schemas.microsoft.com/office/drawing/2014/main" id="{2AD7A3DE-7E3A-C008-7191-D6881471AE0E}"/>
              </a:ext>
            </a:extLst>
          </p:cNvPr>
          <p:cNvGrpSpPr/>
          <p:nvPr/>
        </p:nvGrpSpPr>
        <p:grpSpPr>
          <a:xfrm rot="16200000">
            <a:off x="568705" y="5246585"/>
            <a:ext cx="829062" cy="1966473"/>
            <a:chOff x="-3466652" y="-399999"/>
            <a:chExt cx="2353310" cy="5581882"/>
          </a:xfrm>
        </p:grpSpPr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B0575596-6E07-075B-77E4-407106D6F3A5}"/>
                </a:ext>
              </a:extLst>
            </p:cNvPr>
            <p:cNvSpPr/>
            <p:nvPr/>
          </p:nvSpPr>
          <p:spPr>
            <a:xfrm>
              <a:off x="-3466652" y="-399999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21" name="TextBox 24">
            <a:extLst>
              <a:ext uri="{FF2B5EF4-FFF2-40B4-BE49-F238E27FC236}">
                <a16:creationId xmlns:a16="http://schemas.microsoft.com/office/drawing/2014/main" id="{7540C75C-A1BD-33DE-473B-0A9F0ED81342}"/>
              </a:ext>
            </a:extLst>
          </p:cNvPr>
          <p:cNvSpPr txBox="1"/>
          <p:nvPr/>
        </p:nvSpPr>
        <p:spPr>
          <a:xfrm>
            <a:off x="2140667" y="5911182"/>
            <a:ext cx="9831266" cy="628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4500" spc="350" dirty="0">
                <a:solidFill>
                  <a:srgbClr val="2B4A9D"/>
                </a:solidFill>
                <a:latin typeface="Lato Bold"/>
              </a:rPr>
              <a:t>Widgets no Flutter</a:t>
            </a:r>
            <a:endParaRPr lang="en-US" sz="4500" spc="350" dirty="0">
              <a:solidFill>
                <a:srgbClr val="2B4A9D"/>
              </a:solidFill>
              <a:latin typeface="Lato Bold"/>
              <a:ea typeface="Lato Bold"/>
              <a:cs typeface="Lato Bold"/>
            </a:endParaRPr>
          </a:p>
        </p:txBody>
      </p:sp>
      <p:grpSp>
        <p:nvGrpSpPr>
          <p:cNvPr id="22" name="Group 17">
            <a:extLst>
              <a:ext uri="{FF2B5EF4-FFF2-40B4-BE49-F238E27FC236}">
                <a16:creationId xmlns:a16="http://schemas.microsoft.com/office/drawing/2014/main" id="{C3A129E1-94EE-875C-751A-C6C3CF62301B}"/>
              </a:ext>
            </a:extLst>
          </p:cNvPr>
          <p:cNvGrpSpPr/>
          <p:nvPr/>
        </p:nvGrpSpPr>
        <p:grpSpPr>
          <a:xfrm rot="16200000">
            <a:off x="568704" y="6561817"/>
            <a:ext cx="829062" cy="1966473"/>
            <a:chOff x="-3466652" y="-399999"/>
            <a:chExt cx="2353310" cy="5581882"/>
          </a:xfrm>
        </p:grpSpPr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834E0159-4D6D-83CD-3CC5-B15893F51639}"/>
                </a:ext>
              </a:extLst>
            </p:cNvPr>
            <p:cNvSpPr/>
            <p:nvPr/>
          </p:nvSpPr>
          <p:spPr>
            <a:xfrm>
              <a:off x="-3466652" y="-399999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26" name="TextBox 24">
            <a:extLst>
              <a:ext uri="{FF2B5EF4-FFF2-40B4-BE49-F238E27FC236}">
                <a16:creationId xmlns:a16="http://schemas.microsoft.com/office/drawing/2014/main" id="{902F9671-B777-310E-9060-C7FDDFFB75F1}"/>
              </a:ext>
            </a:extLst>
          </p:cNvPr>
          <p:cNvSpPr txBox="1"/>
          <p:nvPr/>
        </p:nvSpPr>
        <p:spPr>
          <a:xfrm>
            <a:off x="2140666" y="7226416"/>
            <a:ext cx="11318731" cy="628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4500" spc="350" dirty="0">
                <a:solidFill>
                  <a:srgbClr val="2B4A9D"/>
                </a:solidFill>
                <a:latin typeface="Lato Bold"/>
              </a:rPr>
              <a:t>Entrada de dados e </a:t>
            </a:r>
            <a:r>
              <a:rPr lang="en-US" sz="4500" spc="350" dirty="0" err="1">
                <a:solidFill>
                  <a:srgbClr val="2B4A9D"/>
                </a:solidFill>
                <a:latin typeface="Lato Bold"/>
              </a:rPr>
              <a:t>criação</a:t>
            </a:r>
            <a:r>
              <a:rPr lang="en-US" sz="4500" spc="350" dirty="0">
                <a:solidFill>
                  <a:srgbClr val="2B4A9D"/>
                </a:solidFill>
                <a:latin typeface="Lato Bold"/>
              </a:rPr>
              <a:t> de </a:t>
            </a:r>
            <a:r>
              <a:rPr lang="en-US" sz="4500" spc="350" dirty="0" err="1">
                <a:solidFill>
                  <a:srgbClr val="2B4A9D"/>
                </a:solidFill>
                <a:latin typeface="Lato Bold"/>
              </a:rPr>
              <a:t>botões</a:t>
            </a:r>
            <a:endParaRPr lang="en-US" sz="4500" spc="350" dirty="0" err="1">
              <a:solidFill>
                <a:srgbClr val="2B4A9D"/>
              </a:solidFill>
              <a:latin typeface="Lato Bold"/>
              <a:ea typeface="Lato Bold"/>
              <a:cs typeface="Lato Bold"/>
            </a:endParaRPr>
          </a:p>
        </p:txBody>
      </p:sp>
      <p:grpSp>
        <p:nvGrpSpPr>
          <p:cNvPr id="27" name="Group 17">
            <a:extLst>
              <a:ext uri="{FF2B5EF4-FFF2-40B4-BE49-F238E27FC236}">
                <a16:creationId xmlns:a16="http://schemas.microsoft.com/office/drawing/2014/main" id="{A6248D9E-7F29-E41A-8668-DBFFEB544497}"/>
              </a:ext>
            </a:extLst>
          </p:cNvPr>
          <p:cNvGrpSpPr/>
          <p:nvPr/>
        </p:nvGrpSpPr>
        <p:grpSpPr>
          <a:xfrm rot="16200000">
            <a:off x="568703" y="7877049"/>
            <a:ext cx="829062" cy="1966473"/>
            <a:chOff x="-3466652" y="-399999"/>
            <a:chExt cx="2353310" cy="5581882"/>
          </a:xfrm>
        </p:grpSpPr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72E2BE1C-0886-D9E9-8C0D-8979474F7B59}"/>
                </a:ext>
              </a:extLst>
            </p:cNvPr>
            <p:cNvSpPr/>
            <p:nvPr/>
          </p:nvSpPr>
          <p:spPr>
            <a:xfrm>
              <a:off x="-3466652" y="-399999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29" name="TextBox 24">
            <a:extLst>
              <a:ext uri="{FF2B5EF4-FFF2-40B4-BE49-F238E27FC236}">
                <a16:creationId xmlns:a16="http://schemas.microsoft.com/office/drawing/2014/main" id="{4483587A-6C43-0FB0-381C-D26E8118B4F7}"/>
              </a:ext>
            </a:extLst>
          </p:cNvPr>
          <p:cNvSpPr txBox="1"/>
          <p:nvPr/>
        </p:nvSpPr>
        <p:spPr>
          <a:xfrm>
            <a:off x="2140666" y="8541647"/>
            <a:ext cx="10567169" cy="628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4500" spc="350" dirty="0" err="1">
                <a:solidFill>
                  <a:srgbClr val="2B4A9D"/>
                </a:solidFill>
                <a:latin typeface="Lato Bold"/>
              </a:rPr>
              <a:t>Navegação</a:t>
            </a:r>
            <a:r>
              <a:rPr lang="en-US" sz="4500" spc="350" dirty="0">
                <a:solidFill>
                  <a:srgbClr val="2B4A9D"/>
                </a:solidFill>
                <a:latin typeface="Lato Bold"/>
              </a:rPr>
              <a:t> entre </a:t>
            </a:r>
            <a:r>
              <a:rPr lang="en-US" sz="4500" spc="350" dirty="0" err="1">
                <a:solidFill>
                  <a:srgbClr val="2B4A9D"/>
                </a:solidFill>
                <a:latin typeface="Lato Bold"/>
              </a:rPr>
              <a:t>telas</a:t>
            </a:r>
            <a:endParaRPr lang="en-US" sz="4500" spc="350" dirty="0" err="1">
              <a:solidFill>
                <a:srgbClr val="2B4A9D"/>
              </a:solidFill>
              <a:latin typeface="Lato Bold"/>
              <a:ea typeface="Lato Bold"/>
              <a:cs typeface="Lato Bold"/>
            </a:endParaRPr>
          </a:p>
        </p:txBody>
      </p:sp>
    </p:spTree>
    <p:extLst>
      <p:ext uri="{BB962C8B-B14F-4D97-AF65-F5344CB8AC3E}">
        <p14:creationId xmlns:p14="http://schemas.microsoft.com/office/powerpoint/2010/main" val="629892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76816" y="0"/>
            <a:ext cx="452408" cy="10287000"/>
            <a:chOff x="0" y="0"/>
            <a:chExt cx="165040" cy="37527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5040" cy="3752726"/>
            </a:xfrm>
            <a:custGeom>
              <a:avLst/>
              <a:gdLst/>
              <a:ahLst/>
              <a:cxnLst/>
              <a:rect l="l" t="t" r="r" b="b"/>
              <a:pathLst>
                <a:path w="165040" h="3752726">
                  <a:moveTo>
                    <a:pt x="0" y="0"/>
                  </a:moveTo>
                  <a:lnTo>
                    <a:pt x="165040" y="0"/>
                  </a:lnTo>
                  <a:lnTo>
                    <a:pt x="165040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4" name="Group 4"/>
          <p:cNvGrpSpPr/>
          <p:nvPr/>
        </p:nvGrpSpPr>
        <p:grpSpPr>
          <a:xfrm rot="18900000">
            <a:off x="14246481" y="181840"/>
            <a:ext cx="10176144" cy="10176144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6" name="Group 6"/>
          <p:cNvGrpSpPr/>
          <p:nvPr/>
        </p:nvGrpSpPr>
        <p:grpSpPr>
          <a:xfrm rot="2700000">
            <a:off x="14637850" y="572299"/>
            <a:ext cx="9395227" cy="9395227"/>
            <a:chOff x="0" y="0"/>
            <a:chExt cx="1913890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" name="Group 8"/>
          <p:cNvGrpSpPr/>
          <p:nvPr/>
        </p:nvGrpSpPr>
        <p:grpSpPr>
          <a:xfrm rot="2700000">
            <a:off x="12969978" y="8059839"/>
            <a:ext cx="6164339" cy="6164339"/>
            <a:chOff x="0" y="0"/>
            <a:chExt cx="1913890" cy="191389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0" name="Group 10"/>
          <p:cNvGrpSpPr/>
          <p:nvPr/>
        </p:nvGrpSpPr>
        <p:grpSpPr>
          <a:xfrm rot="2700000">
            <a:off x="12969978" y="-3903560"/>
            <a:ext cx="6164339" cy="6164339"/>
            <a:chOff x="0" y="0"/>
            <a:chExt cx="1913890" cy="191389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2" name="Group 12"/>
          <p:cNvGrpSpPr/>
          <p:nvPr/>
        </p:nvGrpSpPr>
        <p:grpSpPr>
          <a:xfrm rot="16200000">
            <a:off x="4980926" y="-2587876"/>
            <a:ext cx="1629197" cy="7951652"/>
            <a:chOff x="0" y="0"/>
            <a:chExt cx="2354580" cy="11492046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353310" cy="11492046"/>
            </a:xfrm>
            <a:custGeom>
              <a:avLst/>
              <a:gdLst/>
              <a:ahLst/>
              <a:cxnLst/>
              <a:rect l="l" t="t" r="r" b="b"/>
              <a:pathLst>
                <a:path w="2353310" h="11492046">
                  <a:moveTo>
                    <a:pt x="784860" y="11424736"/>
                  </a:moveTo>
                  <a:cubicBezTo>
                    <a:pt x="905510" y="11465376"/>
                    <a:pt x="1042670" y="11492046"/>
                    <a:pt x="1177290" y="11492046"/>
                  </a:cubicBezTo>
                  <a:cubicBezTo>
                    <a:pt x="1311910" y="11492046"/>
                    <a:pt x="1441450" y="11469186"/>
                    <a:pt x="1560830" y="11428546"/>
                  </a:cubicBezTo>
                  <a:cubicBezTo>
                    <a:pt x="1563370" y="11427276"/>
                    <a:pt x="1565910" y="11427276"/>
                    <a:pt x="1568450" y="11426006"/>
                  </a:cubicBezTo>
                  <a:cubicBezTo>
                    <a:pt x="2016760" y="11263446"/>
                    <a:pt x="2346960" y="10834186"/>
                    <a:pt x="2353310" y="1030600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298100"/>
                  </a:lnTo>
                  <a:cubicBezTo>
                    <a:pt x="6350" y="10836726"/>
                    <a:pt x="331470" y="11265986"/>
                    <a:pt x="784860" y="11424736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2123218" y="878380"/>
            <a:ext cx="7020782" cy="8213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 dirty="0">
                <a:solidFill>
                  <a:srgbClr val="FFFFFF"/>
                </a:solidFill>
                <a:latin typeface="Poppins Ultra-Bold"/>
              </a:rPr>
              <a:t>Agenda</a:t>
            </a:r>
            <a:endParaRPr lang="en-US" sz="6000" spc="300" dirty="0">
              <a:solidFill>
                <a:srgbClr val="FFFFFF"/>
              </a:solidFill>
              <a:latin typeface="Poppins Ultra-Bold"/>
              <a:cs typeface="Poppins Ultra-Bold"/>
            </a:endParaRPr>
          </a:p>
        </p:txBody>
      </p:sp>
      <p:grpSp>
        <p:nvGrpSpPr>
          <p:cNvPr id="15" name="Group 15"/>
          <p:cNvGrpSpPr/>
          <p:nvPr/>
        </p:nvGrpSpPr>
        <p:grpSpPr>
          <a:xfrm rot="-5400000">
            <a:off x="568482" y="2554884"/>
            <a:ext cx="829509" cy="1966473"/>
            <a:chOff x="0" y="0"/>
            <a:chExt cx="2354580" cy="5581882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7" name="Group 17"/>
          <p:cNvGrpSpPr/>
          <p:nvPr/>
        </p:nvGrpSpPr>
        <p:grpSpPr>
          <a:xfrm rot="-5400000">
            <a:off x="568482" y="3884156"/>
            <a:ext cx="829509" cy="1966473"/>
            <a:chOff x="0" y="0"/>
            <a:chExt cx="2354580" cy="558188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23" name="TextBox 23"/>
          <p:cNvSpPr txBox="1"/>
          <p:nvPr/>
        </p:nvSpPr>
        <p:spPr>
          <a:xfrm>
            <a:off x="2123858" y="3213617"/>
            <a:ext cx="7343333" cy="6283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4500" spc="350" dirty="0">
                <a:solidFill>
                  <a:srgbClr val="2B4A9D"/>
                </a:solidFill>
                <a:latin typeface="Lato Bold"/>
                <a:ea typeface="Lato Bold"/>
                <a:cs typeface="Lato Bold"/>
              </a:rPr>
              <a:t>Layouts no Flutter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2125010" y="4548977"/>
            <a:ext cx="10160075" cy="628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4500" spc="350" dirty="0" err="1">
                <a:solidFill>
                  <a:srgbClr val="2B4A9D"/>
                </a:solidFill>
                <a:latin typeface="Lato Bold"/>
              </a:rPr>
              <a:t>Criação</a:t>
            </a:r>
            <a:r>
              <a:rPr lang="en-US" sz="4500" spc="350" dirty="0">
                <a:solidFill>
                  <a:srgbClr val="2B4A9D"/>
                </a:solidFill>
                <a:latin typeface="Lato Bold"/>
              </a:rPr>
              <a:t> de menus</a:t>
            </a:r>
            <a:endParaRPr lang="en-US" sz="4500" spc="350" dirty="0">
              <a:solidFill>
                <a:srgbClr val="2B4A9D"/>
              </a:solidFill>
              <a:latin typeface="Lato Bold"/>
              <a:ea typeface="Lato Bold"/>
              <a:cs typeface="Lato Bold"/>
            </a:endParaRPr>
          </a:p>
        </p:txBody>
      </p:sp>
      <p:grpSp>
        <p:nvGrpSpPr>
          <p:cNvPr id="19" name="Group 17">
            <a:extLst>
              <a:ext uri="{FF2B5EF4-FFF2-40B4-BE49-F238E27FC236}">
                <a16:creationId xmlns:a16="http://schemas.microsoft.com/office/drawing/2014/main" id="{2AD7A3DE-7E3A-C008-7191-D6881471AE0E}"/>
              </a:ext>
            </a:extLst>
          </p:cNvPr>
          <p:cNvGrpSpPr/>
          <p:nvPr/>
        </p:nvGrpSpPr>
        <p:grpSpPr>
          <a:xfrm rot="16200000">
            <a:off x="568705" y="5246585"/>
            <a:ext cx="829062" cy="1966473"/>
            <a:chOff x="-3466652" y="-399999"/>
            <a:chExt cx="2353310" cy="5581882"/>
          </a:xfrm>
        </p:grpSpPr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B0575596-6E07-075B-77E4-407106D6F3A5}"/>
                </a:ext>
              </a:extLst>
            </p:cNvPr>
            <p:cNvSpPr/>
            <p:nvPr/>
          </p:nvSpPr>
          <p:spPr>
            <a:xfrm>
              <a:off x="-3466652" y="-399999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21" name="TextBox 24">
            <a:extLst>
              <a:ext uri="{FF2B5EF4-FFF2-40B4-BE49-F238E27FC236}">
                <a16:creationId xmlns:a16="http://schemas.microsoft.com/office/drawing/2014/main" id="{7540C75C-A1BD-33DE-473B-0A9F0ED81342}"/>
              </a:ext>
            </a:extLst>
          </p:cNvPr>
          <p:cNvSpPr txBox="1"/>
          <p:nvPr/>
        </p:nvSpPr>
        <p:spPr>
          <a:xfrm>
            <a:off x="2140667" y="5911182"/>
            <a:ext cx="9831266" cy="628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4500" spc="350" dirty="0">
                <a:solidFill>
                  <a:srgbClr val="2B4A9D"/>
                </a:solidFill>
                <a:latin typeface="Lato Bold"/>
              </a:rPr>
              <a:t>Formulários</a:t>
            </a:r>
            <a:endParaRPr lang="en-US" sz="4500" spc="350" dirty="0">
              <a:solidFill>
                <a:srgbClr val="2B4A9D"/>
              </a:solidFill>
              <a:latin typeface="Lato Bold"/>
              <a:ea typeface="Lato Bold"/>
              <a:cs typeface="Lato Bold"/>
            </a:endParaRPr>
          </a:p>
        </p:txBody>
      </p:sp>
      <p:grpSp>
        <p:nvGrpSpPr>
          <p:cNvPr id="22" name="Group 17">
            <a:extLst>
              <a:ext uri="{FF2B5EF4-FFF2-40B4-BE49-F238E27FC236}">
                <a16:creationId xmlns:a16="http://schemas.microsoft.com/office/drawing/2014/main" id="{C3A129E1-94EE-875C-751A-C6C3CF62301B}"/>
              </a:ext>
            </a:extLst>
          </p:cNvPr>
          <p:cNvGrpSpPr/>
          <p:nvPr/>
        </p:nvGrpSpPr>
        <p:grpSpPr>
          <a:xfrm rot="16200000">
            <a:off x="568704" y="6561817"/>
            <a:ext cx="829062" cy="1966473"/>
            <a:chOff x="-3466652" y="-399999"/>
            <a:chExt cx="2353310" cy="5581882"/>
          </a:xfrm>
        </p:grpSpPr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834E0159-4D6D-83CD-3CC5-B15893F51639}"/>
                </a:ext>
              </a:extLst>
            </p:cNvPr>
            <p:cNvSpPr/>
            <p:nvPr/>
          </p:nvSpPr>
          <p:spPr>
            <a:xfrm>
              <a:off x="-3466652" y="-399999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26" name="TextBox 24">
            <a:extLst>
              <a:ext uri="{FF2B5EF4-FFF2-40B4-BE49-F238E27FC236}">
                <a16:creationId xmlns:a16="http://schemas.microsoft.com/office/drawing/2014/main" id="{902F9671-B777-310E-9060-C7FDDFFB75F1}"/>
              </a:ext>
            </a:extLst>
          </p:cNvPr>
          <p:cNvSpPr txBox="1"/>
          <p:nvPr/>
        </p:nvSpPr>
        <p:spPr>
          <a:xfrm>
            <a:off x="2140666" y="7226416"/>
            <a:ext cx="11318731" cy="628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4500" spc="350" dirty="0" err="1">
                <a:solidFill>
                  <a:srgbClr val="2B4A9D"/>
                </a:solidFill>
                <a:latin typeface="Lato Bold"/>
              </a:rPr>
              <a:t>DataGrids</a:t>
            </a:r>
            <a:endParaRPr lang="en-US" sz="4500" spc="350" dirty="0" err="1">
              <a:solidFill>
                <a:srgbClr val="2B4A9D"/>
              </a:solidFill>
              <a:latin typeface="Lato Bold"/>
              <a:ea typeface="Lato Bold"/>
              <a:cs typeface="Lato Bold"/>
            </a:endParaRPr>
          </a:p>
        </p:txBody>
      </p:sp>
      <p:grpSp>
        <p:nvGrpSpPr>
          <p:cNvPr id="27" name="Group 17">
            <a:extLst>
              <a:ext uri="{FF2B5EF4-FFF2-40B4-BE49-F238E27FC236}">
                <a16:creationId xmlns:a16="http://schemas.microsoft.com/office/drawing/2014/main" id="{A6248D9E-7F29-E41A-8668-DBFFEB544497}"/>
              </a:ext>
            </a:extLst>
          </p:cNvPr>
          <p:cNvGrpSpPr/>
          <p:nvPr/>
        </p:nvGrpSpPr>
        <p:grpSpPr>
          <a:xfrm rot="16200000">
            <a:off x="568703" y="7877049"/>
            <a:ext cx="829062" cy="1966473"/>
            <a:chOff x="-3466652" y="-399999"/>
            <a:chExt cx="2353310" cy="5581882"/>
          </a:xfrm>
        </p:grpSpPr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72E2BE1C-0886-D9E9-8C0D-8979474F7B59}"/>
                </a:ext>
              </a:extLst>
            </p:cNvPr>
            <p:cNvSpPr/>
            <p:nvPr/>
          </p:nvSpPr>
          <p:spPr>
            <a:xfrm>
              <a:off x="-3466652" y="-399999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29" name="TextBox 24">
            <a:extLst>
              <a:ext uri="{FF2B5EF4-FFF2-40B4-BE49-F238E27FC236}">
                <a16:creationId xmlns:a16="http://schemas.microsoft.com/office/drawing/2014/main" id="{4483587A-6C43-0FB0-381C-D26E8118B4F7}"/>
              </a:ext>
            </a:extLst>
          </p:cNvPr>
          <p:cNvSpPr txBox="1"/>
          <p:nvPr/>
        </p:nvSpPr>
        <p:spPr>
          <a:xfrm>
            <a:off x="2140666" y="8541647"/>
            <a:ext cx="10567169" cy="628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4500" spc="350" dirty="0">
                <a:solidFill>
                  <a:srgbClr val="2B4A9D"/>
                </a:solidFill>
                <a:latin typeface="Lato Bold"/>
              </a:rPr>
              <a:t>Componentes de </a:t>
            </a:r>
            <a:r>
              <a:rPr lang="en-US" sz="4500" spc="350" dirty="0" err="1">
                <a:solidFill>
                  <a:srgbClr val="2B4A9D"/>
                </a:solidFill>
                <a:latin typeface="Lato Bold"/>
              </a:rPr>
              <a:t>formulários</a:t>
            </a:r>
            <a:endParaRPr lang="en-US" sz="4500" spc="350" dirty="0" err="1">
              <a:solidFill>
                <a:srgbClr val="2B4A9D"/>
              </a:solidFill>
              <a:latin typeface="Lato Bold"/>
              <a:ea typeface="Lato Bold"/>
              <a:cs typeface="Lato Bold"/>
            </a:endParaRPr>
          </a:p>
        </p:txBody>
      </p:sp>
    </p:spTree>
    <p:extLst>
      <p:ext uri="{BB962C8B-B14F-4D97-AF65-F5344CB8AC3E}">
        <p14:creationId xmlns:p14="http://schemas.microsoft.com/office/powerpoint/2010/main" val="125391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532135" y="4043865"/>
            <a:ext cx="15223821" cy="33534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85775" lvl="1" algn="ctr">
              <a:lnSpc>
                <a:spcPct val="150000"/>
              </a:lnSpc>
            </a:pPr>
            <a:r>
              <a:rPr lang="en-US" sz="5000" spc="225" dirty="0">
                <a:solidFill>
                  <a:srgbClr val="2B4A9D"/>
                </a:solidFill>
                <a:latin typeface="Poppins Ultra-Bold"/>
                <a:cs typeface="Poppins Ultra-Bold"/>
              </a:rPr>
              <a:t>No </a:t>
            </a:r>
            <a:r>
              <a:rPr lang="en-US" sz="5000" spc="225" dirty="0" err="1">
                <a:solidFill>
                  <a:srgbClr val="2B4A9D"/>
                </a:solidFill>
                <a:latin typeface="Poppins Ultra-Bold"/>
                <a:cs typeface="Poppins Ultra-Bold"/>
              </a:rPr>
              <a:t>próximo</a:t>
            </a:r>
            <a:r>
              <a:rPr lang="en-US" sz="5000" spc="225" dirty="0">
                <a:solidFill>
                  <a:srgbClr val="2B4A9D"/>
                </a:solidFill>
                <a:latin typeface="Poppins Ultra-Bold"/>
                <a:cs typeface="Poppins Ultra-Bold"/>
              </a:rPr>
              <a:t> </a:t>
            </a:r>
            <a:r>
              <a:rPr lang="en-US" sz="5000" spc="225" dirty="0" err="1">
                <a:solidFill>
                  <a:srgbClr val="2B4A9D"/>
                </a:solidFill>
                <a:latin typeface="Poppins Ultra-Bold"/>
                <a:cs typeface="Poppins Ultra-Bold"/>
              </a:rPr>
              <a:t>módulo</a:t>
            </a:r>
            <a:r>
              <a:rPr lang="en-US" sz="5000" spc="225" dirty="0">
                <a:solidFill>
                  <a:srgbClr val="2B4A9D"/>
                </a:solidFill>
                <a:latin typeface="Poppins Ultra-Bold"/>
                <a:cs typeface="Poppins Ultra-Bold"/>
              </a:rPr>
              <a:t> </a:t>
            </a:r>
            <a:r>
              <a:rPr lang="en-US" sz="5000" spc="225" dirty="0" err="1">
                <a:solidFill>
                  <a:srgbClr val="2B4A9D"/>
                </a:solidFill>
                <a:latin typeface="Poppins Ultra-Bold"/>
                <a:cs typeface="Poppins Ultra-Bold"/>
              </a:rPr>
              <a:t>vamos</a:t>
            </a:r>
            <a:r>
              <a:rPr lang="en-US" sz="5000" spc="225" dirty="0">
                <a:solidFill>
                  <a:srgbClr val="2B4A9D"/>
                </a:solidFill>
                <a:latin typeface="Poppins Ultra-Bold"/>
                <a:cs typeface="Poppins Ultra-Bold"/>
              </a:rPr>
              <a:t> </a:t>
            </a:r>
            <a:r>
              <a:rPr lang="en-US" sz="5000" spc="225" dirty="0" err="1">
                <a:solidFill>
                  <a:srgbClr val="2B4A9D"/>
                </a:solidFill>
                <a:latin typeface="Poppins Ultra-Bold"/>
                <a:cs typeface="Poppins Ultra-Bold"/>
              </a:rPr>
              <a:t>falar</a:t>
            </a:r>
            <a:r>
              <a:rPr lang="en-US" sz="5000" spc="225" dirty="0">
                <a:solidFill>
                  <a:srgbClr val="2B4A9D"/>
                </a:solidFill>
                <a:latin typeface="Poppins Ultra-Bold"/>
                <a:cs typeface="Poppins Ultra-Bold"/>
              </a:rPr>
              <a:t> </a:t>
            </a:r>
            <a:r>
              <a:rPr lang="en-US" sz="5000" spc="225" dirty="0" err="1">
                <a:solidFill>
                  <a:srgbClr val="2B4A9D"/>
                </a:solidFill>
                <a:latin typeface="Poppins Ultra-Bold"/>
                <a:cs typeface="Poppins Ultra-Bold"/>
              </a:rPr>
              <a:t>sobre</a:t>
            </a:r>
            <a:r>
              <a:rPr lang="en-US" sz="5000" spc="225" dirty="0">
                <a:solidFill>
                  <a:srgbClr val="2B4A9D"/>
                </a:solidFill>
                <a:latin typeface="Poppins Ultra-Bold"/>
                <a:cs typeface="Poppins Ultra-Bold"/>
              </a:rPr>
              <a:t> o Flutter e o </a:t>
            </a:r>
            <a:r>
              <a:rPr lang="en-US" sz="5000" spc="225" dirty="0" err="1">
                <a:solidFill>
                  <a:srgbClr val="2B4A9D"/>
                </a:solidFill>
                <a:latin typeface="Poppins Ultra-Bold"/>
                <a:cs typeface="Poppins Ultra-Bold"/>
              </a:rPr>
              <a:t>ambiente</a:t>
            </a:r>
            <a:r>
              <a:rPr lang="en-US" sz="5000" spc="225" dirty="0">
                <a:solidFill>
                  <a:srgbClr val="2B4A9D"/>
                </a:solidFill>
                <a:latin typeface="Poppins Ultra-Bold"/>
                <a:cs typeface="Poppins Ultra-Bold"/>
              </a:rPr>
              <a:t> de </a:t>
            </a:r>
            <a:r>
              <a:rPr lang="en-US" sz="5000" spc="225" dirty="0" err="1">
                <a:solidFill>
                  <a:srgbClr val="2B4A9D"/>
                </a:solidFill>
                <a:latin typeface="Poppins Ultra-Bold"/>
                <a:cs typeface="Poppins Ultra-Bold"/>
              </a:rPr>
              <a:t>desenvolvimento</a:t>
            </a:r>
            <a:r>
              <a:rPr lang="en-US" sz="5000" spc="225" dirty="0">
                <a:solidFill>
                  <a:srgbClr val="2B4A9D"/>
                </a:solidFill>
                <a:latin typeface="Poppins Ultra-Bold"/>
                <a:cs typeface="Poppins Ultra-Bold"/>
              </a:rPr>
              <a:t>.</a:t>
            </a:r>
          </a:p>
        </p:txBody>
      </p:sp>
      <p:grpSp>
        <p:nvGrpSpPr>
          <p:cNvPr id="6" name="Group 14">
            <a:extLst>
              <a:ext uri="{FF2B5EF4-FFF2-40B4-BE49-F238E27FC236}">
                <a16:creationId xmlns:a16="http://schemas.microsoft.com/office/drawing/2014/main" id="{87B2F7C1-5599-10E5-1F33-EBF5683025E1}"/>
              </a:ext>
            </a:extLst>
          </p:cNvPr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5" name="Freeform 15">
              <a:extLst>
                <a:ext uri="{FF2B5EF4-FFF2-40B4-BE49-F238E27FC236}">
                  <a16:creationId xmlns:a16="http://schemas.microsoft.com/office/drawing/2014/main" id="{18CD85D3-8141-2E3C-4081-E7F0981D5799}"/>
                </a:ext>
              </a:extLst>
            </p:cNvPr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</p:spTree>
    <p:extLst>
      <p:ext uri="{BB962C8B-B14F-4D97-AF65-F5344CB8AC3E}">
        <p14:creationId xmlns:p14="http://schemas.microsoft.com/office/powerpoint/2010/main" val="2204561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335</Words>
  <Application>Microsoft Office PowerPoint</Application>
  <PresentationFormat>Personalizar</PresentationFormat>
  <Paragraphs>20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de Flutter</dc:title>
  <cp:lastModifiedBy>Natalia Da Silva Costa</cp:lastModifiedBy>
  <cp:revision>441</cp:revision>
  <dcterms:created xsi:type="dcterms:W3CDTF">2006-08-16T00:00:00Z</dcterms:created>
  <dcterms:modified xsi:type="dcterms:W3CDTF">2024-12-06T17:59:05Z</dcterms:modified>
  <dc:identifier>DAF-TiBPULQ</dc:identifier>
</cp:coreProperties>
</file>