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70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Bold" panose="020F0502020204030203" pitchFamily="34" charset="0"/>
      <p:regular r:id="rId19"/>
      <p:bold r:id="rId20"/>
    </p:embeddedFont>
    <p:embeddedFont>
      <p:font typeface="Poppins Bold" panose="00000800000000000000" pitchFamily="2" charset="0"/>
      <p:regular r:id="rId21"/>
      <p:bold r:id="rId22"/>
    </p:embeddedFont>
    <p:embeddedFont>
      <p:font typeface="Poppins Ultra-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F7A93-7A63-AA3D-7F81-8B8631D87EB9}" v="120" dt="2024-11-21T22:25:44.783"/>
    <p1510:client id="{E2FE2D77-F8B9-16FC-99DC-0EE65FFF50A4}" v="496" dt="2024-11-21T21:49:22.464"/>
    <p1510:client id="{EED81E3E-F9E1-B625-B64B-9AE31159CABD}" v="229" dt="2024-11-21T01:28:19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85151" y="3707012"/>
            <a:ext cx="12859928" cy="21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1"/>
              </a:lnSpc>
            </a:pPr>
            <a:r>
              <a:rPr lang="en-US" sz="6600" spc="400" err="1">
                <a:solidFill>
                  <a:srgbClr val="2B4A9D"/>
                </a:solidFill>
                <a:latin typeface="Poppins Bold"/>
              </a:rPr>
              <a:t>Módulo</a:t>
            </a:r>
            <a:r>
              <a:rPr lang="en-US" sz="6600" spc="400" dirty="0">
                <a:solidFill>
                  <a:srgbClr val="2B4A9D"/>
                </a:solidFill>
                <a:latin typeface="Poppins Bold"/>
              </a:rPr>
              <a:t> VI - Layouts no Flutter</a:t>
            </a: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50B0E3E9-8B64-8C41-6187-02BDB76E6FEE}"/>
              </a:ext>
            </a:extLst>
          </p:cNvPr>
          <p:cNvSpPr txBox="1"/>
          <p:nvPr/>
        </p:nvSpPr>
        <p:spPr>
          <a:xfrm>
            <a:off x="814372" y="7555634"/>
            <a:ext cx="12606221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364051" y="1635964"/>
            <a:ext cx="3673123" cy="6651331"/>
          </a:xfrm>
          <a:custGeom>
            <a:avLst/>
            <a:gdLst/>
            <a:ahLst/>
            <a:cxnLst/>
            <a:rect l="l" t="t" r="r" b="b"/>
            <a:pathLst>
              <a:path w="3673123" h="6651331">
                <a:moveTo>
                  <a:pt x="0" y="0"/>
                </a:moveTo>
                <a:lnTo>
                  <a:pt x="3673123" y="0"/>
                </a:lnTo>
                <a:lnTo>
                  <a:pt x="3673123" y="6651331"/>
                </a:lnTo>
                <a:lnTo>
                  <a:pt x="0" y="6651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Row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7697" y="2016125"/>
            <a:ext cx="9352982" cy="617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Usamos esse Widget para alinhamento horizontal, utilizando as seguintes propriedades: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mainAxisAlignment: alinha os filhos no eixo principal.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crossAxisAlignment: alinha os filhos no eixo transversal.</a:t>
            </a:r>
          </a:p>
          <a:p>
            <a:pPr algn="just">
              <a:lnSpc>
                <a:spcPts val="4900"/>
              </a:lnSpc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Em um Widget Row o eixo principal é horizontal e o eixo transversal é vertical.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70680" y="8120840"/>
            <a:ext cx="8317320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07 - Layout row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Row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60745" y="8133293"/>
            <a:ext cx="496824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08 - Execução row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244E0C3-5234-1D8C-61E8-3DF0EF2E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692" y="1901895"/>
            <a:ext cx="3403760" cy="6136014"/>
          </a:xfrm>
          <a:prstGeom prst="rect">
            <a:avLst/>
          </a:prstGeom>
        </p:spPr>
      </p:pic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C14AB961-793C-D26E-70A7-A856C3456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00" y="1635195"/>
            <a:ext cx="8466896" cy="6685307"/>
          </a:xfrm>
          <a:prstGeom prst="rect">
            <a:avLst/>
          </a:prstGeom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70626A15-4C43-D6F4-1FFB-8AE9912CFE82}"/>
              </a:ext>
            </a:extLst>
          </p:cNvPr>
          <p:cNvSpPr txBox="1"/>
          <p:nvPr/>
        </p:nvSpPr>
        <p:spPr>
          <a:xfrm>
            <a:off x="1128091" y="8321709"/>
            <a:ext cx="8451124" cy="1171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26"/>
              </a:lnSpc>
            </a:pPr>
            <a:r>
              <a:rPr lang="en-US" sz="3000" spc="344" dirty="0">
                <a:solidFill>
                  <a:srgbClr val="000000"/>
                </a:solidFill>
                <a:ea typeface="+mn-lt"/>
                <a:cs typeface="+mn-lt"/>
              </a:rPr>
              <a:t>Row </a:t>
            </a:r>
            <a:r>
              <a:rPr lang="en-US" sz="3000" spc="344" dirty="0" err="1">
                <a:solidFill>
                  <a:srgbClr val="000000"/>
                </a:solidFill>
                <a:ea typeface="+mn-lt"/>
                <a:cs typeface="+mn-lt"/>
              </a:rPr>
              <a:t>usado</a:t>
            </a:r>
            <a:r>
              <a:rPr lang="en-US" sz="3000" spc="344" dirty="0">
                <a:solidFill>
                  <a:srgbClr val="000000"/>
                </a:solidFill>
                <a:ea typeface="+mn-lt"/>
                <a:cs typeface="+mn-lt"/>
              </a:rPr>
              <a:t> para </a:t>
            </a:r>
            <a:r>
              <a:rPr lang="en-US" sz="3000" spc="344" dirty="0" err="1">
                <a:solidFill>
                  <a:srgbClr val="000000"/>
                </a:solidFill>
                <a:ea typeface="+mn-lt"/>
                <a:cs typeface="+mn-lt"/>
              </a:rPr>
              <a:t>alinhar</a:t>
            </a:r>
            <a:r>
              <a:rPr lang="en-US" sz="3000" spc="344" dirty="0">
                <a:solidFill>
                  <a:srgbClr val="000000"/>
                </a:solidFill>
                <a:ea typeface="+mn-lt"/>
                <a:cs typeface="+mn-lt"/>
              </a:rPr>
              <a:t> o </a:t>
            </a:r>
            <a:r>
              <a:rPr lang="en-US" sz="3000" spc="344" dirty="0" err="1">
                <a:solidFill>
                  <a:srgbClr val="000000"/>
                </a:solidFill>
                <a:ea typeface="+mn-lt"/>
                <a:cs typeface="+mn-lt"/>
              </a:rPr>
              <a:t>título</a:t>
            </a:r>
            <a:r>
              <a:rPr lang="en-US" sz="3000" spc="344" dirty="0">
                <a:solidFill>
                  <a:srgbClr val="000000"/>
                </a:solidFill>
                <a:ea typeface="+mn-lt"/>
                <a:cs typeface="+mn-lt"/>
              </a:rPr>
              <a:t> da </a:t>
            </a:r>
            <a:r>
              <a:rPr lang="en-US" sz="3000" spc="344" dirty="0" err="1">
                <a:solidFill>
                  <a:srgbClr val="000000"/>
                </a:solidFill>
                <a:ea typeface="+mn-lt"/>
                <a:cs typeface="+mn-lt"/>
              </a:rPr>
              <a:t>receita</a:t>
            </a:r>
            <a:r>
              <a:rPr lang="en-US" sz="3000" spc="344" dirty="0">
                <a:solidFill>
                  <a:srgbClr val="000000"/>
                </a:solidFill>
                <a:ea typeface="+mn-lt"/>
                <a:cs typeface="+mn-lt"/>
              </a:rPr>
              <a:t> e o </a:t>
            </a:r>
            <a:r>
              <a:rPr lang="en-US" sz="3000" spc="344" dirty="0" err="1">
                <a:solidFill>
                  <a:srgbClr val="000000"/>
                </a:solidFill>
                <a:ea typeface="+mn-lt"/>
                <a:cs typeface="+mn-lt"/>
              </a:rPr>
              <a:t>ícone</a:t>
            </a:r>
            <a:r>
              <a:rPr lang="en-US" sz="3000" spc="344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3000" spc="344" dirty="0" err="1">
                <a:solidFill>
                  <a:srgbClr val="000000"/>
                </a:solidFill>
                <a:ea typeface="+mn-lt"/>
                <a:cs typeface="+mn-lt"/>
              </a:rPr>
              <a:t>favorito</a:t>
            </a:r>
            <a:r>
              <a:rPr lang="en-US" sz="3000" spc="344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000" spc="344" dirty="0" err="1">
                <a:solidFill>
                  <a:srgbClr val="000000"/>
                </a:solidFill>
                <a:ea typeface="+mn-lt"/>
                <a:cs typeface="+mn-lt"/>
              </a:rPr>
              <a:t>horizontalmente</a:t>
            </a:r>
            <a:endParaRPr lang="pt-BR" sz="2800" err="1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892491" y="2872674"/>
            <a:ext cx="6480567" cy="3867265"/>
          </a:xfrm>
          <a:custGeom>
            <a:avLst/>
            <a:gdLst/>
            <a:ahLst/>
            <a:cxnLst/>
            <a:rect l="l" t="t" r="r" b="b"/>
            <a:pathLst>
              <a:path w="6480567" h="3867265">
                <a:moveTo>
                  <a:pt x="0" y="0"/>
                </a:moveTo>
                <a:lnTo>
                  <a:pt x="6480568" y="0"/>
                </a:lnTo>
                <a:lnTo>
                  <a:pt x="6480568" y="3867265"/>
                </a:lnTo>
                <a:lnTo>
                  <a:pt x="0" y="386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Container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1455" y="1631950"/>
            <a:ext cx="9352982" cy="679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A classe Container é um widget de conveniência que combina pintura, posicionamento e dimensionamento comuns de widgets.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Uma classe Container pode ser usada para armazenar um ou mais widgets e posicioná-los na tela de acordo com nossa conveniência.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Basicamente, um contêiner é como uma caixa para armazenar o conteúdo.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08445" y="7142006"/>
            <a:ext cx="805598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09 - Container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&lt;https://www.darttutorial.org/flutter-tutorial/flutter-container/&gt;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6" name="TextBox 2">
            <a:extLst>
              <a:ext uri="{FF2B5EF4-FFF2-40B4-BE49-F238E27FC236}">
                <a16:creationId xmlns:a16="http://schemas.microsoft.com/office/drawing/2014/main" id="{BD9280AC-5190-94BC-62D2-4509AF886A60}"/>
              </a:ext>
            </a:extLst>
          </p:cNvPr>
          <p:cNvSpPr txBox="1"/>
          <p:nvPr/>
        </p:nvSpPr>
        <p:spPr>
          <a:xfrm>
            <a:off x="818474" y="3439714"/>
            <a:ext cx="16698025" cy="2199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No </a:t>
            </a:r>
            <a:r>
              <a:rPr lang="en-US" sz="5000" b="1" spc="313" dirty="0" err="1">
                <a:solidFill>
                  <a:srgbClr val="2B4A9D"/>
                </a:solidFill>
                <a:latin typeface="Poppins Bold"/>
                <a:cs typeface="Poppins Bold"/>
              </a:rPr>
              <a:t>próximo</a:t>
            </a:r>
            <a:r>
              <a:rPr lang="en-US" sz="5000" b="1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13" dirty="0" err="1">
                <a:solidFill>
                  <a:srgbClr val="2B4A9D"/>
                </a:solidFill>
                <a:latin typeface="Poppins Bold"/>
                <a:cs typeface="Poppins Bold"/>
              </a:rPr>
              <a:t>módulo</a:t>
            </a:r>
            <a:r>
              <a:rPr lang="en-US" sz="5000" b="1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veremos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como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funciona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a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criação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de menus.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123218" y="3176705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Introdução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3858" y="7195202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Row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3218" y="5855352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Column</a:t>
            </a:r>
          </a:p>
        </p:txBody>
      </p:sp>
      <p:grpSp>
        <p:nvGrpSpPr>
          <p:cNvPr id="24" name="Group 24"/>
          <p:cNvGrpSpPr/>
          <p:nvPr/>
        </p:nvGrpSpPr>
        <p:grpSpPr>
          <a:xfrm rot="-5400000">
            <a:off x="568482" y="6538237"/>
            <a:ext cx="829509" cy="1966473"/>
            <a:chOff x="0" y="0"/>
            <a:chExt cx="2354580" cy="558188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2123858" y="8535052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Container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23858" y="4516029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Center</a:t>
            </a:r>
          </a:p>
        </p:txBody>
      </p:sp>
      <p:grpSp>
        <p:nvGrpSpPr>
          <p:cNvPr id="28" name="Group 28"/>
          <p:cNvGrpSpPr/>
          <p:nvPr/>
        </p:nvGrpSpPr>
        <p:grpSpPr>
          <a:xfrm rot="-5400000">
            <a:off x="568482" y="7863045"/>
            <a:ext cx="829509" cy="1966473"/>
            <a:chOff x="0" y="0"/>
            <a:chExt cx="2354580" cy="558188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328456" y="2105510"/>
            <a:ext cx="7345479" cy="6075980"/>
          </a:xfrm>
          <a:custGeom>
            <a:avLst/>
            <a:gdLst/>
            <a:ahLst/>
            <a:cxnLst/>
            <a:rect l="l" t="t" r="r" b="b"/>
            <a:pathLst>
              <a:path w="7345479" h="6075980">
                <a:moveTo>
                  <a:pt x="0" y="0"/>
                </a:moveTo>
                <a:lnTo>
                  <a:pt x="7345478" y="0"/>
                </a:lnTo>
                <a:lnTo>
                  <a:pt x="7345478" y="6075980"/>
                </a:lnTo>
                <a:lnTo>
                  <a:pt x="0" y="607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Introdução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452" y="2285321"/>
            <a:ext cx="9987774" cy="3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No geral, o layout de uma tela é composto por Widgets visíveis, como barras de menu, painéis, imagens etc., e também por Widgets invisíveis, como linhas, colunas e grades.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452" y="5717690"/>
            <a:ext cx="9987774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Esses Widgets invisíveis usamos para organizar a tela, alinhando os Widgets visíveis e delimitando o espaço que eles ocupam.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13225" y="8133865"/>
            <a:ext cx="8174775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01 - Layouts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321994" y="1708150"/>
            <a:ext cx="3876025" cy="6405886"/>
          </a:xfrm>
          <a:custGeom>
            <a:avLst/>
            <a:gdLst/>
            <a:ahLst/>
            <a:cxnLst/>
            <a:rect l="l" t="t" r="r" b="b"/>
            <a:pathLst>
              <a:path w="3876025" h="6405886">
                <a:moveTo>
                  <a:pt x="0" y="0"/>
                </a:moveTo>
                <a:lnTo>
                  <a:pt x="3876025" y="0"/>
                </a:lnTo>
                <a:lnTo>
                  <a:pt x="3876025" y="6405886"/>
                </a:lnTo>
                <a:lnTo>
                  <a:pt x="0" y="6405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Center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6420" y="2194018"/>
            <a:ext cx="10045594" cy="6167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2" lvl="1" indent="-345441" algn="just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Centraliza todos os seus Widgets filhos. E para customizar a forma como essa centralização ocorre, podemos usar propriedades que determinam as dimensões de Center.</a:t>
            </a:r>
          </a:p>
          <a:p>
            <a:pPr marL="1381764" lvl="2" indent="-460588" algn="just">
              <a:lnSpc>
                <a:spcPts val="4480"/>
              </a:lnSpc>
              <a:buFont typeface="Arial"/>
              <a:buChar char="⚬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heightFactor: Se o valor não for nulo, define a altura de Center pela altura do filho multiplicado por esse valor.</a:t>
            </a:r>
          </a:p>
          <a:p>
            <a:pPr marL="1381764" lvl="2" indent="-460588" algn="just">
              <a:lnSpc>
                <a:spcPts val="4480"/>
              </a:lnSpc>
              <a:buFont typeface="Arial"/>
              <a:buChar char="⚬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widthFactor: Se o valor não for nulo, define a largura de Center pela largura do filho multiplicado por esse valor.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32013" y="8001711"/>
            <a:ext cx="805598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02 - Layout center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Center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32762" y="8000998"/>
            <a:ext cx="4968247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 dirty="0">
                <a:solidFill>
                  <a:srgbClr val="000000"/>
                </a:solidFill>
                <a:latin typeface="Lato"/>
              </a:rPr>
              <a:t>Figura 03 – Minhas </a:t>
            </a:r>
            <a:r>
              <a:rPr lang="en-US" sz="2100" spc="210" dirty="0" err="1">
                <a:solidFill>
                  <a:srgbClr val="000000"/>
                </a:solidFill>
                <a:latin typeface="Lato"/>
              </a:rPr>
              <a:t>receitas</a:t>
            </a:r>
            <a:endParaRPr lang="en-US" sz="2100" spc="210" dirty="0" err="1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3779" y="6784880"/>
            <a:ext cx="9987774" cy="2267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Neste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, a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propriedade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heightFactor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define a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altura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de Center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multiplicando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seu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valor (2) pela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altura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do Text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filho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.</a:t>
            </a:r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1717570" y="6037204"/>
            <a:ext cx="7303327" cy="369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spc="220" dirty="0">
                <a:solidFill>
                  <a:srgbClr val="000000"/>
                </a:solidFill>
                <a:latin typeface="Lato"/>
              </a:rPr>
              <a:t>Código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completo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disponível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 </a:t>
            </a:r>
            <a:r>
              <a:rPr lang="en-US" sz="2200" spc="220" dirty="0" err="1">
                <a:solidFill>
                  <a:srgbClr val="000000"/>
                </a:solidFill>
                <a:ea typeface="+mn-lt"/>
                <a:cs typeface="+mn-lt"/>
              </a:rPr>
              <a:t>home_screen.dart</a:t>
            </a:r>
            <a:endParaRPr lang="en-US" sz="2200" spc="220" dirty="0" err="1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03E06F83-EA0B-230D-5556-0C91CF79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42" y="2170027"/>
            <a:ext cx="7663246" cy="3707284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747532C9-2407-F2B8-6FBA-400D58B2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395" y="2055341"/>
            <a:ext cx="32004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Center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32762" y="8000998"/>
            <a:ext cx="4968247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 dirty="0">
                <a:solidFill>
                  <a:srgbClr val="000000"/>
                </a:solidFill>
                <a:latin typeface="Lato"/>
              </a:rPr>
              <a:t>Figura 04 – Minhas </a:t>
            </a:r>
            <a:r>
              <a:rPr lang="en-US" sz="2100" spc="210" dirty="0" err="1">
                <a:solidFill>
                  <a:srgbClr val="000000"/>
                </a:solidFill>
                <a:latin typeface="Lato"/>
              </a:rPr>
              <a:t>receitas</a:t>
            </a:r>
            <a:endParaRPr lang="en-US" sz="2100" spc="210" dirty="0" err="1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3779" y="6784880"/>
            <a:ext cx="9987774" cy="1097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spc="320" dirty="0">
                <a:solidFill>
                  <a:srgbClr val="000000"/>
                </a:solidFill>
                <a:latin typeface="Lato"/>
              </a:rPr>
              <a:t>Ao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comentarmos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linha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que define o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heightFactor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, 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mensagem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é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centralizada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.</a:t>
            </a:r>
            <a:endParaRPr lang="en-US" sz="3200" spc="320" dirty="0">
              <a:latin typeface="Lato"/>
              <a:ea typeface="Lato"/>
              <a:cs typeface="La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17570" y="6037204"/>
            <a:ext cx="7303327" cy="369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spc="220" dirty="0">
                <a:solidFill>
                  <a:srgbClr val="000000"/>
                </a:solidFill>
                <a:latin typeface="Lato"/>
              </a:rPr>
              <a:t>Código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completo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disponível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 </a:t>
            </a:r>
            <a:r>
              <a:rPr lang="en-US" sz="2200" spc="220" dirty="0" err="1">
                <a:solidFill>
                  <a:srgbClr val="000000"/>
                </a:solidFill>
                <a:ea typeface="+mn-lt"/>
                <a:cs typeface="+mn-lt"/>
              </a:rPr>
              <a:t>home_screen.dart</a:t>
            </a:r>
            <a:endParaRPr lang="en-US" sz="2200" spc="220" dirty="0" err="1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321F3F43-F1DB-6FAB-18B3-A8EDAB87A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54" y="2572781"/>
            <a:ext cx="6957626" cy="3349711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465FD30-1BB3-6212-6583-F058D7C06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445" y="2137333"/>
            <a:ext cx="3162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2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343851" y="1635964"/>
            <a:ext cx="3705064" cy="6709170"/>
          </a:xfrm>
          <a:custGeom>
            <a:avLst/>
            <a:gdLst/>
            <a:ahLst/>
            <a:cxnLst/>
            <a:rect l="l" t="t" r="r" b="b"/>
            <a:pathLst>
              <a:path w="3705064" h="6709170">
                <a:moveTo>
                  <a:pt x="0" y="0"/>
                </a:moveTo>
                <a:lnTo>
                  <a:pt x="3705064" y="0"/>
                </a:lnTo>
                <a:lnTo>
                  <a:pt x="3705064" y="6709170"/>
                </a:lnTo>
                <a:lnTo>
                  <a:pt x="0" y="670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Column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1455" y="1641475"/>
            <a:ext cx="9590558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Com esse Widget alinhamos os Widgets na tela do app no sentido vertical, como se fizessem parte de uma coluna.</a:t>
            </a:r>
          </a:p>
          <a:p>
            <a:pPr algn="just">
              <a:lnSpc>
                <a:spcPts val="4760"/>
              </a:lnSpc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Para customizar esse alinhamento utilizamos as seguintes propriedades:</a:t>
            </a:r>
          </a:p>
          <a:p>
            <a:pPr marL="734061" lvl="1" indent="-367031" algn="just">
              <a:lnSpc>
                <a:spcPts val="4760"/>
              </a:lnSpc>
              <a:buFont typeface="Arial"/>
              <a:buChar char="•"/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mainAxisAlignment: que alinha os filhos no eixo principal.</a:t>
            </a:r>
          </a:p>
          <a:p>
            <a:pPr marL="734061" lvl="1" indent="-367031" algn="just">
              <a:lnSpc>
                <a:spcPts val="4760"/>
              </a:lnSpc>
              <a:buFont typeface="Arial"/>
              <a:buChar char="•"/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crossAxisAlignment: que alinha os filhos no eixo transversal</a:t>
            </a:r>
          </a:p>
          <a:p>
            <a:pPr algn="just">
              <a:lnSpc>
                <a:spcPts val="4760"/>
              </a:lnSpc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Em um Widget Column o eixo principal é vertical e o eixo transversal é horizontal.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32013" y="8001711"/>
            <a:ext cx="805598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05 - Layout column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716086" y="379832"/>
            <a:ext cx="8855829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Column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89278" y="1934853"/>
            <a:ext cx="7454641" cy="4559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spc="320" dirty="0">
                <a:solidFill>
                  <a:srgbClr val="000000"/>
                </a:solidFill>
                <a:latin typeface="Lato"/>
              </a:rPr>
              <a:t>Nesse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temos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Column para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empilhar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as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listas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verticalmente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outra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Column para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organizar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título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e 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lista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favoritos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dentro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desse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tem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outro para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empilhar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cada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receita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marcada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favorita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.</a:t>
            </a:r>
            <a:endParaRPr lang="en-US" sz="3200" spc="320" dirty="0">
              <a:latin typeface="Lato"/>
              <a:ea typeface="Lato"/>
              <a:cs typeface="La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41136" y="9388975"/>
            <a:ext cx="7303327" cy="369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spc="220" dirty="0">
                <a:solidFill>
                  <a:srgbClr val="000000"/>
                </a:solidFill>
                <a:latin typeface="Lato"/>
              </a:rPr>
              <a:t>Código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completo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disponível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 </a:t>
            </a:r>
            <a:r>
              <a:rPr lang="en-US" sz="2200" spc="220" dirty="0" err="1">
                <a:solidFill>
                  <a:srgbClr val="000000"/>
                </a:solidFill>
                <a:ea typeface="+mn-lt"/>
                <a:cs typeface="+mn-lt"/>
              </a:rPr>
              <a:t>home_screen.dart</a:t>
            </a:r>
            <a:endParaRPr lang="en-US" sz="2200" spc="220" dirty="0" err="1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5757D43E-E802-A28E-4F83-7AEF9872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4" y="1498257"/>
            <a:ext cx="8890687" cy="78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1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28700" y="2540447"/>
            <a:ext cx="7225298" cy="1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26"/>
              </a:lnSpc>
            </a:pP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Após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executar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o app e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inserir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alguns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dados, o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resultado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deve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se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parecer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com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isso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Column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84451" y="9075419"/>
            <a:ext cx="496824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06 - Execução column</a:t>
            </a:r>
          </a:p>
        </p:txBody>
      </p:sp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97DCCEC-D9BD-E2AE-E957-A35ED5A2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578" y="2718229"/>
            <a:ext cx="3384721" cy="62097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</dc:title>
  <cp:revision>158</cp:revision>
  <dcterms:created xsi:type="dcterms:W3CDTF">2006-08-16T00:00:00Z</dcterms:created>
  <dcterms:modified xsi:type="dcterms:W3CDTF">2024-11-21T22:26:19Z</dcterms:modified>
  <dc:identifier>DAF-XfFka0w</dc:identifier>
</cp:coreProperties>
</file>