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70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Lato Bold" panose="020F0502020204030203" pitchFamily="34" charset="0"/>
      <p:regular r:id="rId19"/>
      <p:bold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Poppins Bold" panose="00000800000000000000" pitchFamily="2" charset="0"/>
      <p:regular r:id="rId25"/>
      <p:bold r:id="rId26"/>
    </p:embeddedFont>
    <p:embeddedFont>
      <p:font typeface="Poppins Ultra-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FE2D77-F8B9-16FC-99DC-0EE65FFF50A4}" v="496" dt="2024-11-21T21:49:22.464"/>
    <p1510:client id="{EED81E3E-F9E1-B625-B64B-9AE31159CABD}" v="229" dt="2024-11-21T01:28:19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785151" y="4571985"/>
            <a:ext cx="12859928" cy="1181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1"/>
              </a:lnSpc>
            </a:pPr>
            <a:r>
              <a:rPr lang="en-US" sz="8001" spc="400">
                <a:solidFill>
                  <a:srgbClr val="2B4A9D"/>
                </a:solidFill>
                <a:latin typeface="Poppins Bold"/>
              </a:rPr>
              <a:t>Layouts no Flutter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5151" y="7260387"/>
            <a:ext cx="12616379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Apresentado por: Eliane Dantas e Natalia Costa</a:t>
            </a:r>
          </a:p>
        </p:txBody>
      </p: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2364051" y="1635964"/>
            <a:ext cx="3673123" cy="6651331"/>
          </a:xfrm>
          <a:custGeom>
            <a:avLst/>
            <a:gdLst/>
            <a:ahLst/>
            <a:cxnLst/>
            <a:rect l="l" t="t" r="r" b="b"/>
            <a:pathLst>
              <a:path w="3673123" h="6651331">
                <a:moveTo>
                  <a:pt x="0" y="0"/>
                </a:moveTo>
                <a:lnTo>
                  <a:pt x="3673123" y="0"/>
                </a:lnTo>
                <a:lnTo>
                  <a:pt x="3673123" y="6651331"/>
                </a:lnTo>
                <a:lnTo>
                  <a:pt x="0" y="66513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Row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17697" y="2016125"/>
            <a:ext cx="9352982" cy="6178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Usamos esse Widget para alinhamento horizontal, utilizando as seguintes propriedades: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mainAxisAlignment: alinha os filhos no eixo principal.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crossAxisAlignment: alinha os filhos no eixo transversal.</a:t>
            </a:r>
          </a:p>
          <a:p>
            <a:pPr algn="just">
              <a:lnSpc>
                <a:spcPts val="4900"/>
              </a:lnSpc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Em um Widget Row o eixo principal é horizontal e o eixo transversal é vertical.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70680" y="8120840"/>
            <a:ext cx="8317320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Figura 07 - Layout row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Fonte: &lt;https://www.devmedia.com.br/flutter-criando-layouts-com-center-column-e-row/40743&gt;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Row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60745" y="8133293"/>
            <a:ext cx="4968247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Figura 08 - Execução row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244E0C3-5234-1D8C-61E8-3DF0EF2E1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692" y="1901895"/>
            <a:ext cx="3403760" cy="6136014"/>
          </a:xfrm>
          <a:prstGeom prst="rect">
            <a:avLst/>
          </a:prstGeom>
        </p:spPr>
      </p:pic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C14AB961-793C-D26E-70A7-A856C3456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00" y="1635195"/>
            <a:ext cx="8466896" cy="6685307"/>
          </a:xfrm>
          <a:prstGeom prst="rect">
            <a:avLst/>
          </a:prstGeom>
        </p:spPr>
      </p:pic>
      <p:sp>
        <p:nvSpPr>
          <p:cNvPr id="15" name="TextBox 9">
            <a:extLst>
              <a:ext uri="{FF2B5EF4-FFF2-40B4-BE49-F238E27FC236}">
                <a16:creationId xmlns:a16="http://schemas.microsoft.com/office/drawing/2014/main" id="{70626A15-4C43-D6F4-1FFB-8AE9912CFE82}"/>
              </a:ext>
            </a:extLst>
          </p:cNvPr>
          <p:cNvSpPr txBox="1"/>
          <p:nvPr/>
        </p:nvSpPr>
        <p:spPr>
          <a:xfrm>
            <a:off x="1128091" y="8321709"/>
            <a:ext cx="8451124" cy="1171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826"/>
              </a:lnSpc>
            </a:pPr>
            <a:r>
              <a:rPr lang="en-US" sz="3000" spc="344" dirty="0">
                <a:solidFill>
                  <a:srgbClr val="000000"/>
                </a:solidFill>
                <a:ea typeface="+mn-lt"/>
                <a:cs typeface="+mn-lt"/>
              </a:rPr>
              <a:t>Row </a:t>
            </a:r>
            <a:r>
              <a:rPr lang="en-US" sz="3000" spc="344" dirty="0" err="1">
                <a:solidFill>
                  <a:srgbClr val="000000"/>
                </a:solidFill>
                <a:ea typeface="+mn-lt"/>
                <a:cs typeface="+mn-lt"/>
              </a:rPr>
              <a:t>usado</a:t>
            </a:r>
            <a:r>
              <a:rPr lang="en-US" sz="3000" spc="344" dirty="0">
                <a:solidFill>
                  <a:srgbClr val="000000"/>
                </a:solidFill>
                <a:ea typeface="+mn-lt"/>
                <a:cs typeface="+mn-lt"/>
              </a:rPr>
              <a:t> para </a:t>
            </a:r>
            <a:r>
              <a:rPr lang="en-US" sz="3000" spc="344" dirty="0" err="1">
                <a:solidFill>
                  <a:srgbClr val="000000"/>
                </a:solidFill>
                <a:ea typeface="+mn-lt"/>
                <a:cs typeface="+mn-lt"/>
              </a:rPr>
              <a:t>alinhar</a:t>
            </a:r>
            <a:r>
              <a:rPr lang="en-US" sz="3000" spc="344" dirty="0">
                <a:solidFill>
                  <a:srgbClr val="000000"/>
                </a:solidFill>
                <a:ea typeface="+mn-lt"/>
                <a:cs typeface="+mn-lt"/>
              </a:rPr>
              <a:t> o </a:t>
            </a:r>
            <a:r>
              <a:rPr lang="en-US" sz="3000" spc="344" dirty="0" err="1">
                <a:solidFill>
                  <a:srgbClr val="000000"/>
                </a:solidFill>
                <a:ea typeface="+mn-lt"/>
                <a:cs typeface="+mn-lt"/>
              </a:rPr>
              <a:t>título</a:t>
            </a:r>
            <a:r>
              <a:rPr lang="en-US" sz="3000" spc="344" dirty="0">
                <a:solidFill>
                  <a:srgbClr val="000000"/>
                </a:solidFill>
                <a:ea typeface="+mn-lt"/>
                <a:cs typeface="+mn-lt"/>
              </a:rPr>
              <a:t> da </a:t>
            </a:r>
            <a:r>
              <a:rPr lang="en-US" sz="3000" spc="344" dirty="0" err="1">
                <a:solidFill>
                  <a:srgbClr val="000000"/>
                </a:solidFill>
                <a:ea typeface="+mn-lt"/>
                <a:cs typeface="+mn-lt"/>
              </a:rPr>
              <a:t>receita</a:t>
            </a:r>
            <a:r>
              <a:rPr lang="en-US" sz="3000" spc="344" dirty="0">
                <a:solidFill>
                  <a:srgbClr val="000000"/>
                </a:solidFill>
                <a:ea typeface="+mn-lt"/>
                <a:cs typeface="+mn-lt"/>
              </a:rPr>
              <a:t> e o </a:t>
            </a:r>
            <a:r>
              <a:rPr lang="en-US" sz="3000" spc="344" dirty="0" err="1">
                <a:solidFill>
                  <a:srgbClr val="000000"/>
                </a:solidFill>
                <a:ea typeface="+mn-lt"/>
                <a:cs typeface="+mn-lt"/>
              </a:rPr>
              <a:t>ícone</a:t>
            </a:r>
            <a:r>
              <a:rPr lang="en-US" sz="3000" spc="344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sz="3000" spc="344" dirty="0" err="1">
                <a:solidFill>
                  <a:srgbClr val="000000"/>
                </a:solidFill>
                <a:ea typeface="+mn-lt"/>
                <a:cs typeface="+mn-lt"/>
              </a:rPr>
              <a:t>favorito</a:t>
            </a:r>
            <a:r>
              <a:rPr lang="en-US" sz="3000" spc="344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3000" spc="344" dirty="0" err="1">
                <a:solidFill>
                  <a:srgbClr val="000000"/>
                </a:solidFill>
                <a:ea typeface="+mn-lt"/>
                <a:cs typeface="+mn-lt"/>
              </a:rPr>
              <a:t>horizontalmente</a:t>
            </a:r>
            <a:endParaRPr lang="pt-BR" sz="2800" err="1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0892491" y="2872674"/>
            <a:ext cx="6480567" cy="3867265"/>
          </a:xfrm>
          <a:custGeom>
            <a:avLst/>
            <a:gdLst/>
            <a:ahLst/>
            <a:cxnLst/>
            <a:rect l="l" t="t" r="r" b="b"/>
            <a:pathLst>
              <a:path w="6480567" h="3867265">
                <a:moveTo>
                  <a:pt x="0" y="0"/>
                </a:moveTo>
                <a:lnTo>
                  <a:pt x="6480568" y="0"/>
                </a:lnTo>
                <a:lnTo>
                  <a:pt x="6480568" y="3867265"/>
                </a:lnTo>
                <a:lnTo>
                  <a:pt x="0" y="38672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Container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1455" y="1631950"/>
            <a:ext cx="9352982" cy="679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A classe Container é um widget de conveniência que combina pintura, posicionamento e dimensionamento comuns de widgets.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Uma classe Container pode ser usada para armazenar um ou mais widgets e posicioná-los na tela de acordo com nossa conveniência.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Basicamente, um contêiner é como uma caixa para armazenar o conteúdo.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08445" y="7142006"/>
            <a:ext cx="8055987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Figura 09 - Container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Fonte: &lt;https://www.darttutorial.org/flutter-tutorial/flutter-container/&gt;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Referências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16673" y="1617218"/>
            <a:ext cx="16442627" cy="6938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27"/>
              </a:lnSpc>
            </a:pPr>
            <a:r>
              <a:rPr lang="en-US" sz="2799" spc="139">
                <a:solidFill>
                  <a:srgbClr val="000000"/>
                </a:solidFill>
                <a:latin typeface="Poppins"/>
              </a:rPr>
              <a:t>DIAS, R.</a:t>
            </a:r>
            <a:r>
              <a:rPr lang="en-US" sz="2799" spc="139">
                <a:solidFill>
                  <a:srgbClr val="000000"/>
                </a:solidFill>
                <a:latin typeface="Poppins Bold"/>
              </a:rPr>
              <a:t> Flutter: Criando layouts com Center, Column e Row.</a:t>
            </a:r>
            <a:r>
              <a:rPr lang="en-US" sz="2799" spc="139">
                <a:solidFill>
                  <a:srgbClr val="000000"/>
                </a:solidFill>
                <a:latin typeface="Poppins"/>
              </a:rPr>
              <a:t> Disponível em: &lt;https://www.devmedia.com.br/flutter-criando-layouts-com-center-column-e-row/40743&gt;. Acesso em: 7 mar. 2024.</a:t>
            </a:r>
          </a:p>
          <a:p>
            <a:pPr algn="just">
              <a:lnSpc>
                <a:spcPts val="4227"/>
              </a:lnSpc>
            </a:pPr>
            <a:endParaRPr lang="en-US" sz="2799" spc="139">
              <a:solidFill>
                <a:srgbClr val="000000"/>
              </a:solidFill>
              <a:latin typeface="Poppins"/>
            </a:endParaRPr>
          </a:p>
          <a:p>
            <a:pPr algn="just">
              <a:lnSpc>
                <a:spcPts val="4227"/>
              </a:lnSpc>
            </a:pPr>
            <a:r>
              <a:rPr lang="en-US" sz="2799" spc="139">
                <a:solidFill>
                  <a:srgbClr val="000000"/>
                </a:solidFill>
                <a:latin typeface="Poppins Bold"/>
              </a:rPr>
              <a:t>Classe de contêiner em Flutter – Acervo Lima.</a:t>
            </a:r>
            <a:r>
              <a:rPr lang="en-US" sz="2799" spc="139">
                <a:solidFill>
                  <a:srgbClr val="000000"/>
                </a:solidFill>
                <a:latin typeface="Poppins"/>
              </a:rPr>
              <a:t> Disponível em: &lt;https://acervolima.com/classe-de-conteiner-em-flutter/&gt;. Acesso em: 7 mar. 2024.</a:t>
            </a:r>
          </a:p>
          <a:p>
            <a:pPr algn="just">
              <a:lnSpc>
                <a:spcPts val="4227"/>
              </a:lnSpc>
            </a:pPr>
            <a:endParaRPr lang="en-US" sz="2799" spc="139">
              <a:solidFill>
                <a:srgbClr val="000000"/>
              </a:solidFill>
              <a:latin typeface="Poppins"/>
            </a:endParaRPr>
          </a:p>
          <a:p>
            <a:pPr algn="just">
              <a:lnSpc>
                <a:spcPts val="4227"/>
              </a:lnSpc>
            </a:pPr>
            <a:r>
              <a:rPr lang="en-US" sz="2799" spc="139">
                <a:solidFill>
                  <a:srgbClr val="000000"/>
                </a:solidFill>
                <a:latin typeface="Poppins Bold"/>
              </a:rPr>
              <a:t>Building user interfaces with Flutter.</a:t>
            </a:r>
            <a:r>
              <a:rPr lang="en-US" sz="2799" spc="139">
                <a:solidFill>
                  <a:srgbClr val="000000"/>
                </a:solidFill>
                <a:latin typeface="Poppins"/>
              </a:rPr>
              <a:t> Disponível em: &lt;https://docs.flutter.dev/ui&gt;. Acesso em: 7 mar. 2024.</a:t>
            </a:r>
          </a:p>
          <a:p>
            <a:pPr algn="just">
              <a:lnSpc>
                <a:spcPts val="4227"/>
              </a:lnSpc>
            </a:pPr>
            <a:endParaRPr lang="en-US" sz="2799" spc="139">
              <a:solidFill>
                <a:srgbClr val="000000"/>
              </a:solidFill>
              <a:latin typeface="Poppins"/>
            </a:endParaRPr>
          </a:p>
          <a:p>
            <a:pPr algn="just">
              <a:lnSpc>
                <a:spcPts val="4227"/>
              </a:lnSpc>
            </a:pPr>
            <a:r>
              <a:rPr lang="en-US" sz="2799" spc="139">
                <a:solidFill>
                  <a:srgbClr val="000000"/>
                </a:solidFill>
                <a:latin typeface="Poppins Bold"/>
              </a:rPr>
              <a:t>Flutter Container.</a:t>
            </a:r>
            <a:r>
              <a:rPr lang="en-US" sz="2799" spc="139">
                <a:solidFill>
                  <a:srgbClr val="000000"/>
                </a:solidFill>
                <a:latin typeface="Poppins"/>
              </a:rPr>
              <a:t> Disponível em: &lt;https://www.darttutorial.org/flutter-tutorial/flutter-container/&gt;. Acesso em: 8 mar. 2024.</a:t>
            </a:r>
          </a:p>
        </p:txBody>
      </p:sp>
      <p:grpSp>
        <p:nvGrpSpPr>
          <p:cNvPr id="4" name="Group 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7" name="Group 17"/>
          <p:cNvGrpSpPr/>
          <p:nvPr/>
        </p:nvGrpSpPr>
        <p:grpSpPr>
          <a:xfrm rot="-5400000">
            <a:off x="568482" y="3884156"/>
            <a:ext cx="829509" cy="1966473"/>
            <a:chOff x="0" y="0"/>
            <a:chExt cx="2354580" cy="55818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9" name="Group 19"/>
          <p:cNvGrpSpPr/>
          <p:nvPr/>
        </p:nvGrpSpPr>
        <p:grpSpPr>
          <a:xfrm rot="-5400000">
            <a:off x="568482" y="5213428"/>
            <a:ext cx="829509" cy="1966473"/>
            <a:chOff x="0" y="0"/>
            <a:chExt cx="2354580" cy="558188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2123218" y="3176705"/>
            <a:ext cx="7343333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Lato Bold"/>
              </a:rPr>
              <a:t>Introdução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123858" y="7195202"/>
            <a:ext cx="7343333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Lato Bold"/>
              </a:rPr>
              <a:t>Row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23218" y="5855352"/>
            <a:ext cx="7343333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Lato Bold"/>
              </a:rPr>
              <a:t>Column</a:t>
            </a:r>
          </a:p>
        </p:txBody>
      </p:sp>
      <p:grpSp>
        <p:nvGrpSpPr>
          <p:cNvPr id="24" name="Group 24"/>
          <p:cNvGrpSpPr/>
          <p:nvPr/>
        </p:nvGrpSpPr>
        <p:grpSpPr>
          <a:xfrm rot="-5400000">
            <a:off x="568482" y="6538237"/>
            <a:ext cx="829509" cy="1966473"/>
            <a:chOff x="0" y="0"/>
            <a:chExt cx="2354580" cy="558188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2123858" y="8535052"/>
            <a:ext cx="7343333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Lato Bold"/>
              </a:rPr>
              <a:t>Container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123858" y="4516029"/>
            <a:ext cx="7343333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Lato Bold"/>
              </a:rPr>
              <a:t>Center</a:t>
            </a:r>
          </a:p>
        </p:txBody>
      </p:sp>
      <p:grpSp>
        <p:nvGrpSpPr>
          <p:cNvPr id="28" name="Group 28"/>
          <p:cNvGrpSpPr/>
          <p:nvPr/>
        </p:nvGrpSpPr>
        <p:grpSpPr>
          <a:xfrm rot="-5400000">
            <a:off x="568482" y="7863045"/>
            <a:ext cx="829509" cy="1966473"/>
            <a:chOff x="0" y="0"/>
            <a:chExt cx="2354580" cy="558188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0328456" y="2105510"/>
            <a:ext cx="7345479" cy="6075980"/>
          </a:xfrm>
          <a:custGeom>
            <a:avLst/>
            <a:gdLst/>
            <a:ahLst/>
            <a:cxnLst/>
            <a:rect l="l" t="t" r="r" b="b"/>
            <a:pathLst>
              <a:path w="7345479" h="6075980">
                <a:moveTo>
                  <a:pt x="0" y="0"/>
                </a:moveTo>
                <a:lnTo>
                  <a:pt x="7345478" y="0"/>
                </a:lnTo>
                <a:lnTo>
                  <a:pt x="7345478" y="6075980"/>
                </a:lnTo>
                <a:lnTo>
                  <a:pt x="0" y="6075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Introdução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5452" y="2285321"/>
            <a:ext cx="9987774" cy="308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No geral, o layout de uma tela é composto por Widgets visíveis, como barras de menu, painéis, imagens etc., e também por Widgets invisíveis, como linhas, colunas e grades.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5452" y="5717690"/>
            <a:ext cx="9987774" cy="246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Esses Widgets invisíveis usamos para organizar a tela, alinhando os Widgets visíveis e delimitando o espaço que eles ocupam.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13225" y="8133865"/>
            <a:ext cx="8174775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Figura 01 - Layouts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Fonte: &lt;https://www.devmedia.com.br/flutter-criando-layouts-com-center-column-e-row/40743&gt;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2321994" y="1708150"/>
            <a:ext cx="3876025" cy="6405886"/>
          </a:xfrm>
          <a:custGeom>
            <a:avLst/>
            <a:gdLst/>
            <a:ahLst/>
            <a:cxnLst/>
            <a:rect l="l" t="t" r="r" b="b"/>
            <a:pathLst>
              <a:path w="3876025" h="6405886">
                <a:moveTo>
                  <a:pt x="0" y="0"/>
                </a:moveTo>
                <a:lnTo>
                  <a:pt x="3876025" y="0"/>
                </a:lnTo>
                <a:lnTo>
                  <a:pt x="3876025" y="6405886"/>
                </a:lnTo>
                <a:lnTo>
                  <a:pt x="0" y="64058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Center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6420" y="2194018"/>
            <a:ext cx="10045594" cy="6167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2" lvl="1" indent="-345441" algn="just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Centraliza todos os seus Widgets filhos. E para customizar a forma como essa centralização ocorre, podemos usar propriedades que determinam as dimensões de Center.</a:t>
            </a:r>
          </a:p>
          <a:p>
            <a:pPr marL="1381764" lvl="2" indent="-460588" algn="just">
              <a:lnSpc>
                <a:spcPts val="4480"/>
              </a:lnSpc>
              <a:buFont typeface="Arial"/>
              <a:buChar char="⚬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heightFactor: Se o valor não for nulo, define a altura de Center pela altura do filho multiplicado por esse valor.</a:t>
            </a:r>
          </a:p>
          <a:p>
            <a:pPr marL="1381764" lvl="2" indent="-460588" algn="just">
              <a:lnSpc>
                <a:spcPts val="4480"/>
              </a:lnSpc>
              <a:buFont typeface="Arial"/>
              <a:buChar char="⚬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widthFactor: Se o valor não for nulo, define a largura de Center pela largura do filho multiplicado por esse valor.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32013" y="8001711"/>
            <a:ext cx="8055987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Figura 02 - Layout center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Fonte: &lt;https://www.devmedia.com.br/flutter-criando-layouts-com-center-column-e-row/40743&gt;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Center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32762" y="8000998"/>
            <a:ext cx="4968247" cy="336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 dirty="0">
                <a:solidFill>
                  <a:srgbClr val="000000"/>
                </a:solidFill>
                <a:latin typeface="Lato"/>
              </a:rPr>
              <a:t>Figura 03 – Minhas </a:t>
            </a:r>
            <a:r>
              <a:rPr lang="en-US" sz="2100" spc="210" dirty="0" err="1">
                <a:solidFill>
                  <a:srgbClr val="000000"/>
                </a:solidFill>
                <a:latin typeface="Lato"/>
              </a:rPr>
              <a:t>receitas</a:t>
            </a:r>
            <a:endParaRPr lang="en-US" sz="2100" spc="210" dirty="0" err="1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73779" y="6784880"/>
            <a:ext cx="9987774" cy="2267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Neste </a:t>
            </a:r>
            <a:r>
              <a:rPr lang="en-US" sz="3200" spc="320" err="1">
                <a:solidFill>
                  <a:srgbClr val="000000"/>
                </a:solidFill>
                <a:latin typeface="Lato"/>
              </a:rPr>
              <a:t>exemplo</a:t>
            </a:r>
            <a:r>
              <a:rPr lang="en-US" sz="3200" spc="320">
                <a:solidFill>
                  <a:srgbClr val="000000"/>
                </a:solidFill>
                <a:latin typeface="Lato"/>
              </a:rPr>
              <a:t>, a </a:t>
            </a:r>
            <a:r>
              <a:rPr lang="en-US" sz="3200" spc="320" err="1">
                <a:solidFill>
                  <a:srgbClr val="000000"/>
                </a:solidFill>
                <a:latin typeface="Lato"/>
              </a:rPr>
              <a:t>propriedade</a:t>
            </a:r>
            <a:r>
              <a:rPr lang="en-US" sz="3200" spc="32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err="1">
                <a:solidFill>
                  <a:srgbClr val="000000"/>
                </a:solidFill>
                <a:latin typeface="Lato"/>
              </a:rPr>
              <a:t>heightFactor</a:t>
            </a:r>
            <a:r>
              <a:rPr lang="en-US" sz="3200" spc="320">
                <a:solidFill>
                  <a:srgbClr val="000000"/>
                </a:solidFill>
                <a:latin typeface="Lato"/>
              </a:rPr>
              <a:t> define a </a:t>
            </a:r>
            <a:r>
              <a:rPr lang="en-US" sz="3200" spc="320" err="1">
                <a:solidFill>
                  <a:srgbClr val="000000"/>
                </a:solidFill>
                <a:latin typeface="Lato"/>
              </a:rPr>
              <a:t>altura</a:t>
            </a:r>
            <a:r>
              <a:rPr lang="en-US" sz="3200" spc="320">
                <a:solidFill>
                  <a:srgbClr val="000000"/>
                </a:solidFill>
                <a:latin typeface="Lato"/>
              </a:rPr>
              <a:t> de Center </a:t>
            </a:r>
            <a:r>
              <a:rPr lang="en-US" sz="3200" spc="320" err="1">
                <a:solidFill>
                  <a:srgbClr val="000000"/>
                </a:solidFill>
                <a:latin typeface="Lato"/>
              </a:rPr>
              <a:t>multiplicando</a:t>
            </a:r>
            <a:r>
              <a:rPr lang="en-US" sz="3200" spc="32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err="1">
                <a:solidFill>
                  <a:srgbClr val="000000"/>
                </a:solidFill>
                <a:latin typeface="Lato"/>
              </a:rPr>
              <a:t>seu</a:t>
            </a:r>
            <a:r>
              <a:rPr lang="en-US" sz="3200" spc="320">
                <a:solidFill>
                  <a:srgbClr val="000000"/>
                </a:solidFill>
                <a:latin typeface="Lato"/>
              </a:rPr>
              <a:t> valor (2) pela </a:t>
            </a:r>
            <a:r>
              <a:rPr lang="en-US" sz="3200" spc="320" err="1">
                <a:solidFill>
                  <a:srgbClr val="000000"/>
                </a:solidFill>
                <a:latin typeface="Lato"/>
              </a:rPr>
              <a:t>altura</a:t>
            </a:r>
            <a:r>
              <a:rPr lang="en-US" sz="3200" spc="320">
                <a:solidFill>
                  <a:srgbClr val="000000"/>
                </a:solidFill>
                <a:latin typeface="Lato"/>
              </a:rPr>
              <a:t> do Text </a:t>
            </a:r>
            <a:r>
              <a:rPr lang="en-US" sz="3200" spc="320" err="1">
                <a:solidFill>
                  <a:srgbClr val="000000"/>
                </a:solidFill>
                <a:latin typeface="Lato"/>
              </a:rPr>
              <a:t>filho</a:t>
            </a:r>
            <a:r>
              <a:rPr lang="en-US" sz="3200" spc="320">
                <a:solidFill>
                  <a:srgbClr val="000000"/>
                </a:solidFill>
                <a:latin typeface="Lato"/>
              </a:rPr>
              <a:t>.</a:t>
            </a:r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1717570" y="6037204"/>
            <a:ext cx="7303327" cy="3696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 spc="220" dirty="0">
                <a:solidFill>
                  <a:srgbClr val="000000"/>
                </a:solidFill>
                <a:latin typeface="Lato"/>
              </a:rPr>
              <a:t>Código </a:t>
            </a:r>
            <a:r>
              <a:rPr lang="en-US" sz="2200" spc="220" dirty="0" err="1">
                <a:solidFill>
                  <a:srgbClr val="000000"/>
                </a:solidFill>
                <a:latin typeface="Lato"/>
              </a:rPr>
              <a:t>completo</a:t>
            </a:r>
            <a:r>
              <a:rPr lang="en-US" sz="2200" spc="2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200" spc="220" dirty="0" err="1">
                <a:solidFill>
                  <a:srgbClr val="000000"/>
                </a:solidFill>
                <a:latin typeface="Lato"/>
              </a:rPr>
              <a:t>disponível</a:t>
            </a:r>
            <a:r>
              <a:rPr lang="en-US" sz="2200" spc="2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200" spc="22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2200" spc="220" dirty="0">
                <a:solidFill>
                  <a:srgbClr val="000000"/>
                </a:solidFill>
                <a:latin typeface="Lato"/>
              </a:rPr>
              <a:t> </a:t>
            </a:r>
            <a:r>
              <a:rPr lang="en-US" sz="2200" spc="220" dirty="0" err="1">
                <a:solidFill>
                  <a:srgbClr val="000000"/>
                </a:solidFill>
                <a:ea typeface="+mn-lt"/>
                <a:cs typeface="+mn-lt"/>
              </a:rPr>
              <a:t>home_screen.dart</a:t>
            </a:r>
            <a:endParaRPr lang="en-US" sz="2200" spc="220" dirty="0" err="1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03E06F83-EA0B-230D-5556-0C91CF79A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42" y="2170027"/>
            <a:ext cx="7663246" cy="3707284"/>
          </a:xfrm>
          <a:prstGeom prst="rect">
            <a:avLst/>
          </a:prstGeom>
        </p:spPr>
      </p:pic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747532C9-2407-F2B8-6FBA-400D58B26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395" y="2055341"/>
            <a:ext cx="32004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Center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32762" y="8000998"/>
            <a:ext cx="4968247" cy="336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 dirty="0">
                <a:solidFill>
                  <a:srgbClr val="000000"/>
                </a:solidFill>
                <a:latin typeface="Lato"/>
              </a:rPr>
              <a:t>Figura 04 – Minhas </a:t>
            </a:r>
            <a:r>
              <a:rPr lang="en-US" sz="2100" spc="210" dirty="0" err="1">
                <a:solidFill>
                  <a:srgbClr val="000000"/>
                </a:solidFill>
                <a:latin typeface="Lato"/>
              </a:rPr>
              <a:t>receitas</a:t>
            </a:r>
            <a:endParaRPr lang="en-US" sz="2100" spc="210" dirty="0" err="1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73779" y="6784880"/>
            <a:ext cx="9987774" cy="1097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spc="320" dirty="0">
                <a:solidFill>
                  <a:srgbClr val="000000"/>
                </a:solidFill>
                <a:latin typeface="Lato"/>
              </a:rPr>
              <a:t>Ao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comentarmos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a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linha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que define o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heightFactor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, a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mensagem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é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centralizada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.</a:t>
            </a:r>
            <a:endParaRPr lang="en-US" sz="3200" spc="320" dirty="0">
              <a:latin typeface="Lato"/>
              <a:ea typeface="Lato"/>
              <a:cs typeface="Lat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17570" y="6037204"/>
            <a:ext cx="7303327" cy="3696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 spc="220" dirty="0">
                <a:solidFill>
                  <a:srgbClr val="000000"/>
                </a:solidFill>
                <a:latin typeface="Lato"/>
              </a:rPr>
              <a:t>Código </a:t>
            </a:r>
            <a:r>
              <a:rPr lang="en-US" sz="2200" spc="220" dirty="0" err="1">
                <a:solidFill>
                  <a:srgbClr val="000000"/>
                </a:solidFill>
                <a:latin typeface="Lato"/>
              </a:rPr>
              <a:t>completo</a:t>
            </a:r>
            <a:r>
              <a:rPr lang="en-US" sz="2200" spc="2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200" spc="220" dirty="0" err="1">
                <a:solidFill>
                  <a:srgbClr val="000000"/>
                </a:solidFill>
                <a:latin typeface="Lato"/>
              </a:rPr>
              <a:t>disponível</a:t>
            </a:r>
            <a:r>
              <a:rPr lang="en-US" sz="2200" spc="2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200" spc="22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2200" spc="220" dirty="0">
                <a:solidFill>
                  <a:srgbClr val="000000"/>
                </a:solidFill>
                <a:latin typeface="Lato"/>
              </a:rPr>
              <a:t> </a:t>
            </a:r>
            <a:r>
              <a:rPr lang="en-US" sz="2200" spc="220" dirty="0" err="1">
                <a:solidFill>
                  <a:srgbClr val="000000"/>
                </a:solidFill>
                <a:ea typeface="+mn-lt"/>
                <a:cs typeface="+mn-lt"/>
              </a:rPr>
              <a:t>home_screen.dart</a:t>
            </a:r>
            <a:endParaRPr lang="en-US" sz="2200" spc="220" dirty="0" err="1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321F3F43-F1DB-6FAB-18B3-A8EDAB87A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654" y="2572781"/>
            <a:ext cx="6957626" cy="3349711"/>
          </a:xfrm>
          <a:prstGeom prst="rect">
            <a:avLst/>
          </a:prstGeom>
        </p:spPr>
      </p:pic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465FD30-1BB3-6212-6583-F058D7C06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6445" y="2137333"/>
            <a:ext cx="31623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2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2343851" y="1635964"/>
            <a:ext cx="3705064" cy="6709170"/>
          </a:xfrm>
          <a:custGeom>
            <a:avLst/>
            <a:gdLst/>
            <a:ahLst/>
            <a:cxnLst/>
            <a:rect l="l" t="t" r="r" b="b"/>
            <a:pathLst>
              <a:path w="3705064" h="6709170">
                <a:moveTo>
                  <a:pt x="0" y="0"/>
                </a:moveTo>
                <a:lnTo>
                  <a:pt x="3705064" y="0"/>
                </a:lnTo>
                <a:lnTo>
                  <a:pt x="3705064" y="6709170"/>
                </a:lnTo>
                <a:lnTo>
                  <a:pt x="0" y="670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Column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1455" y="1641475"/>
            <a:ext cx="9590558" cy="6581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60"/>
              </a:lnSpc>
            </a:pPr>
            <a:r>
              <a:rPr lang="en-US" sz="3400" spc="340">
                <a:solidFill>
                  <a:srgbClr val="000000"/>
                </a:solidFill>
                <a:latin typeface="Lato"/>
              </a:rPr>
              <a:t>Com esse Widget alinhamos os Widgets na tela do app no sentido vertical, como se fizessem parte de uma coluna.</a:t>
            </a:r>
          </a:p>
          <a:p>
            <a:pPr algn="just">
              <a:lnSpc>
                <a:spcPts val="4760"/>
              </a:lnSpc>
            </a:pPr>
            <a:r>
              <a:rPr lang="en-US" sz="3400" spc="340">
                <a:solidFill>
                  <a:srgbClr val="000000"/>
                </a:solidFill>
                <a:latin typeface="Lato"/>
              </a:rPr>
              <a:t>Para customizar esse alinhamento utilizamos as seguintes propriedades:</a:t>
            </a:r>
          </a:p>
          <a:p>
            <a:pPr marL="734061" lvl="1" indent="-367031" algn="just">
              <a:lnSpc>
                <a:spcPts val="4760"/>
              </a:lnSpc>
              <a:buFont typeface="Arial"/>
              <a:buChar char="•"/>
            </a:pPr>
            <a:r>
              <a:rPr lang="en-US" sz="3400" spc="340">
                <a:solidFill>
                  <a:srgbClr val="000000"/>
                </a:solidFill>
                <a:latin typeface="Lato"/>
              </a:rPr>
              <a:t>mainAxisAlignment: que alinha os filhos no eixo principal.</a:t>
            </a:r>
          </a:p>
          <a:p>
            <a:pPr marL="734061" lvl="1" indent="-367031" algn="just">
              <a:lnSpc>
                <a:spcPts val="4760"/>
              </a:lnSpc>
              <a:buFont typeface="Arial"/>
              <a:buChar char="•"/>
            </a:pPr>
            <a:r>
              <a:rPr lang="en-US" sz="3400" spc="340">
                <a:solidFill>
                  <a:srgbClr val="000000"/>
                </a:solidFill>
                <a:latin typeface="Lato"/>
              </a:rPr>
              <a:t>crossAxisAlignment: que alinha os filhos no eixo transversal</a:t>
            </a:r>
          </a:p>
          <a:p>
            <a:pPr algn="just">
              <a:lnSpc>
                <a:spcPts val="4760"/>
              </a:lnSpc>
            </a:pPr>
            <a:r>
              <a:rPr lang="en-US" sz="3400" spc="340">
                <a:solidFill>
                  <a:srgbClr val="000000"/>
                </a:solidFill>
                <a:latin typeface="Lato"/>
              </a:rPr>
              <a:t>Em um Widget Column o eixo principal é vertical e o eixo transversal é horizontal.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32013" y="8001711"/>
            <a:ext cx="8055987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Figura 05 - Layout column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Fonte: &lt;https://www.devmedia.com.br/flutter-criando-layouts-com-center-column-e-row/40743&gt;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4716086" y="379832"/>
            <a:ext cx="8855829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Column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089278" y="1934853"/>
            <a:ext cx="7454641" cy="4559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0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spc="320" dirty="0">
                <a:solidFill>
                  <a:srgbClr val="000000"/>
                </a:solidFill>
                <a:latin typeface="Lato"/>
              </a:rPr>
              <a:t>Nesse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exemplo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temos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uma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Column para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empilhar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as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listas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verticalmente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outra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Column para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organizar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o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título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e a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lista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favoritos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e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dentro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desse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tem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outro para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empilhar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cada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receita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marcada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como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favorita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.</a:t>
            </a:r>
            <a:endParaRPr lang="en-US" sz="3200" spc="320" dirty="0">
              <a:latin typeface="Lato"/>
              <a:ea typeface="Lato"/>
              <a:cs typeface="Lat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841136" y="9388975"/>
            <a:ext cx="7303327" cy="3696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 spc="220" dirty="0">
                <a:solidFill>
                  <a:srgbClr val="000000"/>
                </a:solidFill>
                <a:latin typeface="Lato"/>
              </a:rPr>
              <a:t>Código </a:t>
            </a:r>
            <a:r>
              <a:rPr lang="en-US" sz="2200" spc="220" dirty="0" err="1">
                <a:solidFill>
                  <a:srgbClr val="000000"/>
                </a:solidFill>
                <a:latin typeface="Lato"/>
              </a:rPr>
              <a:t>completo</a:t>
            </a:r>
            <a:r>
              <a:rPr lang="en-US" sz="2200" spc="2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200" spc="220" dirty="0" err="1">
                <a:solidFill>
                  <a:srgbClr val="000000"/>
                </a:solidFill>
                <a:latin typeface="Lato"/>
              </a:rPr>
              <a:t>disponível</a:t>
            </a:r>
            <a:r>
              <a:rPr lang="en-US" sz="2200" spc="2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200" spc="22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2200" spc="220" dirty="0">
                <a:solidFill>
                  <a:srgbClr val="000000"/>
                </a:solidFill>
                <a:latin typeface="Lato"/>
              </a:rPr>
              <a:t> </a:t>
            </a:r>
            <a:r>
              <a:rPr lang="en-US" sz="2200" spc="220" dirty="0" err="1">
                <a:solidFill>
                  <a:srgbClr val="000000"/>
                </a:solidFill>
                <a:ea typeface="+mn-lt"/>
                <a:cs typeface="+mn-lt"/>
              </a:rPr>
              <a:t>home_screen.dart</a:t>
            </a:r>
            <a:endParaRPr lang="en-US" sz="2200" spc="220" dirty="0" err="1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5757D43E-E802-A28E-4F83-7AEF98728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54" y="1498257"/>
            <a:ext cx="8890687" cy="78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1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028700" y="2540447"/>
            <a:ext cx="7225298" cy="1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26"/>
              </a:lnSpc>
            </a:pP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Após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executar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 o app e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inserir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alguns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 dados, o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resultado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deve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 se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parecer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 com </a:t>
            </a:r>
            <a:r>
              <a:rPr lang="en-US" sz="3400" spc="344" dirty="0" err="1">
                <a:solidFill>
                  <a:srgbClr val="000000"/>
                </a:solidFill>
                <a:latin typeface="Lato"/>
              </a:rPr>
              <a:t>isso</a:t>
            </a:r>
            <a:r>
              <a:rPr lang="en-US" sz="3400" spc="344" dirty="0">
                <a:solidFill>
                  <a:srgbClr val="000000"/>
                </a:solidFill>
                <a:latin typeface="Lato"/>
              </a:rPr>
              <a:t>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Column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884451" y="9075419"/>
            <a:ext cx="4968247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Figura 06 - Execução column</a:t>
            </a:r>
          </a:p>
        </p:txBody>
      </p:sp>
      <p:pic>
        <p:nvPicPr>
          <p:cNvPr id="12" name="Imagem 1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97DCCEC-D9BD-E2AE-E957-A35ED5A20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578" y="2718229"/>
            <a:ext cx="3384721" cy="62097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Personalizar</PresentationFormat>
  <Slides>13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</dc:title>
  <cp:revision>138</cp:revision>
  <dcterms:created xsi:type="dcterms:W3CDTF">2006-08-16T00:00:00Z</dcterms:created>
  <dcterms:modified xsi:type="dcterms:W3CDTF">2024-11-21T21:50:04Z</dcterms:modified>
  <dc:identifier>DAF-XfFka0w</dc:identifier>
</cp:coreProperties>
</file>