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V1Y/RYjRLUMvClx9iZAZZwe1X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0f7a0e62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0f7a0e62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f360c665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f360c665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0f7a0e62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0f7a0e62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0c8f4b6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0c8f4b6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0e63839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0e63839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0c8f4b68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0c8f4b6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f360c665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f360c665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f360c665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f360c665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f360c665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f360c665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0f4b410e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0f4b410e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f242caa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f242caa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f360c665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f360c665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0f4b410e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0f4b410e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0f4b410e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0f4b410e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0f4b410e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0f4b410e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f360c665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f360c665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360c665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360c665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f360c665a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f360c665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f360c665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f360c665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f360c665a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f360c665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f360c665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f360c665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f360c665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f360c665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360c665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f360c665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f360c665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f360c665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369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80"/>
              <a:t>Business Loans: </a:t>
            </a:r>
            <a:endParaRPr sz="28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80"/>
              <a:t>Done On Time Or Defaulted On?</a:t>
            </a:r>
            <a:endParaRPr sz="28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4566450"/>
            <a:ext cx="8520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By: Emerie, Natalia, and Sherry</a:t>
            </a:r>
            <a:endParaRPr sz="2400"/>
          </a:p>
        </p:txBody>
      </p:sp>
      <p:grpSp>
        <p:nvGrpSpPr>
          <p:cNvPr id="56" name="Google Shape;56;p1"/>
          <p:cNvGrpSpPr/>
          <p:nvPr/>
        </p:nvGrpSpPr>
        <p:grpSpPr>
          <a:xfrm>
            <a:off x="2853230" y="1275970"/>
            <a:ext cx="3437527" cy="3266361"/>
            <a:chOff x="1053350" y="238125"/>
            <a:chExt cx="5513275" cy="5238750"/>
          </a:xfrm>
        </p:grpSpPr>
        <p:sp>
          <p:nvSpPr>
            <p:cNvPr id="57" name="Google Shape;57;p1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h="20787" w="23573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fill="none" h="20787" w="23573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h="8278" w="8093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fill="none" h="8278" w="8093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395975" y="2342500"/>
              <a:ext cx="120275" cy="107875"/>
            </a:xfrm>
            <a:custGeom>
              <a:rect b="b" l="l" r="r" t="t"/>
              <a:pathLst>
                <a:path extrusionOk="0" h="4315" w="4811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203500" y="2137625"/>
              <a:ext cx="460850" cy="469600"/>
            </a:xfrm>
            <a:custGeom>
              <a:rect b="b" l="l" r="r" t="t"/>
              <a:pathLst>
                <a:path extrusionOk="0" h="18784" w="18434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285825" y="1365650"/>
              <a:ext cx="1094000" cy="1091425"/>
            </a:xfrm>
            <a:custGeom>
              <a:rect b="b" l="l" r="r" t="t"/>
              <a:pathLst>
                <a:path extrusionOk="0" h="43657" w="4376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415875" y="1495175"/>
              <a:ext cx="833925" cy="832375"/>
            </a:xfrm>
            <a:custGeom>
              <a:rect b="b" l="l" r="r" t="t"/>
              <a:pathLst>
                <a:path extrusionOk="0" h="33295" w="33357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408125" y="1479675"/>
              <a:ext cx="836000" cy="504700"/>
            </a:xfrm>
            <a:custGeom>
              <a:rect b="b" l="l" r="r" t="t"/>
              <a:pathLst>
                <a:path extrusionOk="0" h="20188" w="3344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647550" y="1620550"/>
              <a:ext cx="396875" cy="612050"/>
            </a:xfrm>
            <a:custGeom>
              <a:rect b="b" l="l" r="r" t="t"/>
              <a:pathLst>
                <a:path extrusionOk="0" h="24482" w="15875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3990575" y="238125"/>
              <a:ext cx="637850" cy="638850"/>
            </a:xfrm>
            <a:custGeom>
              <a:rect b="b" l="l" r="r" t="t"/>
              <a:pathLst>
                <a:path extrusionOk="0" h="25554" w="25514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066450" y="314475"/>
              <a:ext cx="486125" cy="486650"/>
            </a:xfrm>
            <a:custGeom>
              <a:rect b="b" l="l" r="r" t="t"/>
              <a:pathLst>
                <a:path extrusionOk="0" h="19466" w="19445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173250" y="307250"/>
              <a:ext cx="388100" cy="452600"/>
            </a:xfrm>
            <a:custGeom>
              <a:rect b="b" l="l" r="r" t="t"/>
              <a:pathLst>
                <a:path extrusionOk="0" h="18104" w="15524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144875" y="436275"/>
              <a:ext cx="319450" cy="264225"/>
            </a:xfrm>
            <a:custGeom>
              <a:rect b="b" l="l" r="r" t="t"/>
              <a:pathLst>
                <a:path extrusionOk="0" h="10569" w="12778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570675" y="3855500"/>
              <a:ext cx="638875" cy="637825"/>
            </a:xfrm>
            <a:custGeom>
              <a:rect b="b" l="l" r="r" t="t"/>
              <a:pathLst>
                <a:path extrusionOk="0" h="25513" w="25555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646525" y="3931350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640325" y="39220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773475" y="4009275"/>
              <a:ext cx="252350" cy="343700"/>
            </a:xfrm>
            <a:custGeom>
              <a:rect b="b" l="l" r="r" t="t"/>
              <a:pathLst>
                <a:path extrusionOk="0" h="13748" w="10094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144150" y="3488075"/>
              <a:ext cx="638875" cy="637850"/>
            </a:xfrm>
            <a:custGeom>
              <a:rect b="b" l="l" r="r" t="t"/>
              <a:pathLst>
                <a:path extrusionOk="0" h="25514" w="25555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220025" y="3563925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213825" y="35551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346950" y="3641850"/>
              <a:ext cx="251850" cy="343700"/>
            </a:xfrm>
            <a:custGeom>
              <a:rect b="b" l="l" r="r" t="t"/>
              <a:pathLst>
                <a:path extrusionOk="0" h="13748" w="10074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h="18165" w="27454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fill="none" h="18165" w="27454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h="9000" w="960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fill="none" h="9000" w="960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267050" y="428000"/>
              <a:ext cx="130050" cy="152775"/>
            </a:xfrm>
            <a:custGeom>
              <a:rect b="b" l="l" r="r" t="t"/>
              <a:pathLst>
                <a:path extrusionOk="0" h="6111" w="5202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018325" y="275275"/>
              <a:ext cx="629050" cy="403025"/>
            </a:xfrm>
            <a:custGeom>
              <a:rect b="b" l="l" r="r" t="t"/>
              <a:pathLst>
                <a:path extrusionOk="0" h="16121" w="25162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4159325" y="1310950"/>
              <a:ext cx="654350" cy="633175"/>
            </a:xfrm>
            <a:custGeom>
              <a:rect b="b" l="l" r="r" t="t"/>
              <a:pathLst>
                <a:path extrusionOk="0" h="25327" w="26174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h="9165" w="9765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fill="none" h="9165" w="9765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442625" y="1577225"/>
              <a:ext cx="119750" cy="147600"/>
            </a:xfrm>
            <a:custGeom>
              <a:rect b="b" l="l" r="r" t="t"/>
              <a:pathLst>
                <a:path extrusionOk="0" h="5904" w="479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178425" y="1353775"/>
              <a:ext cx="597575" cy="557325"/>
            </a:xfrm>
            <a:custGeom>
              <a:rect b="b" l="l" r="r" t="t"/>
              <a:pathLst>
                <a:path extrusionOk="0" h="22293" w="23903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h="20787" w="23574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fill="none" h="20787" w="23574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h="8278" w="8113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fill="none" h="8278" w="8113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891650" y="640100"/>
              <a:ext cx="120250" cy="107875"/>
            </a:xfrm>
            <a:custGeom>
              <a:rect b="b" l="l" r="r" t="t"/>
              <a:pathLst>
                <a:path extrusionOk="0" h="4315" w="481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699175" y="435225"/>
              <a:ext cx="527400" cy="470150"/>
            </a:xfrm>
            <a:custGeom>
              <a:rect b="b" l="l" r="r" t="t"/>
              <a:pathLst>
                <a:path extrusionOk="0" h="18806" w="21096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h="249" w="220531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fill="none" h="249" w="220531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h="5409" w="269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fill="none" h="5409" w="269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h="248" w="30199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fill="none" h="248" w="30199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h="248" w="30116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fill="none" h="248" w="30116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h="5430" w="29992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fill="none" h="5430" w="29992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h="249" w="30137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fill="none" h="249" w="30137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739650" y="5188925"/>
              <a:ext cx="470150" cy="27375"/>
            </a:xfrm>
            <a:custGeom>
              <a:rect b="b" l="l" r="r" t="t"/>
              <a:pathLst>
                <a:path extrusionOk="0" h="1095" w="18806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186550" y="5189425"/>
              <a:ext cx="23250" cy="2625"/>
            </a:xfrm>
            <a:custGeom>
              <a:rect b="b" l="l" r="r" t="t"/>
              <a:pathLst>
                <a:path extrusionOk="0" fill="none" h="105" w="93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826350" y="5189425"/>
              <a:ext cx="48025" cy="26875"/>
            </a:xfrm>
            <a:custGeom>
              <a:rect b="b" l="l" r="r" t="t"/>
              <a:pathLst>
                <a:path extrusionOk="0" fill="none" h="1075" w="1921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875375" y="5189425"/>
              <a:ext cx="40275" cy="25825"/>
            </a:xfrm>
            <a:custGeom>
              <a:rect b="b" l="l" r="r" t="t"/>
              <a:pathLst>
                <a:path extrusionOk="0" fill="none" h="1033" w="1611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785575" y="5189425"/>
              <a:ext cx="39775" cy="26350"/>
            </a:xfrm>
            <a:custGeom>
              <a:rect b="b" l="l" r="r" t="t"/>
              <a:pathLst>
                <a:path extrusionOk="0" fill="none" h="1054" w="1591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145775" y="5189425"/>
              <a:ext cx="39750" cy="5200"/>
            </a:xfrm>
            <a:custGeom>
              <a:rect b="b" l="l" r="r" t="t"/>
              <a:pathLst>
                <a:path extrusionOk="0" fill="none" h="208" w="159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916650" y="5189425"/>
              <a:ext cx="48025" cy="24275"/>
            </a:xfrm>
            <a:custGeom>
              <a:rect b="b" l="l" r="r" t="t"/>
              <a:pathLst>
                <a:path extrusionOk="0" fill="none" h="971" w="1921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739650" y="5189425"/>
              <a:ext cx="44925" cy="25325"/>
            </a:xfrm>
            <a:custGeom>
              <a:rect b="b" l="l" r="r" t="t"/>
              <a:pathLst>
                <a:path extrusionOk="0" fill="none" h="1013" w="1797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096750" y="5189425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965675" y="5189425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2055475" y="5188925"/>
              <a:ext cx="40275" cy="13425"/>
            </a:xfrm>
            <a:custGeom>
              <a:rect b="b" l="l" r="r" t="t"/>
              <a:pathLst>
                <a:path extrusionOk="0" fill="none" h="537" w="1611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006450" y="5188925"/>
              <a:ext cx="48525" cy="17550"/>
            </a:xfrm>
            <a:custGeom>
              <a:rect b="b" l="l" r="r" t="t"/>
              <a:pathLst>
                <a:path extrusionOk="0" fill="none" h="702" w="1941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h="1075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fill="none" h="107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h="1033" w="207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fill="none" h="1033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h="971" w="208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fill="none" h="971" w="208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h="703" w="166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fill="none" h="703" w="166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h="848" w="187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fill="none" h="848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h="373" w="124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fill="none" h="373" w="124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h="537" w="146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fill="none" h="537" w="146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h="105" w="83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fill="none" h="105" w="83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h="208" w="105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fill="none" h="208" w="105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h="42" w="12138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fill="none" h="42" w="12138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443450" y="5325150"/>
              <a:ext cx="652800" cy="28400"/>
            </a:xfrm>
            <a:custGeom>
              <a:rect b="b" l="l" r="r" t="t"/>
              <a:pathLst>
                <a:path extrusionOk="0" h="1136" w="26112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2097775" y="5327225"/>
              <a:ext cx="17575" cy="25"/>
            </a:xfrm>
            <a:custGeom>
              <a:rect b="b" l="l" r="r" t="t"/>
              <a:pathLst>
                <a:path extrusionOk="0" fill="none" h="1" w="70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2048750" y="5326700"/>
              <a:ext cx="47500" cy="2600"/>
            </a:xfrm>
            <a:custGeom>
              <a:rect b="b" l="l" r="r" t="t"/>
              <a:pathLst>
                <a:path extrusionOk="0" fill="none" h="104" w="190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2007475" y="5326700"/>
              <a:ext cx="39775" cy="5175"/>
            </a:xfrm>
            <a:custGeom>
              <a:rect b="b" l="l" r="r" t="t"/>
              <a:pathLst>
                <a:path extrusionOk="0" fill="none" h="207" w="1591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958450" y="5326700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917700" y="5326700"/>
              <a:ext cx="39750" cy="12400"/>
            </a:xfrm>
            <a:custGeom>
              <a:rect b="b" l="l" r="r" t="t"/>
              <a:pathLst>
                <a:path extrusionOk="0" fill="none" h="496" w="159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819650" y="5326700"/>
              <a:ext cx="6725" cy="10850"/>
            </a:xfrm>
            <a:custGeom>
              <a:rect b="b" l="l" r="r" t="t"/>
              <a:pathLst>
                <a:path extrusionOk="0" fill="none" h="434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827375" y="5326700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868675" y="5326175"/>
              <a:ext cx="47500" cy="17575"/>
            </a:xfrm>
            <a:custGeom>
              <a:rect b="b" l="l" r="r" t="t"/>
              <a:pathLst>
                <a:path extrusionOk="0" fill="none" h="703" w="190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688050" y="5326175"/>
              <a:ext cx="43375" cy="27375"/>
            </a:xfrm>
            <a:custGeom>
              <a:rect b="b" l="l" r="r" t="t"/>
              <a:pathLst>
                <a:path extrusionOk="0" fill="none" h="1095" w="1735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647300" y="5326175"/>
              <a:ext cx="39750" cy="27375"/>
            </a:xfrm>
            <a:custGeom>
              <a:rect b="b" l="l" r="r" t="t"/>
              <a:pathLst>
                <a:path extrusionOk="0" fill="none" h="1095" w="159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598275" y="5326175"/>
              <a:ext cx="48000" cy="26350"/>
            </a:xfrm>
            <a:custGeom>
              <a:rect b="b" l="l" r="r" t="t"/>
              <a:pathLst>
                <a:path extrusionOk="0" fill="none" h="1054" w="192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556975" y="5325675"/>
              <a:ext cx="40275" cy="23750"/>
            </a:xfrm>
            <a:custGeom>
              <a:rect b="b" l="l" r="r" t="t"/>
              <a:pathLst>
                <a:path extrusionOk="0" fill="none" h="950" w="1611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443450" y="5325150"/>
              <a:ext cx="113050" cy="20150"/>
            </a:xfrm>
            <a:custGeom>
              <a:rect b="b" l="l" r="r" t="t"/>
              <a:pathLst>
                <a:path extrusionOk="0" fill="none" h="806" w="4522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h="517" w="145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fill="none" h="517" w="145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h="207" w="83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fill="none" h="207" w="83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h="951" w="207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fill="none" h="951" w="207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h="1095" w="208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fill="none" h="109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h="703" w="187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fill="none" h="703" w="187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h="744" w="145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fill="none" h="744" w="14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h="372" w="125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fill="none" h="372" w="125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h="517" w="146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fill="none" h="517" w="146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h="104" w="83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fill="none" h="104" w="83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h="207" w="124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fill="none" h="207" w="124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fill="none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fill="none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512100" y="5325150"/>
              <a:ext cx="378775" cy="1575"/>
            </a:xfrm>
            <a:custGeom>
              <a:rect b="b" l="l" r="r" t="t"/>
              <a:pathLst>
                <a:path extrusionOk="0" h="63" w="15151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819125" y="5326175"/>
              <a:ext cx="71750" cy="550"/>
            </a:xfrm>
            <a:custGeom>
              <a:rect b="b" l="l" r="r" t="t"/>
              <a:pathLst>
                <a:path extrusionOk="0" fill="none" h="22" w="287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512100" y="5325150"/>
              <a:ext cx="184750" cy="1050"/>
            </a:xfrm>
            <a:custGeom>
              <a:rect b="b" l="l" r="r" t="t"/>
              <a:pathLst>
                <a:path extrusionOk="0" fill="none" h="42" w="739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548200" y="5056300"/>
              <a:ext cx="19125" cy="6225"/>
            </a:xfrm>
            <a:custGeom>
              <a:rect b="b" l="l" r="r" t="t"/>
              <a:pathLst>
                <a:path extrusionOk="0" h="249" w="765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h="248" w="3427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fill="none" h="248" w="3427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704050" y="5056825"/>
              <a:ext cx="86200" cy="6200"/>
            </a:xfrm>
            <a:custGeom>
              <a:rect b="b" l="l" r="r" t="t"/>
              <a:pathLst>
                <a:path extrusionOk="0" h="248" w="3448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58240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92105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58772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0180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9742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1150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0707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2121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16772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3086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26472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4056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63617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648075" y="47198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56305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h="270" w="32387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fill="none" h="270" w="32387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h="269" w="3249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fill="none" h="269" w="3249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h="5842" w="32264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fill="none" h="5842" w="32264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5633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4365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5667675" y="5019650"/>
              <a:ext cx="714750" cy="29975"/>
            </a:xfrm>
            <a:custGeom>
              <a:rect b="b" l="l" r="r" t="t"/>
              <a:pathLst>
                <a:path extrusionOk="0" h="1199" w="2859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6035100" y="5022750"/>
              <a:ext cx="51625" cy="23775"/>
            </a:xfrm>
            <a:custGeom>
              <a:rect b="b" l="l" r="r" t="t"/>
              <a:pathLst>
                <a:path extrusionOk="0" fill="none" h="951" w="2065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6087725" y="5022250"/>
              <a:ext cx="43375" cy="20150"/>
            </a:xfrm>
            <a:custGeom>
              <a:rect b="b" l="l" r="r" t="t"/>
              <a:pathLst>
                <a:path extrusionOk="0" fill="none" h="806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5991250" y="5022250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6132125" y="5022250"/>
              <a:ext cx="51625" cy="16000"/>
            </a:xfrm>
            <a:custGeom>
              <a:rect b="b" l="l" r="r" t="t"/>
              <a:pathLst>
                <a:path extrusionOk="0" fill="none" h="64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5938075" y="5022250"/>
              <a:ext cx="51650" cy="27375"/>
            </a:xfrm>
            <a:custGeom>
              <a:rect b="b" l="l" r="r" t="t"/>
              <a:pathLst>
                <a:path extrusionOk="0" fill="none" h="1095" w="2066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6184750" y="5022250"/>
              <a:ext cx="42850" cy="11375"/>
            </a:xfrm>
            <a:custGeom>
              <a:rect b="b" l="l" r="r" t="t"/>
              <a:pathLst>
                <a:path extrusionOk="0" fill="none" h="455" w="1714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5894225" y="50222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6228600" y="5022250"/>
              <a:ext cx="52150" cy="7250"/>
            </a:xfrm>
            <a:custGeom>
              <a:rect b="b" l="l" r="r" t="t"/>
              <a:pathLst>
                <a:path extrusionOk="0" fill="none" h="290" w="2086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5841075" y="5022250"/>
              <a:ext cx="52150" cy="26850"/>
            </a:xfrm>
            <a:custGeom>
              <a:rect b="b" l="l" r="r" t="t"/>
              <a:pathLst>
                <a:path extrusionOk="0" fill="none" h="1074" w="2086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6281775" y="5021725"/>
              <a:ext cx="43350" cy="3625"/>
            </a:xfrm>
            <a:custGeom>
              <a:rect b="b" l="l" r="r" t="t"/>
              <a:pathLst>
                <a:path extrusionOk="0" fill="none" h="145" w="1734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5797200" y="5021725"/>
              <a:ext cx="43375" cy="24275"/>
            </a:xfrm>
            <a:custGeom>
              <a:rect b="b" l="l" r="r" t="t"/>
              <a:pathLst>
                <a:path extrusionOk="0" fill="none" h="971" w="1735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6325625" y="5021200"/>
              <a:ext cx="62475" cy="1575"/>
            </a:xfrm>
            <a:custGeom>
              <a:rect b="b" l="l" r="r" t="t"/>
              <a:pathLst>
                <a:path extrusionOk="0" fill="none" h="63" w="2499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5667675" y="5019650"/>
              <a:ext cx="128525" cy="22225"/>
            </a:xfrm>
            <a:custGeom>
              <a:rect b="b" l="l" r="r" t="t"/>
              <a:pathLst>
                <a:path extrusionOk="0" fill="none" h="889" w="5141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h="579" w="145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fill="none" h="579" w="145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h="249" w="104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fill="none" h="249" w="104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h="992" w="207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fill="none" h="992" w="207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h="827" w="186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fill="none" h="827" w="186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h="1095" w="207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fill="none" h="1095" w="207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h="1074" w="208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fill="none" h="1074" w="208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h="951" w="208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fill="none" h="951" w="208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h="1053" w="228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fill="none" h="1053" w="228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h="661" w="186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fill="none" h="661" w="186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h="310" w="125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fill="none" h="310" w="12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h="475" w="166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fill="none" h="475" w="16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fill="none" h="63" w="63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h="145" w="83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fill="none" h="145" w="83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fill="none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h="145" w="28713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fill="none" h="145" w="28713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fill="none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673375" y="4873625"/>
              <a:ext cx="721950" cy="30475"/>
            </a:xfrm>
            <a:custGeom>
              <a:rect b="b" l="l" r="r" t="t"/>
              <a:pathLst>
                <a:path extrusionOk="0" h="1219" w="28878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6357100" y="4875175"/>
              <a:ext cx="38225" cy="1050"/>
            </a:xfrm>
            <a:custGeom>
              <a:rect b="b" l="l" r="r" t="t"/>
              <a:pathLst>
                <a:path extrusionOk="0" fill="none" h="42" w="1529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6312725" y="4875175"/>
              <a:ext cx="42850" cy="3125"/>
            </a:xfrm>
            <a:custGeom>
              <a:rect b="b" l="l" r="r" t="t"/>
              <a:pathLst>
                <a:path extrusionOk="0" fill="none" h="125" w="1714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6260100" y="4875175"/>
              <a:ext cx="51625" cy="6725"/>
            </a:xfrm>
            <a:custGeom>
              <a:rect b="b" l="l" r="r" t="t"/>
              <a:pathLst>
                <a:path extrusionOk="0" fill="none" h="269" w="2065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59690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6022200" y="4875175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5925175" y="4875175"/>
              <a:ext cx="42875" cy="28925"/>
            </a:xfrm>
            <a:custGeom>
              <a:rect b="b" l="l" r="r" t="t"/>
              <a:pathLst>
                <a:path extrusionOk="0" fill="none" h="1157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6215700" y="4875175"/>
              <a:ext cx="42875" cy="10350"/>
            </a:xfrm>
            <a:custGeom>
              <a:rect b="b" l="l" r="r" t="t"/>
              <a:pathLst>
                <a:path extrusionOk="0" fill="none" h="414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066075" y="4875175"/>
              <a:ext cx="51625" cy="23750"/>
            </a:xfrm>
            <a:custGeom>
              <a:rect b="b" l="l" r="r" t="t"/>
              <a:pathLst>
                <a:path extrusionOk="0" fill="none" h="95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58725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6163075" y="4874650"/>
              <a:ext cx="51625" cy="16025"/>
            </a:xfrm>
            <a:custGeom>
              <a:rect b="b" l="l" r="r" t="t"/>
              <a:pathLst>
                <a:path extrusionOk="0" fill="none" h="641" w="2065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6118700" y="4874650"/>
              <a:ext cx="43375" cy="19650"/>
            </a:xfrm>
            <a:custGeom>
              <a:rect b="b" l="l" r="r" t="t"/>
              <a:pathLst>
                <a:path extrusionOk="0" fill="none" h="786" w="1735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5828175" y="48746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5775525" y="4874650"/>
              <a:ext cx="51650" cy="23775"/>
            </a:xfrm>
            <a:custGeom>
              <a:rect b="b" l="l" r="r" t="t"/>
              <a:pathLst>
                <a:path extrusionOk="0" fill="none" h="951" w="2066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5731150" y="4874150"/>
              <a:ext cx="43375" cy="18600"/>
            </a:xfrm>
            <a:custGeom>
              <a:rect b="b" l="l" r="r" t="t"/>
              <a:pathLst>
                <a:path extrusionOk="0" fill="none" h="744" w="1735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5673375" y="4873625"/>
              <a:ext cx="57300" cy="11900"/>
            </a:xfrm>
            <a:custGeom>
              <a:rect b="b" l="l" r="r" t="t"/>
              <a:pathLst>
                <a:path extrusionOk="0" fill="none" h="476" w="2292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fill="none" h="42" w="42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h="744" w="186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fill="none" h="744" w="186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h="475" w="145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fill="none" h="475" w="145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h="1095" w="228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fill="none" h="1095" w="228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h="1136" w="208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fill="none" h="1136" w="208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h="1074" w="228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fill="none" h="1074" w="228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h="641" w="166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fill="none" h="641" w="166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h="785" w="186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fill="none" h="785" w="18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h="290" w="104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fill="none" h="290" w="104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h="434" w="166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fill="none" h="434" w="166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h="42" w="63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fill="none" h="42" w="63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h="125" w="84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fill="none" h="125" w="84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h="63" w="19383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fill="none" h="63" w="19383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fill="none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fill="none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h="22" w="1033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fill="none" h="22" w="1033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714650" y="5166725"/>
              <a:ext cx="693575" cy="29950"/>
            </a:xfrm>
            <a:custGeom>
              <a:rect b="b" l="l" r="r" t="t"/>
              <a:pathLst>
                <a:path extrusionOk="0" h="1198" w="27743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6359675" y="5167750"/>
              <a:ext cx="48550" cy="2625"/>
            </a:xfrm>
            <a:custGeom>
              <a:rect b="b" l="l" r="r" t="t"/>
              <a:pathLst>
                <a:path extrusionOk="0" fill="none" h="105" w="1942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972150" y="5167750"/>
              <a:ext cx="51625" cy="28925"/>
            </a:xfrm>
            <a:custGeom>
              <a:rect b="b" l="l" r="r" t="t"/>
              <a:pathLst>
                <a:path extrusionOk="0" fill="none" h="1157" w="2065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6024775" y="5167750"/>
              <a:ext cx="42850" cy="27900"/>
            </a:xfrm>
            <a:custGeom>
              <a:rect b="b" l="l" r="r" t="t"/>
              <a:pathLst>
                <a:path extrusionOk="0" fill="none" h="1116" w="1714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927775" y="5167750"/>
              <a:ext cx="42850" cy="28425"/>
            </a:xfrm>
            <a:custGeom>
              <a:rect b="b" l="l" r="r" t="t"/>
              <a:pathLst>
                <a:path extrusionOk="0" fill="none" h="1137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6315300" y="5167750"/>
              <a:ext cx="42850" cy="5700"/>
            </a:xfrm>
            <a:custGeom>
              <a:rect b="b" l="l" r="r" t="t"/>
              <a:pathLst>
                <a:path extrusionOk="0" fill="none" h="228" w="1714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6068650" y="5167750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875125" y="5167750"/>
              <a:ext cx="51625" cy="27375"/>
            </a:xfrm>
            <a:custGeom>
              <a:rect b="b" l="l" r="r" t="t"/>
              <a:pathLst>
                <a:path extrusionOk="0" fill="none" h="1095" w="2065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6262675" y="5167750"/>
              <a:ext cx="51625" cy="9850"/>
            </a:xfrm>
            <a:custGeom>
              <a:rect b="b" l="l" r="r" t="t"/>
              <a:pathLst>
                <a:path extrusionOk="0" fill="none" h="394" w="2065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6121800" y="5167750"/>
              <a:ext cx="42850" cy="22225"/>
            </a:xfrm>
            <a:custGeom>
              <a:rect b="b" l="l" r="r" t="t"/>
              <a:pathLst>
                <a:path extrusionOk="0" fill="none" h="889" w="1714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830750" y="5167250"/>
              <a:ext cx="43375" cy="24800"/>
            </a:xfrm>
            <a:custGeom>
              <a:rect b="b" l="l" r="r" t="t"/>
              <a:pathLst>
                <a:path extrusionOk="0" fill="none" h="992" w="1735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6218300" y="5167250"/>
              <a:ext cx="43375" cy="14475"/>
            </a:xfrm>
            <a:custGeom>
              <a:rect b="b" l="l" r="r" t="t"/>
              <a:pathLst>
                <a:path extrusionOk="0" fill="none" h="579" w="1735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6165650" y="5167250"/>
              <a:ext cx="51625" cy="19100"/>
            </a:xfrm>
            <a:custGeom>
              <a:rect b="b" l="l" r="r" t="t"/>
              <a:pathLst>
                <a:path extrusionOk="0" fill="none" h="764" w="2065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778125" y="5167250"/>
              <a:ext cx="51625" cy="20150"/>
            </a:xfrm>
            <a:custGeom>
              <a:rect b="b" l="l" r="r" t="t"/>
              <a:pathLst>
                <a:path extrusionOk="0" fill="none" h="806" w="2065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5733750" y="5166725"/>
              <a:ext cx="43350" cy="12925"/>
            </a:xfrm>
            <a:custGeom>
              <a:rect b="b" l="l" r="r" t="t"/>
              <a:pathLst>
                <a:path extrusionOk="0" fill="none" h="517" w="1734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5714650" y="5166725"/>
              <a:ext cx="18600" cy="4150"/>
            </a:xfrm>
            <a:custGeom>
              <a:rect b="b" l="l" r="r" t="t"/>
              <a:pathLst>
                <a:path extrusionOk="0" fill="none" h="166" w="744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h="517" w="167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fill="none" h="517" w="167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h="187" w="104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fill="none" h="187" w="104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h="972" w="208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fill="none" h="972" w="208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h="1116" w="207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fill="none" h="1116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h="1137" w="228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fill="none" h="1137" w="228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h="910" w="187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fill="none" h="910" w="187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h="394" w="145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fill="none" h="394" w="145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h="579" w="167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fill="none" h="579" w="167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h="105" w="104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fill="none" h="105" w="104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h="228" w="124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fill="none" h="228" w="124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h="83" w="19734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fill="none" h="83" w="19734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h="22" w="888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fill="none" h="22" w="888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h="22" w="476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fill="none" h="22" w="476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5685750" y="5313800"/>
              <a:ext cx="321500" cy="28925"/>
            </a:xfrm>
            <a:custGeom>
              <a:rect b="b" l="l" r="r" t="t"/>
              <a:pathLst>
                <a:path extrusionOk="0" h="1157" w="1286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5955625" y="5316375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5911775" y="5315850"/>
              <a:ext cx="42850" cy="26875"/>
            </a:xfrm>
            <a:custGeom>
              <a:rect b="b" l="l" r="r" t="t"/>
              <a:pathLst>
                <a:path extrusionOk="0" fill="none" h="1075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5858625" y="5315850"/>
              <a:ext cx="52125" cy="26350"/>
            </a:xfrm>
            <a:custGeom>
              <a:rect b="b" l="l" r="r" t="t"/>
              <a:pathLst>
                <a:path extrusionOk="0" fill="none" h="1054" w="2085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5814750" y="5315350"/>
              <a:ext cx="43375" cy="23750"/>
            </a:xfrm>
            <a:custGeom>
              <a:rect b="b" l="l" r="r" t="t"/>
              <a:pathLst>
                <a:path extrusionOk="0" fill="none" h="950" w="1735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5685750" y="5313800"/>
              <a:ext cx="128000" cy="21700"/>
            </a:xfrm>
            <a:custGeom>
              <a:rect b="b" l="l" r="r" t="t"/>
              <a:pathLst>
                <a:path extrusionOk="0" fill="none" h="868" w="512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h="537" w="166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fill="none" h="537" w="166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h="228" w="104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fill="none" h="228" w="104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h="951" w="186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fill="none" h="951" w="186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6008775" y="5315350"/>
              <a:ext cx="341125" cy="26325"/>
            </a:xfrm>
            <a:custGeom>
              <a:rect b="b" l="l" r="r" t="t"/>
              <a:pathLst>
                <a:path extrusionOk="0" h="1053" w="13645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6052650" y="5316375"/>
              <a:ext cx="51625" cy="22725"/>
            </a:xfrm>
            <a:custGeom>
              <a:rect b="b" l="l" r="r" t="t"/>
              <a:pathLst>
                <a:path extrusionOk="0" fill="none" h="909" w="2065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6008775" y="5316375"/>
              <a:ext cx="42875" cy="25300"/>
            </a:xfrm>
            <a:custGeom>
              <a:rect b="b" l="l" r="r" t="t"/>
              <a:pathLst>
                <a:path extrusionOk="0" fill="none" h="1012" w="1715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6149650" y="5316375"/>
              <a:ext cx="51625" cy="14475"/>
            </a:xfrm>
            <a:custGeom>
              <a:rect b="b" l="l" r="r" t="t"/>
              <a:pathLst>
                <a:path extrusionOk="0" fill="none" h="579" w="2065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6202300" y="5315850"/>
              <a:ext cx="43375" cy="10350"/>
            </a:xfrm>
            <a:custGeom>
              <a:rect b="b" l="l" r="r" t="t"/>
              <a:pathLst>
                <a:path extrusionOk="0" fill="none" h="414" w="1735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6246675" y="5315850"/>
              <a:ext cx="51625" cy="6750"/>
            </a:xfrm>
            <a:custGeom>
              <a:rect b="b" l="l" r="r" t="t"/>
              <a:pathLst>
                <a:path extrusionOk="0" fill="none" h="270" w="2065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6299300" y="5315350"/>
              <a:ext cx="43375" cy="3125"/>
            </a:xfrm>
            <a:custGeom>
              <a:rect b="b" l="l" r="r" t="t"/>
              <a:pathLst>
                <a:path extrusionOk="0" fill="none" h="125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6343175" y="5315350"/>
              <a:ext cx="6725" cy="525"/>
            </a:xfrm>
            <a:custGeom>
              <a:rect b="b" l="l" r="r" t="t"/>
              <a:pathLst>
                <a:path extrusionOk="0" fill="none" h="21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h="930" w="207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fill="none" h="930" w="207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6105275" y="5316375"/>
              <a:ext cx="43375" cy="18600"/>
            </a:xfrm>
            <a:custGeom>
              <a:rect b="b" l="l" r="r" t="t"/>
              <a:pathLst>
                <a:path extrusionOk="0" h="744" w="1735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h="1012" w="208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fill="none" h="1012" w="208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h="600" w="166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fill="none" h="600" w="166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h="270" w="105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fill="none" h="270" w="105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h="414" w="146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fill="none" h="414" w="146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fill="none" h="21" w="42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h="105" w="84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fill="none" h="105" w="84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h="166" w="28837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6402525" y="5314325"/>
              <a:ext cx="22200" cy="0"/>
            </a:xfrm>
            <a:custGeom>
              <a:rect b="b" l="l" r="r" t="t"/>
              <a:pathLst>
                <a:path extrusionOk="0" fill="none" h="120000" w="888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fill="none" h="166" w="28837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5663050" y="4743075"/>
              <a:ext cx="6725" cy="80000"/>
            </a:xfrm>
            <a:custGeom>
              <a:rect b="b" l="l" r="r" t="t"/>
              <a:pathLst>
                <a:path extrusionOk="0" h="3200" w="269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612475" y="4893750"/>
              <a:ext cx="6725" cy="85675"/>
            </a:xfrm>
            <a:custGeom>
              <a:rect b="b" l="l" r="r" t="t"/>
              <a:pathLst>
                <a:path extrusionOk="0" h="3427" w="269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5684725" y="5053725"/>
              <a:ext cx="6725" cy="76400"/>
            </a:xfrm>
            <a:custGeom>
              <a:rect b="b" l="l" r="r" t="t"/>
              <a:pathLst>
                <a:path extrusionOk="0" h="3056" w="269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610400" y="5200775"/>
              <a:ext cx="6750" cy="68150"/>
            </a:xfrm>
            <a:custGeom>
              <a:rect b="b" l="l" r="r" t="t"/>
              <a:pathLst>
                <a:path extrusionOk="0" h="2726" w="27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642925" y="4880325"/>
              <a:ext cx="266300" cy="6750"/>
            </a:xfrm>
            <a:custGeom>
              <a:rect b="b" l="l" r="r" t="t"/>
              <a:pathLst>
                <a:path extrusionOk="0" h="270" w="10652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5727025" y="4739450"/>
              <a:ext cx="267850" cy="6725"/>
            </a:xfrm>
            <a:custGeom>
              <a:rect b="b" l="l" r="r" t="t"/>
              <a:pathLst>
                <a:path extrusionOk="0" h="269" w="10714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036125" y="4741525"/>
              <a:ext cx="88275" cy="6725"/>
            </a:xfrm>
            <a:custGeom>
              <a:rect b="b" l="l" r="r" t="t"/>
              <a:pathLst>
                <a:path extrusionOk="0" h="269" w="3531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h="24729" w="45081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fill="none" h="24729" w="45081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h="24750" w="45123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fill="none" h="24750" w="45123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fill="none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fill="none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h="51522" w="51604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fill="none" h="51522" w="51604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h="39260" w="39344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rgbClr val="FCD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fill="none" h="39260" w="39344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h="39591" w="39632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fill="none" h="39591" w="39632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h="765" w="208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fill="none" h="765" w="208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2775850" y="983250"/>
              <a:ext cx="951075" cy="675525"/>
            </a:xfrm>
            <a:custGeom>
              <a:rect b="b" l="l" r="r" t="t"/>
              <a:pathLst>
                <a:path extrusionOk="0" h="27021" w="38043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h="26669" w="38249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fill="none" h="26669" w="38249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h="27887" w="22211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3215500" y="1569475"/>
              <a:ext cx="73300" cy="100125"/>
            </a:xfrm>
            <a:custGeom>
              <a:rect b="b" l="l" r="r" t="t"/>
              <a:pathLst>
                <a:path extrusionOk="0" fill="none" h="4005" w="2932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3194350" y="1316625"/>
              <a:ext cx="76400" cy="102700"/>
            </a:xfrm>
            <a:custGeom>
              <a:rect b="b" l="l" r="r" t="t"/>
              <a:pathLst>
                <a:path extrusionOk="0" fill="none" h="4108" w="3056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fill="none" h="27887" w="22211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1588450" y="854775"/>
              <a:ext cx="492325" cy="1008350"/>
            </a:xfrm>
            <a:custGeom>
              <a:rect b="b" l="l" r="r" t="t"/>
              <a:pathLst>
                <a:path extrusionOk="0" h="40334" w="19693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1774750" y="1508075"/>
              <a:ext cx="179600" cy="81025"/>
            </a:xfrm>
            <a:custGeom>
              <a:rect b="b" l="l" r="r" t="t"/>
              <a:pathLst>
                <a:path extrusionOk="0" h="3241" w="7184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1746875" y="1135500"/>
              <a:ext cx="82600" cy="25825"/>
            </a:xfrm>
            <a:custGeom>
              <a:rect b="b" l="l" r="r" t="t"/>
              <a:pathLst>
                <a:path extrusionOk="0" h="1033" w="3304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1797450" y="1194325"/>
              <a:ext cx="36150" cy="34600"/>
            </a:xfrm>
            <a:custGeom>
              <a:rect b="b" l="l" r="r" t="t"/>
              <a:pathLst>
                <a:path extrusionOk="0" h="1384" w="1446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1885700" y="1131875"/>
              <a:ext cx="68650" cy="171875"/>
            </a:xfrm>
            <a:custGeom>
              <a:rect b="b" l="l" r="r" t="t"/>
              <a:pathLst>
                <a:path extrusionOk="0" h="6875" w="2746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1727275" y="1059125"/>
              <a:ext cx="83100" cy="26850"/>
            </a:xfrm>
            <a:custGeom>
              <a:rect b="b" l="l" r="r" t="t"/>
              <a:pathLst>
                <a:path extrusionOk="0" h="1074" w="3324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1944000" y="1076150"/>
              <a:ext cx="82075" cy="20675"/>
            </a:xfrm>
            <a:custGeom>
              <a:rect b="b" l="l" r="r" t="t"/>
              <a:pathLst>
                <a:path extrusionOk="0" h="827" w="3283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1519325" y="1229400"/>
              <a:ext cx="97550" cy="139350"/>
            </a:xfrm>
            <a:custGeom>
              <a:rect b="b" l="l" r="r" t="t"/>
              <a:pathLst>
                <a:path extrusionOk="0" h="5574" w="3902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1542525" y="1259850"/>
              <a:ext cx="43900" cy="79500"/>
            </a:xfrm>
            <a:custGeom>
              <a:rect b="b" l="l" r="r" t="t"/>
              <a:pathLst>
                <a:path extrusionOk="0" h="3180" w="1756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1833575" y="1315075"/>
              <a:ext cx="54200" cy="54200"/>
            </a:xfrm>
            <a:custGeom>
              <a:rect b="b" l="l" r="r" t="t"/>
              <a:pathLst>
                <a:path extrusionOk="0" h="2168" w="2168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1950725" y="1120525"/>
              <a:ext cx="82575" cy="25825"/>
            </a:xfrm>
            <a:custGeom>
              <a:rect b="b" l="l" r="r" t="t"/>
              <a:pathLst>
                <a:path extrusionOk="0" h="1033" w="3303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1985300" y="1182975"/>
              <a:ext cx="36125" cy="34600"/>
            </a:xfrm>
            <a:custGeom>
              <a:rect b="b" l="l" r="r" t="t"/>
              <a:pathLst>
                <a:path extrusionOk="0" h="1384" w="1445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1496100" y="762400"/>
              <a:ext cx="639375" cy="495925"/>
            </a:xfrm>
            <a:custGeom>
              <a:rect b="b" l="l" r="r" t="t"/>
              <a:pathLst>
                <a:path extrusionOk="0" h="19837" w="25575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rgbClr val="0B29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2099325" y="1067375"/>
              <a:ext cx="550" cy="550"/>
            </a:xfrm>
            <a:custGeom>
              <a:rect b="b" l="l" r="r" t="t"/>
              <a:pathLst>
                <a:path extrusionOk="0" h="22" w="22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1918200" y="895025"/>
              <a:ext cx="152775" cy="93425"/>
            </a:xfrm>
            <a:custGeom>
              <a:rect b="b" l="l" r="r" t="t"/>
              <a:pathLst>
                <a:path extrusionOk="0" h="3737" w="6111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1862475" y="807800"/>
              <a:ext cx="108400" cy="99625"/>
            </a:xfrm>
            <a:custGeom>
              <a:rect b="b" l="l" r="r" t="t"/>
              <a:pathLst>
                <a:path extrusionOk="0" h="3985" w="4336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fill="none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h="1756" w="1879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2335150" y="5262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fill="none" h="1756" w="1879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h="971" w="724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fill="none" h="971" w="724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h="104" w="22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fill="none" h="104" w="22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2230400" y="5400500"/>
              <a:ext cx="597600" cy="59875"/>
            </a:xfrm>
            <a:custGeom>
              <a:rect b="b" l="l" r="r" t="t"/>
              <a:pathLst>
                <a:path extrusionOk="0" h="2395" w="23904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2473975" y="5285425"/>
              <a:ext cx="55225" cy="33550"/>
            </a:xfrm>
            <a:custGeom>
              <a:rect b="b" l="l" r="r" t="t"/>
              <a:pathLst>
                <a:path extrusionOk="0" h="1342" w="2209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2550850" y="5312775"/>
              <a:ext cx="40275" cy="43350"/>
            </a:xfrm>
            <a:custGeom>
              <a:rect b="b" l="l" r="r" t="t"/>
              <a:pathLst>
                <a:path extrusionOk="0" h="1734" w="1611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2621550" y="5338575"/>
              <a:ext cx="27900" cy="47500"/>
            </a:xfrm>
            <a:custGeom>
              <a:rect b="b" l="l" r="r" t="t"/>
              <a:pathLst>
                <a:path extrusionOk="0" h="1900" w="1116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2463650" y="5211100"/>
              <a:ext cx="61950" cy="12925"/>
            </a:xfrm>
            <a:custGeom>
              <a:rect b="b" l="l" r="r" t="t"/>
              <a:pathLst>
                <a:path extrusionOk="0" h="517" w="2478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2423400" y="5106875"/>
              <a:ext cx="89825" cy="49550"/>
            </a:xfrm>
            <a:custGeom>
              <a:rect b="b" l="l" r="r" t="t"/>
              <a:pathLst>
                <a:path extrusionOk="0" h="1982" w="3593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2502350" y="5068675"/>
              <a:ext cx="48025" cy="89300"/>
            </a:xfrm>
            <a:custGeom>
              <a:rect b="b" l="l" r="r" t="t"/>
              <a:pathLst>
                <a:path extrusionOk="0" h="3572" w="1921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fill="none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h="1549" w="1611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fill="none" h="1549" w="1611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h="1137" w="208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fill="none" h="1137" w="208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1435725" y="5095525"/>
              <a:ext cx="425225" cy="354025"/>
            </a:xfrm>
            <a:custGeom>
              <a:rect b="b" l="l" r="r" t="t"/>
              <a:pathLst>
                <a:path extrusionOk="0" h="14161" w="17009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1677725" y="5153825"/>
              <a:ext cx="55775" cy="16025"/>
            </a:xfrm>
            <a:custGeom>
              <a:rect b="b" l="l" r="r" t="t"/>
              <a:pathLst>
                <a:path extrusionOk="0" h="641" w="2231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1714375" y="5213175"/>
              <a:ext cx="50075" cy="17575"/>
            </a:xfrm>
            <a:custGeom>
              <a:rect b="b" l="l" r="r" t="t"/>
              <a:pathLst>
                <a:path extrusionOk="0" h="703" w="2003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1750500" y="5266325"/>
              <a:ext cx="42325" cy="23750"/>
            </a:xfrm>
            <a:custGeom>
              <a:rect b="b" l="l" r="r" t="t"/>
              <a:pathLst>
                <a:path extrusionOk="0" h="950" w="1693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1720050" y="5087250"/>
              <a:ext cx="45950" cy="32550"/>
            </a:xfrm>
            <a:custGeom>
              <a:rect b="b" l="l" r="r" t="t"/>
              <a:pathLst>
                <a:path extrusionOk="0" h="1302" w="1838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1743275" y="4988700"/>
              <a:ext cx="48525" cy="77425"/>
            </a:xfrm>
            <a:custGeom>
              <a:rect b="b" l="l" r="r" t="t"/>
              <a:pathLst>
                <a:path extrusionOk="0" h="3097" w="1941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1787125" y="5011925"/>
              <a:ext cx="69700" cy="53675"/>
            </a:xfrm>
            <a:custGeom>
              <a:rect b="b" l="l" r="r" t="t"/>
              <a:pathLst>
                <a:path extrusionOk="0" h="2147" w="2788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h="94063" w="38332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fill="none" h="94063" w="38332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h="68695" w="4021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rgbClr val="72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fill="none" h="68695" w="4021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h="65846" w="898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fill="none" h="65846" w="898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h="62317" w="41593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fill="none" h="62317" w="41593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fill="none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h="11250" w="26051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fill="none" h="11250" w="26051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1569375" y="2072600"/>
              <a:ext cx="232750" cy="85175"/>
            </a:xfrm>
            <a:custGeom>
              <a:rect b="b" l="l" r="r" t="t"/>
              <a:pathLst>
                <a:path extrusionOk="0" h="3407" w="931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1686000" y="2409575"/>
              <a:ext cx="704400" cy="180125"/>
            </a:xfrm>
            <a:custGeom>
              <a:rect b="b" l="l" r="r" t="t"/>
              <a:pathLst>
                <a:path extrusionOk="0" h="7205" w="28176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h="7122" w="29538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fill="none" h="7122" w="29538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026125" y="1535925"/>
              <a:ext cx="506250" cy="385500"/>
            </a:xfrm>
            <a:custGeom>
              <a:rect b="b" l="l" r="r" t="t"/>
              <a:pathLst>
                <a:path extrusionOk="0" h="15420" w="2025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3347100" y="1627275"/>
              <a:ext cx="171850" cy="84125"/>
            </a:xfrm>
            <a:custGeom>
              <a:rect b="b" l="l" r="r" t="t"/>
              <a:pathLst>
                <a:path extrusionOk="0" h="3365" w="6874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1560600" y="1658750"/>
              <a:ext cx="1599725" cy="588300"/>
            </a:xfrm>
            <a:custGeom>
              <a:rect b="b" l="l" r="r" t="t"/>
              <a:pathLst>
                <a:path extrusionOk="0" h="23532" w="63989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1633350" y="1675775"/>
              <a:ext cx="1531600" cy="573850"/>
            </a:xfrm>
            <a:custGeom>
              <a:rect b="b" l="l" r="r" t="t"/>
              <a:pathLst>
                <a:path extrusionOk="0" h="22954" w="61264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1580725" y="1664950"/>
              <a:ext cx="316350" cy="169275"/>
            </a:xfrm>
            <a:custGeom>
              <a:rect b="b" l="l" r="r" t="t"/>
              <a:pathLst>
                <a:path extrusionOk="0" h="6771" w="12654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1965675" y="1808900"/>
              <a:ext cx="156400" cy="331850"/>
            </a:xfrm>
            <a:custGeom>
              <a:rect b="b" l="l" r="r" t="t"/>
              <a:pathLst>
                <a:path extrusionOk="0" h="13274" w="6256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2381600" y="1929150"/>
              <a:ext cx="43375" cy="298300"/>
            </a:xfrm>
            <a:custGeom>
              <a:rect b="b" l="l" r="r" t="t"/>
              <a:pathLst>
                <a:path extrusionOk="0" h="11932" w="1735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2704625" y="1807375"/>
              <a:ext cx="135750" cy="279175"/>
            </a:xfrm>
            <a:custGeom>
              <a:rect b="b" l="l" r="r" t="t"/>
              <a:pathLst>
                <a:path extrusionOk="0" h="11167" w="543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fill="none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fill="none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fill="none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h="16493" w="18392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fill="none" h="16493" w="18392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5763150" y="2948300"/>
              <a:ext cx="366400" cy="427825"/>
            </a:xfrm>
            <a:custGeom>
              <a:rect b="b" l="l" r="r" t="t"/>
              <a:pathLst>
                <a:path extrusionOk="0" h="17113" w="14656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h="122796" w="146512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fill="none" h="122796" w="146512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h="23925" w="20126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fill="none" h="23925" w="20126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h="38166" w="49788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fill="none" h="38166" w="49788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h="23925" w="34224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fill="none" h="23925" w="34224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h="18950" w="27784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fill="none" h="18950" w="27784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h="7081" w="46299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fill="none" h="7081" w="46299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h="38166" w="28156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fill="none" h="38166" w="28156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h="38166" w="46651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fill="none" h="38166" w="46651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fill="none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h="5574" w="192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fill="none" h="5574" w="192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2312450" y="2545800"/>
              <a:ext cx="693575" cy="473750"/>
            </a:xfrm>
            <a:custGeom>
              <a:rect b="b" l="l" r="r" t="t"/>
              <a:pathLst>
                <a:path extrusionOk="0" h="18950" w="27743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h="29869" w="29043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fill="none" h="29869" w="29043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3419350" y="2479225"/>
              <a:ext cx="855600" cy="601225"/>
            </a:xfrm>
            <a:custGeom>
              <a:rect b="b" l="l" r="r" t="t"/>
              <a:pathLst>
                <a:path extrusionOk="0" h="24049" w="34224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3493650" y="2250625"/>
              <a:ext cx="1159550" cy="142975"/>
            </a:xfrm>
            <a:custGeom>
              <a:rect b="b" l="l" r="r" t="t"/>
              <a:pathLst>
                <a:path extrusionOk="0" h="5719" w="46382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h="4976" w="11148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fill="none" h="4976" w="11148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2097775" y="3784275"/>
              <a:ext cx="930950" cy="777700"/>
            </a:xfrm>
            <a:custGeom>
              <a:rect b="b" l="l" r="r" t="t"/>
              <a:pathLst>
                <a:path extrusionOk="0" h="31108" w="37238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2417200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2747975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2564275" y="4370500"/>
              <a:ext cx="692550" cy="375175"/>
            </a:xfrm>
            <a:custGeom>
              <a:rect b="b" l="l" r="r" t="t"/>
              <a:pathLst>
                <a:path extrusionOk="0" h="15007" w="27702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2390375" y="4039725"/>
              <a:ext cx="118200" cy="279200"/>
            </a:xfrm>
            <a:custGeom>
              <a:rect b="b" l="l" r="r" t="t"/>
              <a:pathLst>
                <a:path extrusionOk="0" h="11168" w="4728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2724250" y="4099050"/>
              <a:ext cx="6725" cy="281275"/>
            </a:xfrm>
            <a:custGeom>
              <a:rect b="b" l="l" r="r" t="t"/>
              <a:pathLst>
                <a:path extrusionOk="0" h="11251" w="269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2114300" y="3826075"/>
              <a:ext cx="512950" cy="419050"/>
            </a:xfrm>
            <a:custGeom>
              <a:rect b="b" l="l" r="r" t="t"/>
              <a:pathLst>
                <a:path extrusionOk="0" h="16762" w="20518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2215950" y="3218200"/>
              <a:ext cx="98600" cy="682725"/>
            </a:xfrm>
            <a:custGeom>
              <a:rect b="b" l="l" r="r" t="t"/>
              <a:pathLst>
                <a:path extrusionOk="0" h="27309" w="3944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286125" y="2596375"/>
              <a:ext cx="46475" cy="565075"/>
            </a:xfrm>
            <a:custGeom>
              <a:rect b="b" l="l" r="r" t="t"/>
              <a:pathLst>
                <a:path extrusionOk="0" h="22603" w="1859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786675" y="2221725"/>
              <a:ext cx="710100" cy="369525"/>
            </a:xfrm>
            <a:custGeom>
              <a:rect b="b" l="l" r="r" t="t"/>
              <a:pathLst>
                <a:path extrusionOk="0" h="14781" w="28404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3452875" y="2518450"/>
              <a:ext cx="459825" cy="477350"/>
            </a:xfrm>
            <a:custGeom>
              <a:rect b="b" l="l" r="r" t="t"/>
              <a:pathLst>
                <a:path extrusionOk="0" h="19094" w="18393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5755925" y="3350300"/>
              <a:ext cx="55750" cy="218825"/>
            </a:xfrm>
            <a:custGeom>
              <a:rect b="b" l="l" r="r" t="t"/>
              <a:pathLst>
                <a:path extrusionOk="0" h="8753" w="223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2801125" y="4720875"/>
              <a:ext cx="2668425" cy="468575"/>
            </a:xfrm>
            <a:custGeom>
              <a:rect b="b" l="l" r="r" t="t"/>
              <a:pathLst>
                <a:path extrusionOk="0" h="18743" w="106737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4954525" y="4489700"/>
              <a:ext cx="562500" cy="974275"/>
            </a:xfrm>
            <a:custGeom>
              <a:rect b="b" l="l" r="r" t="t"/>
              <a:pathLst>
                <a:path extrusionOk="0" h="38971" w="2250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3444625" y="4849375"/>
              <a:ext cx="520175" cy="614600"/>
            </a:xfrm>
            <a:custGeom>
              <a:rect b="b" l="l" r="r" t="t"/>
              <a:pathLst>
                <a:path extrusionOk="0" h="24584" w="20807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5121200" y="3755375"/>
              <a:ext cx="696675" cy="1105875"/>
            </a:xfrm>
            <a:custGeom>
              <a:rect b="b" l="l" r="r" t="t"/>
              <a:pathLst>
                <a:path extrusionOk="0" h="44235" w="27867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h="56125" w="26112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fill="none" h="56125" w="26112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5100575" y="2888450"/>
              <a:ext cx="9825" cy="25"/>
            </a:xfrm>
            <a:custGeom>
              <a:rect b="b" l="l" r="r" t="t"/>
              <a:pathLst>
                <a:path extrusionOk="0" h="1" w="393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5102625" y="2888450"/>
              <a:ext cx="7775" cy="25"/>
            </a:xfrm>
            <a:custGeom>
              <a:rect b="b" l="l" r="r" t="t"/>
              <a:pathLst>
                <a:path extrusionOk="0" fill="none" h="1" w="311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5100575" y="2888450"/>
              <a:ext cx="2075" cy="25"/>
            </a:xfrm>
            <a:custGeom>
              <a:rect b="b" l="l" r="r" t="t"/>
              <a:pathLst>
                <a:path extrusionOk="0" fill="none" h="1" w="8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3511200" y="3483950"/>
              <a:ext cx="198700" cy="134700"/>
            </a:xfrm>
            <a:custGeom>
              <a:rect b="b" l="l" r="r" t="t"/>
              <a:pathLst>
                <a:path extrusionOk="0" h="5388" w="7948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2626725" y="3459700"/>
              <a:ext cx="171850" cy="171850"/>
            </a:xfrm>
            <a:custGeom>
              <a:rect b="b" l="l" r="r" t="t"/>
              <a:pathLst>
                <a:path extrusionOk="0" h="6874" w="6874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4855450" y="2306375"/>
              <a:ext cx="673975" cy="520175"/>
            </a:xfrm>
            <a:custGeom>
              <a:rect b="b" l="l" r="r" t="t"/>
              <a:pathLst>
                <a:path extrusionOk="0" h="20807" w="26959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3691300" y="2342500"/>
              <a:ext cx="934025" cy="97550"/>
            </a:xfrm>
            <a:custGeom>
              <a:rect b="b" l="l" r="r" t="t"/>
              <a:pathLst>
                <a:path extrusionOk="0" h="3902" w="37361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h="10507" w="4645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fill="none" h="10507" w="4645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5137725" y="5216275"/>
              <a:ext cx="144000" cy="103750"/>
            </a:xfrm>
            <a:custGeom>
              <a:rect b="b" l="l" r="r" t="t"/>
              <a:pathLst>
                <a:path extrusionOk="0" h="4150" w="576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5088175" y="5263750"/>
              <a:ext cx="128525" cy="198700"/>
            </a:xfrm>
            <a:custGeom>
              <a:rect b="b" l="l" r="r" t="t"/>
              <a:pathLst>
                <a:path extrusionOk="0" h="7948" w="5141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5087675" y="5046500"/>
              <a:ext cx="7250" cy="423175"/>
            </a:xfrm>
            <a:custGeom>
              <a:rect b="b" l="l" r="r" t="t"/>
              <a:pathLst>
                <a:path extrusionOk="0" h="16927" w="29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h="5842" w="6028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fill="none" h="5842" w="6028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4975700" y="5254975"/>
              <a:ext cx="114575" cy="191475"/>
            </a:xfrm>
            <a:custGeom>
              <a:rect b="b" l="l" r="r" t="t"/>
              <a:pathLst>
                <a:path extrusionOk="0" h="7659" w="4583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h="10259" w="4831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fill="none" h="10259" w="4831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h="4914" w="5202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fill="none" h="4914" w="5202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1325800" y="5245175"/>
              <a:ext cx="80525" cy="224500"/>
            </a:xfrm>
            <a:custGeom>
              <a:rect b="b" l="l" r="r" t="t"/>
              <a:pathLst>
                <a:path extrusionOk="0" h="8980" w="3221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1230325" y="5065575"/>
              <a:ext cx="100650" cy="411300"/>
            </a:xfrm>
            <a:custGeom>
              <a:rect b="b" l="l" r="r" t="t"/>
              <a:pathLst>
                <a:path extrusionOk="0" h="16452" w="4026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h="4686" w="7019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fill="none" h="4686" w="7019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1169950" y="5295725"/>
              <a:ext cx="156400" cy="158450"/>
            </a:xfrm>
            <a:custGeom>
              <a:rect b="b" l="l" r="r" t="t"/>
              <a:pathLst>
                <a:path extrusionOk="0" h="6338" w="6256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0f7a0e629a_0_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Predicting disbursement with linear regression</a:t>
            </a:r>
            <a:endParaRPr/>
          </a:p>
        </p:txBody>
      </p:sp>
      <p:pic>
        <p:nvPicPr>
          <p:cNvPr id="887" name="Google Shape;887;g20f7a0e629a_0_2"/>
          <p:cNvPicPr preferRelativeResize="0"/>
          <p:nvPr/>
        </p:nvPicPr>
        <p:blipFill rotWithShape="1">
          <a:blip r:embed="rId3">
            <a:alphaModFix/>
          </a:blip>
          <a:srcRect b="3291" l="1829" r="12678" t="2670"/>
          <a:stretch/>
        </p:blipFill>
        <p:spPr>
          <a:xfrm>
            <a:off x="377450" y="636724"/>
            <a:ext cx="8201650" cy="42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f360c665ab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disbursement with linear regression</a:t>
            </a:r>
            <a:endParaRPr/>
          </a:p>
        </p:txBody>
      </p:sp>
      <p:sp>
        <p:nvSpPr>
          <p:cNvPr id="893" name="Google Shape;893;g1f360c665ab_0_38"/>
          <p:cNvSpPr txBox="1"/>
          <p:nvPr>
            <p:ph idx="1" type="body"/>
          </p:nvPr>
        </p:nvSpPr>
        <p:spPr>
          <a:xfrm>
            <a:off x="311700" y="1152475"/>
            <a:ext cx="85206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Variables included in model: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Revolving line of credit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Franchise/non-franchise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Sector description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Term length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 squared value fluctuated due to different training and testing sets being made when rerunning, but varied from .14 - .18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One more thing…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0f7a0e629a_0_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Defaulted vs Paid Off Loan Amounts</a:t>
            </a:r>
            <a:endParaRPr/>
          </a:p>
        </p:txBody>
      </p:sp>
      <p:pic>
        <p:nvPicPr>
          <p:cNvPr id="899" name="Google Shape;899;g20f7a0e629a_0_8"/>
          <p:cNvPicPr preferRelativeResize="0"/>
          <p:nvPr/>
        </p:nvPicPr>
        <p:blipFill rotWithShape="1">
          <a:blip r:embed="rId3">
            <a:alphaModFix/>
          </a:blip>
          <a:srcRect b="3052" l="930" r="15999" t="1564"/>
          <a:stretch/>
        </p:blipFill>
        <p:spPr>
          <a:xfrm>
            <a:off x="555613" y="712925"/>
            <a:ext cx="8032777" cy="43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0c8f4b6862_0_0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Factors for Defaulted Loans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0e63839fa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Defaults in Terms (Months) </a:t>
            </a:r>
            <a:endParaRPr/>
          </a:p>
        </p:txBody>
      </p:sp>
      <p:sp>
        <p:nvSpPr>
          <p:cNvPr id="910" name="Google Shape;910;g20e63839fac_0_0"/>
          <p:cNvSpPr txBox="1"/>
          <p:nvPr>
            <p:ph idx="1" type="body"/>
          </p:nvPr>
        </p:nvSpPr>
        <p:spPr>
          <a:xfrm>
            <a:off x="6094175" y="1170125"/>
            <a:ext cx="23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defaults are happening with businesses who have shorter terms.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Very few people have terms over 300.</a:t>
            </a:r>
            <a:endParaRPr sz="2000"/>
          </a:p>
        </p:txBody>
      </p:sp>
      <p:pic>
        <p:nvPicPr>
          <p:cNvPr id="911" name="Google Shape;911;g20e63839f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25"/>
            <a:ext cx="6157551" cy="37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0c8f4b6862_0_5"/>
          <p:cNvSpPr txBox="1"/>
          <p:nvPr>
            <p:ph type="title"/>
          </p:nvPr>
        </p:nvSpPr>
        <p:spPr>
          <a:xfrm>
            <a:off x="338500" y="4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versus Rural </a:t>
            </a:r>
            <a:r>
              <a:rPr lang="en"/>
              <a:t>Businesses</a:t>
            </a:r>
            <a:r>
              <a:rPr lang="en"/>
              <a:t> </a:t>
            </a:r>
            <a:endParaRPr/>
          </a:p>
        </p:txBody>
      </p:sp>
      <p:sp>
        <p:nvSpPr>
          <p:cNvPr id="917" name="Google Shape;917;g20c8f4b6862_0_5"/>
          <p:cNvSpPr txBox="1"/>
          <p:nvPr>
            <p:ph idx="1" type="body"/>
          </p:nvPr>
        </p:nvSpPr>
        <p:spPr>
          <a:xfrm>
            <a:off x="1833525" y="4521000"/>
            <a:ext cx="5688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areas are more likely to default.</a:t>
            </a:r>
            <a:endParaRPr/>
          </a:p>
        </p:txBody>
      </p:sp>
      <p:pic>
        <p:nvPicPr>
          <p:cNvPr id="918" name="Google Shape;918;g20c8f4b686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88" y="778625"/>
            <a:ext cx="7183627" cy="3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f360c665ab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LowDoc Program</a:t>
            </a:r>
            <a:endParaRPr/>
          </a:p>
        </p:txBody>
      </p:sp>
      <p:sp>
        <p:nvSpPr>
          <p:cNvPr id="924" name="Google Shape;924;g1f360c665ab_0_28"/>
          <p:cNvSpPr txBox="1"/>
          <p:nvPr>
            <p:ph idx="1" type="body"/>
          </p:nvPr>
        </p:nvSpPr>
        <p:spPr>
          <a:xfrm>
            <a:off x="6409775" y="1512100"/>
            <a:ext cx="22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LowDoc Program is a shorter application process for those who get approved.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5" name="Google Shape;925;g1f360c665a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0" y="1152475"/>
            <a:ext cx="59629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f360c665ab_0_78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Predictions of Defaulted Loans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f360c665ab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Loans will Default</a:t>
            </a:r>
            <a:endParaRPr/>
          </a:p>
        </p:txBody>
      </p:sp>
      <p:sp>
        <p:nvSpPr>
          <p:cNvPr id="936" name="Google Shape;936;g1f360c665ab_0_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Predicting Default Loans: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accuracy was at 3%: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Logistic Regression was predicting all zeroes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accuracy was 96%: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Logistic Regression was predicting all ones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With uneven dataset, decided to train and test with even number of Loans defaulting and not defaulting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Accuracy: 73.32%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ROC AUC: 62.46%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0f4b410e39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if Loans will Default</a:t>
            </a:r>
            <a:endParaRPr/>
          </a:p>
        </p:txBody>
      </p:sp>
      <p:sp>
        <p:nvSpPr>
          <p:cNvPr id="942" name="Google Shape;942;g20f4b410e39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Confusion Matrix: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g20f4b410e3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25" y="1607863"/>
            <a:ext cx="52673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f242caa736_0_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Overview:</a:t>
            </a:r>
            <a:endParaRPr/>
          </a:p>
        </p:txBody>
      </p:sp>
      <p:sp>
        <p:nvSpPr>
          <p:cNvPr id="836" name="Google Shape;836;g1f242caa736_0_0"/>
          <p:cNvSpPr txBox="1"/>
          <p:nvPr>
            <p:ph idx="1" type="body"/>
          </p:nvPr>
        </p:nvSpPr>
        <p:spPr>
          <a:xfrm>
            <a:off x="311700" y="865325"/>
            <a:ext cx="8520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0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4"/>
              <a:buChar char="●"/>
            </a:pPr>
            <a:r>
              <a:rPr lang="en" sz="1943"/>
              <a:t>Our data is from the US Small Business Administration (SBA)</a:t>
            </a:r>
            <a:endParaRPr sz="1943"/>
          </a:p>
          <a:p>
            <a:pPr indent="-3520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4"/>
              <a:buChar char="●"/>
            </a:pPr>
            <a:r>
              <a:rPr lang="en" sz="1943"/>
              <a:t>899,164 rows / 27 columns</a:t>
            </a:r>
            <a:endParaRPr sz="1943"/>
          </a:p>
          <a:p>
            <a:pPr indent="-3520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44"/>
              <a:buChar char="●"/>
            </a:pPr>
            <a:r>
              <a:rPr lang="en" sz="1943"/>
              <a:t>Parameters of interest:</a:t>
            </a:r>
            <a:endParaRPr sz="1943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Urban vs Rural 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New vs Existing 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Franchise vs </a:t>
            </a:r>
            <a:r>
              <a:rPr lang="en" sz="1795"/>
              <a:t>Non Franchise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Disbursement Gross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SBA Approval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Bank Approval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Sectornum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Number of Employees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MIS_Status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Term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State</a:t>
            </a:r>
            <a:endParaRPr sz="1795"/>
          </a:p>
          <a:p>
            <a:pPr indent="-34258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5"/>
              <a:buChar char="■"/>
            </a:pPr>
            <a:r>
              <a:rPr lang="en" sz="1795"/>
              <a:t>LowDoc Program</a:t>
            </a:r>
            <a:endParaRPr sz="179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f360c665ab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Takeaways:</a:t>
            </a:r>
            <a:endParaRPr/>
          </a:p>
        </p:txBody>
      </p:sp>
      <p:sp>
        <p:nvSpPr>
          <p:cNvPr id="949" name="Google Shape;949;g1f360c665ab_0_23"/>
          <p:cNvSpPr txBox="1"/>
          <p:nvPr>
            <p:ph idx="1" type="body"/>
          </p:nvPr>
        </p:nvSpPr>
        <p:spPr>
          <a:xfrm>
            <a:off x="311700" y="112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98CE0"/>
                </a:solidFill>
              </a:rPr>
              <a:t>F</a:t>
            </a:r>
            <a:r>
              <a:rPr lang="en">
                <a:solidFill>
                  <a:srgbClr val="698CE0"/>
                </a:solidFill>
              </a:rPr>
              <a:t>ranchised and </a:t>
            </a:r>
            <a:r>
              <a:rPr lang="en">
                <a:solidFill>
                  <a:srgbClr val="698CE0"/>
                </a:solidFill>
              </a:rPr>
              <a:t>existing</a:t>
            </a:r>
            <a:r>
              <a:rPr lang="en"/>
              <a:t> </a:t>
            </a:r>
            <a:r>
              <a:rPr lang="en"/>
              <a:t>businesses are being approved for higher loans.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and rural businesses took out </a:t>
            </a:r>
            <a:r>
              <a:rPr lang="en">
                <a:solidFill>
                  <a:srgbClr val="698CE0"/>
                </a:solidFill>
              </a:rPr>
              <a:t>similar</a:t>
            </a:r>
            <a:r>
              <a:rPr lang="en"/>
              <a:t> amounts.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shorter term for a business loan will </a:t>
            </a:r>
            <a:r>
              <a:rPr lang="en">
                <a:solidFill>
                  <a:srgbClr val="698CE0"/>
                </a:solidFill>
              </a:rPr>
              <a:t>most likely</a:t>
            </a:r>
            <a:r>
              <a:rPr lang="en"/>
              <a:t> result into defaults.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areas are </a:t>
            </a:r>
            <a:r>
              <a:rPr lang="en">
                <a:solidFill>
                  <a:srgbClr val="698CE0"/>
                </a:solidFill>
              </a:rPr>
              <a:t>more </a:t>
            </a:r>
            <a:r>
              <a:rPr lang="en">
                <a:solidFill>
                  <a:srgbClr val="698CE0"/>
                </a:solidFill>
              </a:rPr>
              <a:t>likely</a:t>
            </a:r>
            <a:r>
              <a:rPr lang="en"/>
              <a:t> to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data set, we can predict if a loan </a:t>
            </a:r>
            <a:r>
              <a:rPr lang="en">
                <a:solidFill>
                  <a:srgbClr val="698CE0"/>
                </a:solidFill>
              </a:rPr>
              <a:t>will default 70-75%</a:t>
            </a:r>
            <a:r>
              <a:rPr lang="en"/>
              <a:t> of the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more </a:t>
            </a:r>
            <a:r>
              <a:rPr lang="en"/>
              <a:t>likely to correctly predict a </a:t>
            </a:r>
            <a:r>
              <a:rPr lang="en">
                <a:solidFill>
                  <a:srgbClr val="698CE0"/>
                </a:solidFill>
              </a:rPr>
              <a:t>loan</a:t>
            </a:r>
            <a:r>
              <a:rPr lang="en"/>
              <a:t> will </a:t>
            </a:r>
            <a:r>
              <a:rPr lang="en">
                <a:solidFill>
                  <a:srgbClr val="698CE0"/>
                </a:solidFill>
              </a:rPr>
              <a:t>not</a:t>
            </a:r>
            <a:r>
              <a:rPr lang="en"/>
              <a:t> default compared to if a loan will default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0f4b410e39_0_12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Thank You!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0f4b410e39_0_16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Extra Slides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0f4b410e39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Default Loans </a:t>
            </a:r>
            <a:endParaRPr/>
          </a:p>
        </p:txBody>
      </p:sp>
      <p:sp>
        <p:nvSpPr>
          <p:cNvPr id="965" name="Google Shape;965;g20f4b410e39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r2 = -31.226352079481345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mse = 0.303359407965205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precision = 0.1645053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recall = 0.52595628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Auroc Score = 0.6246172878417028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f360c665ab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</a:t>
            </a:r>
            <a:r>
              <a:rPr lang="en"/>
              <a:t> of Defaults Within Each State</a:t>
            </a:r>
            <a:endParaRPr/>
          </a:p>
        </p:txBody>
      </p:sp>
      <p:sp>
        <p:nvSpPr>
          <p:cNvPr id="971" name="Google Shape;971;g1f360c665ab_0_15"/>
          <p:cNvSpPr txBox="1"/>
          <p:nvPr>
            <p:ph idx="1" type="body"/>
          </p:nvPr>
        </p:nvSpPr>
        <p:spPr>
          <a:xfrm>
            <a:off x="6355200" y="1017725"/>
            <a:ext cx="24771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Florida</a:t>
            </a:r>
            <a:r>
              <a:rPr lang="en"/>
              <a:t> is a highly populated state. Whereas DC isn’t a state, but a district.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top two defaulted states are opposite in population showing that </a:t>
            </a:r>
            <a:r>
              <a:rPr lang="en"/>
              <a:t>defaults</a:t>
            </a:r>
            <a:r>
              <a:rPr lang="en"/>
              <a:t> are not correlated to population.</a:t>
            </a:r>
            <a:endParaRPr/>
          </a:p>
        </p:txBody>
      </p:sp>
      <p:pic>
        <p:nvPicPr>
          <p:cNvPr id="972" name="Google Shape;972;g1f360c665a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821824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f360c665ab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Loan Amounts</a:t>
            </a:r>
            <a:endParaRPr/>
          </a:p>
        </p:txBody>
      </p:sp>
      <p:sp>
        <p:nvSpPr>
          <p:cNvPr id="978" name="Google Shape;978;g1f360c665ab_0_87"/>
          <p:cNvSpPr txBox="1"/>
          <p:nvPr>
            <p:ph idx="1" type="body"/>
          </p:nvPr>
        </p:nvSpPr>
        <p:spPr>
          <a:xfrm>
            <a:off x="5766825" y="1152475"/>
            <a:ext cx="30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Comparing the loan amounts by term you can see that it follows a trend until it hits 300 months.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smaller loan amount businesses will still choose long terms. </a:t>
            </a:r>
            <a:endParaRPr sz="2000"/>
          </a:p>
        </p:txBody>
      </p:sp>
      <p:pic>
        <p:nvPicPr>
          <p:cNvPr id="979" name="Google Shape;979;g1f360c665ab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0" y="1082950"/>
            <a:ext cx="5462024" cy="370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f360c665ab_0_44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Factors for Loan Amounts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f360c665ab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Approved vs Actual Amounts</a:t>
            </a:r>
            <a:endParaRPr/>
          </a:p>
        </p:txBody>
      </p:sp>
      <p:sp>
        <p:nvSpPr>
          <p:cNvPr id="847" name="Google Shape;847;g1f360c665ab_0_71"/>
          <p:cNvSpPr txBox="1"/>
          <p:nvPr>
            <p:ph idx="1" type="body"/>
          </p:nvPr>
        </p:nvSpPr>
        <p:spPr>
          <a:xfrm>
            <a:off x="6529575" y="1083200"/>
            <a:ext cx="25095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Actual money disbursed is slightly higher than amounts approved by banks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196 entries were approved but had $0 disbursed - did they back out?</a:t>
            </a:r>
            <a:endParaRPr sz="2000"/>
          </a:p>
        </p:txBody>
      </p:sp>
      <p:pic>
        <p:nvPicPr>
          <p:cNvPr id="848" name="Google Shape;848;g1f360c665ab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071575"/>
            <a:ext cx="6529576" cy="3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f360c665ab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Amounts For Urban and Rural Businesses</a:t>
            </a:r>
            <a:endParaRPr/>
          </a:p>
        </p:txBody>
      </p:sp>
      <p:sp>
        <p:nvSpPr>
          <p:cNvPr id="854" name="Google Shape;854;g1f360c665ab_0_48"/>
          <p:cNvSpPr txBox="1"/>
          <p:nvPr>
            <p:ph idx="1" type="body"/>
          </p:nvPr>
        </p:nvSpPr>
        <p:spPr>
          <a:xfrm>
            <a:off x="6383225" y="1744350"/>
            <a:ext cx="24492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Urban and rural businesses take out similar loan amounts</a:t>
            </a:r>
            <a:endParaRPr sz="2000"/>
          </a:p>
        </p:txBody>
      </p:sp>
      <p:pic>
        <p:nvPicPr>
          <p:cNvPr id="855" name="Google Shape;855;g1f360c665ab_0_48"/>
          <p:cNvPicPr preferRelativeResize="0"/>
          <p:nvPr/>
        </p:nvPicPr>
        <p:blipFill rotWithShape="1">
          <a:blip r:embed="rId3">
            <a:alphaModFix/>
          </a:blip>
          <a:srcRect b="0" l="0" r="7287" t="0"/>
          <a:stretch/>
        </p:blipFill>
        <p:spPr>
          <a:xfrm>
            <a:off x="67550" y="1152475"/>
            <a:ext cx="6233225" cy="3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f360c665ab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Franchised vs Non-franchised Business Loans</a:t>
            </a:r>
            <a:endParaRPr/>
          </a:p>
        </p:txBody>
      </p:sp>
      <p:sp>
        <p:nvSpPr>
          <p:cNvPr id="861" name="Google Shape;861;g1f360c665ab_0_54"/>
          <p:cNvSpPr txBox="1"/>
          <p:nvPr>
            <p:ph idx="1" type="body"/>
          </p:nvPr>
        </p:nvSpPr>
        <p:spPr>
          <a:xfrm>
            <a:off x="6453375" y="1793400"/>
            <a:ext cx="24444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Franchises borrow more money than non-franchises</a:t>
            </a:r>
            <a:endParaRPr sz="2000"/>
          </a:p>
        </p:txBody>
      </p:sp>
      <p:pic>
        <p:nvPicPr>
          <p:cNvPr id="862" name="Google Shape;862;g1f360c665a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" y="1459989"/>
            <a:ext cx="6322774" cy="310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f360c665ab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vs New Business Loans</a:t>
            </a:r>
            <a:endParaRPr/>
          </a:p>
        </p:txBody>
      </p:sp>
      <p:sp>
        <p:nvSpPr>
          <p:cNvPr id="868" name="Google Shape;868;g1f360c665ab_0_60"/>
          <p:cNvSpPr txBox="1"/>
          <p:nvPr>
            <p:ph idx="1" type="body"/>
          </p:nvPr>
        </p:nvSpPr>
        <p:spPr>
          <a:xfrm>
            <a:off x="6486025" y="1913275"/>
            <a:ext cx="2571900" cy="1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Existing businesses borrow more money than new businesses</a:t>
            </a:r>
            <a:endParaRPr sz="2000"/>
          </a:p>
        </p:txBody>
      </p:sp>
      <p:pic>
        <p:nvPicPr>
          <p:cNvPr id="869" name="Google Shape;869;g1f360c665ab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" y="1564850"/>
            <a:ext cx="6298476" cy="31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g1f360c665ab_0_66"/>
          <p:cNvPicPr preferRelativeResize="0"/>
          <p:nvPr/>
        </p:nvPicPr>
        <p:blipFill rotWithShape="1">
          <a:blip r:embed="rId3">
            <a:alphaModFix/>
          </a:blip>
          <a:srcRect b="0" l="1013" r="9324" t="0"/>
          <a:stretch/>
        </p:blipFill>
        <p:spPr>
          <a:xfrm>
            <a:off x="157400" y="530150"/>
            <a:ext cx="8898475" cy="34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g1f360c665ab_0_6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Size vs Loan Amount</a:t>
            </a:r>
            <a:endParaRPr/>
          </a:p>
        </p:txBody>
      </p:sp>
      <p:sp>
        <p:nvSpPr>
          <p:cNvPr id="876" name="Google Shape;876;g1f360c665ab_0_66"/>
          <p:cNvSpPr txBox="1"/>
          <p:nvPr>
            <p:ph idx="1" type="body"/>
          </p:nvPr>
        </p:nvSpPr>
        <p:spPr>
          <a:xfrm>
            <a:off x="311700" y="3988200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businesses have 20 employees or less, with 6000 entries having “0” employees.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Businesses with more employees did not take out bigger loans.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8CE0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360c665ab_0_34"/>
          <p:cNvSpPr txBox="1"/>
          <p:nvPr>
            <p:ph type="title"/>
          </p:nvPr>
        </p:nvSpPr>
        <p:spPr>
          <a:xfrm>
            <a:off x="311700" y="220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</a:rPr>
              <a:t>Predictions of Loan Amounts</a:t>
            </a:r>
            <a:endParaRPr sz="4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