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519628"/>
    <a:srgbClr val="709D56"/>
    <a:srgbClr val="A3BE5F"/>
    <a:srgbClr val="D9D9D9"/>
    <a:srgbClr val="878787"/>
    <a:srgbClr val="CCED74"/>
    <a:srgbClr val="96AE55"/>
    <a:srgbClr val="748642"/>
    <a:srgbClr val="6E8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6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BE85-6A4B-6E41-9499-AF878BBB9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829A3-5E90-CA45-9BD1-8B9B5167A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10AC-AC11-B844-B942-8E3964CC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9799-8DA6-7C44-AE15-575C99E8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E682-6704-3F42-B33D-C60B945A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52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5797-DCF5-CD4D-8833-E1EBF6F7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65BC-EA99-7744-B668-830B1815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5B7A-1C14-2047-B25C-947FCBF8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09DD-5298-9E43-B945-C42C9CB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2578-2120-4F41-AC59-52A3646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1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AF838-2986-AD44-B1F0-1C7E0608C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2EFA-CDA8-9745-9A9E-2695C667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330-6E53-3B41-87F7-70A39D4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3503-C32D-A14C-B595-FEFD783D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FF2A-D603-EC43-B70B-1DE3989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7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A5A0-8C13-874A-8C2E-05FF35E7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7AA8-4C0D-5749-9E9A-BA8E3433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0E39-26CB-A54F-8BEE-493E1869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AF1E-C893-2C4B-85DB-7D47B41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862E-B6AE-E044-B4DA-E39746C6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6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9EF6-3853-F845-8FEA-927FE7C3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B7A9-0B7C-6D42-AED3-26A3F131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685D-A1EC-9240-A679-4EDFCDD8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E058-9210-844F-B4E7-5A010887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A55E-6550-1442-9225-E710F1F8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3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7D2-F820-AD45-A313-5B89723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82CF-322C-0D45-AAE2-2587EDDE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5652-C6C5-1B44-8097-2572B1CF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5ACF5-0DCF-B643-9E07-7057AAA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9C5AB-3B6F-7E46-8B29-CA49C7C9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EDB1-4572-294E-AF73-9A70D2A3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37B-4F26-2548-A838-268A3404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889E-49D3-B548-A56C-F4C17A01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EC23-ACD4-7844-96BD-77D8E938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F34E0-EE6D-F94A-A295-DBE3594D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98CD4-DDB1-444B-A1E3-85F99B8D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45154-DE68-3246-B115-2856E285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A04A3-BFFC-544F-8F2E-7199081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8BADC-240A-8543-804C-FCC6DEF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400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32E2-9633-6748-AC13-0D3CF653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8D183-6C8E-864F-9848-AB4481A6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6DA7B-9B53-7249-B182-46B1ED5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AE67-EC51-5440-ACC1-28BF0B7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310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DB72B-31A6-A843-AAB3-0C582B5B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BF7C3-DAFB-D14F-A852-D50A201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BD730-F0BF-8A41-8267-9B304BD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5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4410-567E-434F-B202-A2F4D270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62C5-973A-5E44-B56B-0B9252FA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D68F-9F85-7148-A867-0D27D18D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EB60-D5F7-BA45-B2C4-447EB94C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F3E9-400A-2347-A0A6-EA5B0305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54B8-EAF3-194C-AF9B-6201B58F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07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B6BD-CF0C-3E4F-8E35-51E16773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2B2F-B4D5-0544-8BE1-4F87E4C05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73B2-3F1A-F64E-9D43-E2DEA0F8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B128-4740-284E-B3E9-39B97449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6FF9-F1BE-1D44-9A42-233B92D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1425-9675-1849-BF9B-C71E0461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7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F625A-091E-E240-987C-B3D003F7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F104-7A25-374C-8680-F116C0B9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1F48-106B-5A45-901B-733A93BD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239C-5762-CF46-B9EF-09935F19E084}" type="datetimeFigureOut">
              <a:rPr lang="en-IL" smtClean="0"/>
              <a:t>28/01/2022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B68B-A5A9-FA47-AF18-B74163264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A8AB-1BD3-654C-8D7B-DC7B2911E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8F77-967B-A84C-9FAA-B6F5EF474D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3A16-903B-F848-8A4B-FE80DADE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875"/>
            <a:ext cx="9144000" cy="1063626"/>
          </a:xfrm>
        </p:spPr>
        <p:txBody>
          <a:bodyPr>
            <a:noAutofit/>
          </a:bodyPr>
          <a:lstStyle/>
          <a:p>
            <a:r>
              <a:rPr lang="en-US" sz="7200" b="1" dirty="0"/>
              <a:t>S</a:t>
            </a:r>
            <a:r>
              <a:rPr lang="en-IL" sz="7200" b="1" dirty="0"/>
              <a:t>hift Managment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DE67BB-076D-F743-AED8-BE059120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4" y="1460500"/>
            <a:ext cx="5343526" cy="51974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03D359E-6AC1-0B4A-851A-D75E1706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68" y="1106488"/>
            <a:ext cx="1557338" cy="1842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5C7A05-3CDF-DE42-9F57-02D32C4E3352}"/>
              </a:ext>
            </a:extLst>
          </p:cNvPr>
          <p:cNvSpPr txBox="1"/>
          <p:nvPr/>
        </p:nvSpPr>
        <p:spPr>
          <a:xfrm>
            <a:off x="128589" y="5703868"/>
            <a:ext cx="4246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IL" sz="2800" b="1" dirty="0"/>
              <a:t>halev Sharabi 31387823</a:t>
            </a:r>
            <a:br>
              <a:rPr lang="en-IL" sz="2800" b="1" dirty="0"/>
            </a:br>
            <a:r>
              <a:rPr lang="en-IL" sz="2800" b="1" dirty="0"/>
              <a:t>Natali Dahary 205871049</a:t>
            </a:r>
          </a:p>
        </p:txBody>
      </p:sp>
    </p:spTree>
    <p:extLst>
      <p:ext uri="{BB962C8B-B14F-4D97-AF65-F5344CB8AC3E}">
        <p14:creationId xmlns:p14="http://schemas.microsoft.com/office/powerpoint/2010/main" val="270016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4F0C4-1F78-D04D-AC3D-348A34FA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– Entity Realationship Database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E5E748-C1EB-DA40-8CF8-47630685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6" y="354656"/>
            <a:ext cx="7062344" cy="6179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F5133B-DB3A-1D4B-B9FD-C5267F8B8310}"/>
              </a:ext>
            </a:extLst>
          </p:cNvPr>
          <p:cNvSpPr txBox="1"/>
          <p:nvPr/>
        </p:nvSpPr>
        <p:spPr>
          <a:xfrm>
            <a:off x="12087225" y="100013"/>
            <a:ext cx="184731" cy="369332"/>
          </a:xfrm>
          <a:prstGeom prst="rect">
            <a:avLst/>
          </a:prstGeom>
          <a:solidFill>
            <a:srgbClr val="A2A2A2"/>
          </a:solidFill>
        </p:spPr>
        <p:txBody>
          <a:bodyPr wrap="none" rtlCol="0">
            <a:sp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13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B668-7404-0342-8072-A6F0026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L" sz="6000" b="1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E948-015B-014F-9F22-FB99236E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143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project is employee shift management. </a:t>
            </a:r>
            <a:br>
              <a:rPr lang="en-US" b="1" dirty="0"/>
            </a:br>
            <a:r>
              <a:rPr lang="en-US" b="1" dirty="0"/>
              <a:t>Employees enter their user and password to log in.</a:t>
            </a:r>
            <a:endParaRPr lang="he-IL" b="1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FFD6F-F955-C24D-96C6-617CFB2CD218}"/>
              </a:ext>
            </a:extLst>
          </p:cNvPr>
          <p:cNvSpPr/>
          <p:nvPr/>
        </p:nvSpPr>
        <p:spPr>
          <a:xfrm>
            <a:off x="4596399" y="3485357"/>
            <a:ext cx="2709864" cy="1903412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tx1"/>
                </a:solidFill>
              </a:rPr>
              <a:t>Shift Management</a:t>
            </a:r>
            <a:endParaRPr lang="en-IL" sz="24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CC2852-A263-4549-B858-59EF4C1436B2}"/>
              </a:ext>
            </a:extLst>
          </p:cNvPr>
          <p:cNvSpPr/>
          <p:nvPr/>
        </p:nvSpPr>
        <p:spPr>
          <a:xfrm>
            <a:off x="7311024" y="4902997"/>
            <a:ext cx="1600200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3CFCE3-1F78-4E47-9384-BB846A94D8D1}"/>
              </a:ext>
            </a:extLst>
          </p:cNvPr>
          <p:cNvSpPr/>
          <p:nvPr/>
        </p:nvSpPr>
        <p:spPr>
          <a:xfrm>
            <a:off x="2793802" y="4753771"/>
            <a:ext cx="1600200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398330-D1BE-0E4A-B232-0E667585D687}"/>
              </a:ext>
            </a:extLst>
          </p:cNvPr>
          <p:cNvSpPr/>
          <p:nvPr/>
        </p:nvSpPr>
        <p:spPr>
          <a:xfrm>
            <a:off x="5067302" y="2072481"/>
            <a:ext cx="1600200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CC82E-64CA-3F42-B40B-455EA44B8C1F}"/>
              </a:ext>
            </a:extLst>
          </p:cNvPr>
          <p:cNvSpPr/>
          <p:nvPr/>
        </p:nvSpPr>
        <p:spPr>
          <a:xfrm>
            <a:off x="7392890" y="2716861"/>
            <a:ext cx="1600200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D02373-99AF-5645-AF03-B6AD89DBFEE6}"/>
              </a:ext>
            </a:extLst>
          </p:cNvPr>
          <p:cNvSpPr/>
          <p:nvPr/>
        </p:nvSpPr>
        <p:spPr>
          <a:xfrm>
            <a:off x="2636044" y="2850359"/>
            <a:ext cx="1600200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IL" b="1" dirty="0">
                <a:solidFill>
                  <a:schemeClr val="tx1"/>
                </a:solidFill>
              </a:rPr>
              <a:t>hift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17B9F0-AF43-5E42-ADEF-60F2FEE9FB3C}"/>
              </a:ext>
            </a:extLst>
          </p:cNvPr>
          <p:cNvSpPr/>
          <p:nvPr/>
        </p:nvSpPr>
        <p:spPr>
          <a:xfrm>
            <a:off x="4880977" y="5503074"/>
            <a:ext cx="1962736" cy="1300163"/>
          </a:xfrm>
          <a:prstGeom prst="ellipse">
            <a:avLst/>
          </a:prstGeom>
          <a:solidFill>
            <a:srgbClr val="A3BE5F"/>
          </a:solidFill>
          <a:ln>
            <a:solidFill>
              <a:srgbClr val="709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IL" b="1" dirty="0">
                <a:solidFill>
                  <a:schemeClr val="tx1"/>
                </a:solidFill>
              </a:rPr>
              <a:t>orkingDay</a:t>
            </a:r>
          </a:p>
        </p:txBody>
      </p:sp>
    </p:spTree>
    <p:extLst>
      <p:ext uri="{BB962C8B-B14F-4D97-AF65-F5344CB8AC3E}">
        <p14:creationId xmlns:p14="http://schemas.microsoft.com/office/powerpoint/2010/main" val="19835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1F8D-ECE9-C044-9E42-54679940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7200" b="1" dirty="0"/>
              <a:t>Also...</a:t>
            </a:r>
            <a:endParaRPr lang="en-IL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D03B-D720-1A43-977C-7940E259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7"/>
            <a:ext cx="10515600" cy="4967287"/>
          </a:xfrm>
        </p:spPr>
        <p:txBody>
          <a:bodyPr>
            <a:normAutofit lnSpcReduction="10000"/>
          </a:bodyPr>
          <a:lstStyle/>
          <a:p>
            <a:pPr marL="0" indent="0" rtl="1">
              <a:buNone/>
            </a:pPr>
            <a:r>
              <a:rPr lang="en-US" b="1" dirty="0"/>
              <a:t>Each employee may enter a user and password in the system.</a:t>
            </a:r>
          </a:p>
          <a:p>
            <a:pPr marL="0" indent="0" rtl="1">
              <a:buNone/>
            </a:pPr>
            <a:r>
              <a:rPr lang="en-US" b="1" dirty="0"/>
              <a:t>He can fill his shifts each given month and see his monthly salary.</a:t>
            </a:r>
          </a:p>
          <a:p>
            <a:pPr marL="0" indent="0" rtl="1">
              <a:buNone/>
            </a:pPr>
            <a:r>
              <a:rPr lang="en-US" b="1" dirty="0"/>
              <a:t>In addition, he can change his password in a system defined by the shift manager.</a:t>
            </a:r>
          </a:p>
          <a:p>
            <a:pPr marL="0" indent="0" rtl="1">
              <a:buNone/>
            </a:pPr>
            <a:r>
              <a:rPr lang="en-US" b="1" dirty="0"/>
              <a:t>The shift manager also has access to the system by username and password.</a:t>
            </a:r>
          </a:p>
          <a:p>
            <a:pPr marL="0" indent="0" rtl="1">
              <a:buNone/>
            </a:pPr>
            <a:r>
              <a:rPr lang="en-US" b="1" dirty="0"/>
              <a:t>He may add and remove employees from the system, he updates the salaries of the employees in the system.</a:t>
            </a:r>
          </a:p>
          <a:p>
            <a:pPr marL="0" indent="0" rtl="1">
              <a:buNone/>
            </a:pPr>
            <a:r>
              <a:rPr lang="en-US" b="1" dirty="0"/>
              <a:t>In addition, the manager also has the option to change the password.</a:t>
            </a:r>
            <a:endParaRPr lang="he-IL" b="1" dirty="0"/>
          </a:p>
          <a:p>
            <a:pPr marL="0" indent="0" rtl="1">
              <a:buNone/>
            </a:pPr>
            <a:r>
              <a:rPr lang="en-US" b="1" dirty="0"/>
              <a:t>After each change of information, the change is made in both java program and MySQL database.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9694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C776-4A66-B147-AC1E-6189B400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b="1" dirty="0"/>
              <a:t>What is the </a:t>
            </a:r>
            <a:r>
              <a:rPr lang="en-US" sz="6000" b="1" dirty="0"/>
              <a:t>Database</a:t>
            </a:r>
            <a:r>
              <a:rPr lang="en-US" b="1" dirty="0"/>
              <a:t> for?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5EE0-9A56-2C4D-B23E-33B64C08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marL="0" indent="0" rtl="1">
              <a:buNone/>
            </a:pPr>
            <a:r>
              <a:rPr lang="en-US" b="1" dirty="0"/>
              <a:t>The database stores all the information about the users of the shift management system who are employees.</a:t>
            </a:r>
          </a:p>
          <a:p>
            <a:pPr marL="0" indent="0" rtl="1">
              <a:buNone/>
            </a:pPr>
            <a:r>
              <a:rPr lang="en-US" b="1" dirty="0"/>
              <a:t>The presentation of the information is done in a more orderly and organized manner.</a:t>
            </a:r>
          </a:p>
          <a:p>
            <a:pPr marL="0" indent="0" rtl="1">
              <a:buNone/>
            </a:pPr>
            <a:r>
              <a:rPr lang="en-US" b="1" dirty="0"/>
              <a:t>This is a more efficient way for employees and the shift manager to synchronize all information.</a:t>
            </a:r>
            <a:endParaRPr lang="en-IL" b="1" dirty="0"/>
          </a:p>
        </p:txBody>
      </p:sp>
      <p:pic>
        <p:nvPicPr>
          <p:cNvPr id="6" name="Picture 5" descr="A picture containing text, room, gambling house, scene&#10;&#10;Description automatically generated">
            <a:extLst>
              <a:ext uri="{FF2B5EF4-FFF2-40B4-BE49-F238E27FC236}">
                <a16:creationId xmlns:a16="http://schemas.microsoft.com/office/drawing/2014/main" id="{B5CE59AD-7EEA-2A44-B55B-E6454A57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87" y="4245102"/>
            <a:ext cx="2743200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602-3222-1B4D-9C02-3C8A20D0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800" b="1" dirty="0"/>
              <a:t>Who are the users of the system?</a:t>
            </a:r>
            <a:endParaRPr lang="en-IL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8A67-47D1-FC45-B848-8CBC5691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en-US" b="1" dirty="0"/>
              <a:t>We have the employees for whom the system is actually designed so that they can submit their shifts in an orderly manner.</a:t>
            </a:r>
          </a:p>
          <a:p>
            <a:pPr marL="0" indent="0" rtl="1">
              <a:buNone/>
            </a:pPr>
            <a:r>
              <a:rPr lang="en-US" b="1" dirty="0"/>
              <a:t>They can see the shifts they are filing and their personal salary.</a:t>
            </a:r>
          </a:p>
          <a:p>
            <a:pPr marL="0" indent="0" rtl="1">
              <a:buNone/>
            </a:pPr>
            <a:r>
              <a:rPr lang="en-US" b="1" dirty="0"/>
              <a:t>The shift manager who manage the system can see the shifts and salaries of all the employees in the system.</a:t>
            </a:r>
            <a:endParaRPr lang="he-IL" b="1" dirty="0"/>
          </a:p>
          <a:p>
            <a:pPr marL="0" indent="0" rtl="1">
              <a:buNone/>
            </a:pPr>
            <a:endParaRPr lang="en-IL" b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77F85A2-7319-4A4D-8DAA-1F2602A6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5" y="3786188"/>
            <a:ext cx="3071812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4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20F2-5FE4-E74F-B31B-55BD141D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05"/>
            <a:ext cx="10515600" cy="132556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1" dirty="0"/>
              <a:t>Our entities in Database:</a:t>
            </a:r>
            <a:endParaRPr lang="en-IL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F4E-EF57-0F4A-930E-22C09244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1" y="1246386"/>
            <a:ext cx="11951290" cy="5611614"/>
          </a:xfrm>
        </p:spPr>
        <p:txBody>
          <a:bodyPr>
            <a:normAutofit fontScale="77500" lnSpcReduction="20000"/>
          </a:bodyPr>
          <a:lstStyle/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IL" b="1" dirty="0"/>
              <a:t>hift manager</a:t>
            </a:r>
            <a:r>
              <a:rPr lang="he-IL" b="1" dirty="0"/>
              <a:t>          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b="1" dirty="0"/>
              <a:t>                                                     </a:t>
            </a:r>
            <a:r>
              <a:rPr lang="en-US" b="1" dirty="0"/>
              <a:t>U</a:t>
            </a:r>
            <a:r>
              <a:rPr lang="en-IL" b="1" dirty="0"/>
              <a:t>ser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   </a:t>
            </a:r>
            <a:r>
              <a:rPr lang="he-IL" b="1" dirty="0"/>
              <a:t>                                                              </a:t>
            </a:r>
            <a:r>
              <a:rPr lang="en-US" b="1" dirty="0"/>
              <a:t>P</a:t>
            </a:r>
            <a:r>
              <a:rPr lang="en-IL" b="1" dirty="0"/>
              <a:t>erson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b="1" dirty="0"/>
              <a:t>                                                                                           </a:t>
            </a:r>
            <a:r>
              <a:rPr lang="en-US" b="1" dirty="0"/>
              <a:t>E</a:t>
            </a:r>
            <a:r>
              <a:rPr lang="en-IL" b="1" dirty="0"/>
              <a:t>mployee</a:t>
            </a:r>
            <a:br>
              <a:rPr lang="en-IL" dirty="0"/>
            </a:br>
            <a:r>
              <a:rPr lang="he-IL" dirty="0"/>
              <a:t> </a:t>
            </a:r>
            <a:r>
              <a:rPr lang="he-IL" b="1" dirty="0"/>
              <a:t>                                                                                                                         </a:t>
            </a:r>
            <a:r>
              <a:rPr lang="en-IL" b="1" dirty="0"/>
              <a:t>Salary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                                 working Day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u="sng" dirty="0"/>
              <a:t>F</a:t>
            </a:r>
            <a:r>
              <a:rPr lang="en-IL" b="1" u="sng" dirty="0"/>
              <a:t>unctionalities and relationships: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Inside the employee and within the shift manager there is the user object.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is the person department where there are features that every employee needs such as: </a:t>
            </a:r>
            <a:br>
              <a:rPr lang="en-US" dirty="0"/>
            </a:br>
            <a:r>
              <a:rPr lang="en-US" dirty="0"/>
              <a:t>name, last name and ID. </a:t>
            </a:r>
            <a:br>
              <a:rPr lang="en-US" dirty="0"/>
            </a:br>
            <a:r>
              <a:rPr lang="en-US" dirty="0"/>
              <a:t>Therefore, the employee department inherits from a person.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You can search for a user in the system by ID or username.</a:t>
            </a:r>
            <a:endParaRPr lang="en-IL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C83272B3-DB09-F349-B6D6-CD73640D02F1}"/>
              </a:ext>
            </a:extLst>
          </p:cNvPr>
          <p:cNvSpPr/>
          <p:nvPr/>
        </p:nvSpPr>
        <p:spPr>
          <a:xfrm>
            <a:off x="1862734" y="913047"/>
            <a:ext cx="2723553" cy="1163242"/>
          </a:xfrm>
          <a:prstGeom prst="wedgeEllipseCallout">
            <a:avLst>
              <a:gd name="adj1" fmla="val -63175"/>
              <a:gd name="adj2" fmla="val 39730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manager_id</a:t>
            </a:r>
            <a:br>
              <a:rPr lang="en-US" sz="1600" dirty="0"/>
            </a:br>
            <a:r>
              <a:rPr lang="en-IL" sz="1600" dirty="0"/>
              <a:t>num_of_employees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2D7B3B7-B92C-2B40-9E49-1F3DEF4D24AA}"/>
              </a:ext>
            </a:extLst>
          </p:cNvPr>
          <p:cNvSpPr/>
          <p:nvPr/>
        </p:nvSpPr>
        <p:spPr>
          <a:xfrm>
            <a:off x="5780858" y="1410153"/>
            <a:ext cx="1600200" cy="1050128"/>
          </a:xfrm>
          <a:prstGeom prst="wedgeEllipseCallout">
            <a:avLst>
              <a:gd name="adj1" fmla="val -42911"/>
              <a:gd name="adj2" fmla="val 62500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  <a:r>
              <a:rPr lang="en-IL" sz="1600" dirty="0"/>
              <a:t>d</a:t>
            </a:r>
            <a:br>
              <a:rPr lang="en-IL" sz="1600" dirty="0"/>
            </a:br>
            <a:r>
              <a:rPr lang="en-IL" sz="1600" dirty="0"/>
              <a:t>firstName</a:t>
            </a:r>
            <a:br>
              <a:rPr lang="en-IL" sz="1600" dirty="0"/>
            </a:br>
            <a:r>
              <a:rPr lang="en-IL" sz="1600" dirty="0"/>
              <a:t>lastName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A04F4401-EC50-E548-A9FE-5D725B0C197D}"/>
              </a:ext>
            </a:extLst>
          </p:cNvPr>
          <p:cNvSpPr/>
          <p:nvPr/>
        </p:nvSpPr>
        <p:spPr>
          <a:xfrm>
            <a:off x="7754434" y="1410153"/>
            <a:ext cx="1965419" cy="1425083"/>
          </a:xfrm>
          <a:prstGeom prst="wedgeEllipseCallout">
            <a:avLst>
              <a:gd name="adj1" fmla="val -34695"/>
              <a:gd name="adj2" fmla="val 58178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employee_I</a:t>
            </a:r>
            <a:r>
              <a:rPr lang="en-IL" sz="1600" dirty="0"/>
              <a:t>d</a:t>
            </a:r>
            <a:br>
              <a:rPr lang="en-IL" sz="1600" dirty="0"/>
            </a:br>
            <a:r>
              <a:rPr lang="en-IL" sz="1600" dirty="0"/>
              <a:t>serial_number</a:t>
            </a:r>
            <a:br>
              <a:rPr lang="en-IL" sz="1600" dirty="0"/>
            </a:br>
            <a:r>
              <a:rPr lang="en-IL" sz="1600" dirty="0"/>
              <a:t>role</a:t>
            </a:r>
            <a:br>
              <a:rPr lang="en-IL" sz="1600" dirty="0"/>
            </a:br>
            <a:r>
              <a:rPr lang="en-IL" sz="1600" dirty="0"/>
              <a:t>hourly_wage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206858F4-7EE0-884E-AD74-F650F305122E}"/>
              </a:ext>
            </a:extLst>
          </p:cNvPr>
          <p:cNvSpPr/>
          <p:nvPr/>
        </p:nvSpPr>
        <p:spPr>
          <a:xfrm>
            <a:off x="2312751" y="2184572"/>
            <a:ext cx="1531145" cy="1050128"/>
          </a:xfrm>
          <a:prstGeom prst="wedgeEllipseCallout">
            <a:avLst>
              <a:gd name="adj1" fmla="val 68218"/>
              <a:gd name="adj2" fmla="val -34099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user_I</a:t>
            </a:r>
            <a:r>
              <a:rPr lang="en-IL" sz="1600" dirty="0"/>
              <a:t>d</a:t>
            </a:r>
            <a:br>
              <a:rPr lang="en-IL" sz="1600" dirty="0"/>
            </a:br>
            <a:r>
              <a:rPr lang="en-IL" sz="1600" dirty="0"/>
              <a:t>username</a:t>
            </a:r>
            <a:br>
              <a:rPr lang="en-IL" sz="1600" dirty="0"/>
            </a:br>
            <a:r>
              <a:rPr lang="en-IL" sz="1600" dirty="0"/>
              <a:t>password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1F4BF0F6-C09E-CE42-B324-F3F3E1F5DE23}"/>
              </a:ext>
            </a:extLst>
          </p:cNvPr>
          <p:cNvSpPr/>
          <p:nvPr/>
        </p:nvSpPr>
        <p:spPr>
          <a:xfrm>
            <a:off x="9838213" y="1494668"/>
            <a:ext cx="2353788" cy="1596034"/>
          </a:xfrm>
          <a:prstGeom prst="wedgeEllipseCallout">
            <a:avLst>
              <a:gd name="adj1" fmla="val -34695"/>
              <a:gd name="adj2" fmla="val 58178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serial key</a:t>
            </a:r>
            <a:br>
              <a:rPr lang="en-US" sz="1600" dirty="0"/>
            </a:br>
            <a:r>
              <a:rPr lang="en-US" sz="1600" dirty="0"/>
              <a:t>week</a:t>
            </a:r>
            <a:br>
              <a:rPr lang="en-US" sz="1600" dirty="0"/>
            </a:br>
            <a:r>
              <a:rPr lang="en-US" sz="1600" dirty="0" err="1"/>
              <a:t>regular_hours</a:t>
            </a:r>
            <a:br>
              <a:rPr lang="en-IL" sz="1600" dirty="0"/>
            </a:br>
            <a:r>
              <a:rPr lang="en-IL" sz="1600" dirty="0"/>
              <a:t>additional_hours</a:t>
            </a:r>
            <a:br>
              <a:rPr lang="en-IL" sz="1600" dirty="0"/>
            </a:br>
            <a:r>
              <a:rPr lang="en-IL" sz="1600" dirty="0"/>
              <a:t>salary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1D387CD8-85CB-174E-A09A-5630321DD871}"/>
              </a:ext>
            </a:extLst>
          </p:cNvPr>
          <p:cNvSpPr/>
          <p:nvPr/>
        </p:nvSpPr>
        <p:spPr>
          <a:xfrm>
            <a:off x="107360" y="2835236"/>
            <a:ext cx="2018703" cy="1163242"/>
          </a:xfrm>
          <a:prstGeom prst="wedgeEllipseCallout">
            <a:avLst>
              <a:gd name="adj1" fmla="val 53284"/>
              <a:gd name="adj2" fmla="val 36045"/>
            </a:avLst>
          </a:prstGeom>
          <a:solidFill>
            <a:srgbClr val="709D56"/>
          </a:solidFill>
          <a:ln>
            <a:solidFill>
              <a:srgbClr val="A3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Serial_num</a:t>
            </a:r>
            <a:br>
              <a:rPr lang="en-US" sz="1600" dirty="0"/>
            </a:br>
            <a:r>
              <a:rPr lang="en-IL" sz="1600" dirty="0"/>
              <a:t>date</a:t>
            </a:r>
          </a:p>
          <a:p>
            <a:pPr algn="ctr"/>
            <a:r>
              <a:rPr lang="en-US" sz="1600" dirty="0"/>
              <a:t>s</a:t>
            </a:r>
            <a:r>
              <a:rPr lang="en-IL" sz="1600" dirty="0"/>
              <a:t>tart_time</a:t>
            </a:r>
          </a:p>
          <a:p>
            <a:pPr algn="ctr"/>
            <a:r>
              <a:rPr lang="en-US" sz="1600" dirty="0"/>
              <a:t>f</a:t>
            </a:r>
            <a:r>
              <a:rPr lang="en-IL" sz="1600" dirty="0"/>
              <a:t>inish_time</a:t>
            </a:r>
          </a:p>
        </p:txBody>
      </p:sp>
    </p:spTree>
    <p:extLst>
      <p:ext uri="{BB962C8B-B14F-4D97-AF65-F5344CB8AC3E}">
        <p14:creationId xmlns:p14="http://schemas.microsoft.com/office/powerpoint/2010/main" val="8398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2AC-41A6-044D-A44F-4AE8782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37"/>
            <a:ext cx="10515600" cy="1325563"/>
          </a:xfrm>
        </p:spPr>
        <p:txBody>
          <a:bodyPr>
            <a:normAutofit/>
          </a:bodyPr>
          <a:lstStyle/>
          <a:p>
            <a:r>
              <a:rPr lang="en-IL" sz="5400" dirty="0"/>
              <a:t>All tables based on </a:t>
            </a:r>
            <a:r>
              <a:rPr lang="en-IL" sz="5400" b="1" dirty="0"/>
              <a:t>ERD</a:t>
            </a:r>
            <a:r>
              <a:rPr lang="en-IL" sz="5400" dirty="0"/>
              <a:t>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370B5C-40A3-9143-AFD3-819B76D05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807787"/>
              </p:ext>
            </p:extLst>
          </p:nvPr>
        </p:nvGraphicFramePr>
        <p:xfrm>
          <a:off x="753977" y="1789966"/>
          <a:ext cx="63093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4526">
                  <a:extLst>
                    <a:ext uri="{9D8B030D-6E8A-4147-A177-3AD203B41FA5}">
                      <a16:colId xmlns:a16="http://schemas.microsoft.com/office/drawing/2014/main" val="4061896933"/>
                    </a:ext>
                  </a:extLst>
                </a:gridCol>
                <a:gridCol w="2481714">
                  <a:extLst>
                    <a:ext uri="{9D8B030D-6E8A-4147-A177-3AD203B41FA5}">
                      <a16:colId xmlns:a16="http://schemas.microsoft.com/office/drawing/2014/main" val="177341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978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IL" dirty="0"/>
                        <a:t>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54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BACFC2-8391-8B4F-AC52-817B6C9C7D6B}"/>
              </a:ext>
            </a:extLst>
          </p:cNvPr>
          <p:cNvSpPr txBox="1"/>
          <p:nvPr/>
        </p:nvSpPr>
        <p:spPr>
          <a:xfrm>
            <a:off x="7815240" y="4356580"/>
            <a:ext cx="156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IL" b="1" dirty="0"/>
              <a:t>hift</a:t>
            </a:r>
            <a:r>
              <a:rPr lang="en-US" b="1" dirty="0"/>
              <a:t> Manager</a:t>
            </a:r>
            <a:r>
              <a:rPr lang="en-IL" b="1" dirty="0"/>
              <a:t> manager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17B482-9932-CF46-988F-2A66F51C4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9117"/>
              </p:ext>
            </p:extLst>
          </p:nvPr>
        </p:nvGraphicFramePr>
        <p:xfrm>
          <a:off x="7820961" y="4725781"/>
          <a:ext cx="399509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2494">
                  <a:extLst>
                    <a:ext uri="{9D8B030D-6E8A-4147-A177-3AD203B41FA5}">
                      <a16:colId xmlns:a16="http://schemas.microsoft.com/office/drawing/2014/main" val="1058129398"/>
                    </a:ext>
                  </a:extLst>
                </a:gridCol>
                <a:gridCol w="2302598">
                  <a:extLst>
                    <a:ext uri="{9D8B030D-6E8A-4147-A177-3AD203B41FA5}">
                      <a16:colId xmlns:a16="http://schemas.microsoft.com/office/drawing/2014/main" val="1265567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manager_id</a:t>
                      </a:r>
                      <a:r>
                        <a:rPr lang="en-US" u="sng" dirty="0"/>
                        <a:t>*</a:t>
                      </a:r>
                      <a:endParaRPr lang="en-IL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numOfEmployee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213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9D634C-F518-EB4F-8BEF-63065E069C35}"/>
              </a:ext>
            </a:extLst>
          </p:cNvPr>
          <p:cNvSpPr txBox="1"/>
          <p:nvPr/>
        </p:nvSpPr>
        <p:spPr>
          <a:xfrm>
            <a:off x="669756" y="1436320"/>
            <a:ext cx="15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Person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9121C032-B156-9148-B80A-13775A81C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9345"/>
              </p:ext>
            </p:extLst>
          </p:nvPr>
        </p:nvGraphicFramePr>
        <p:xfrm>
          <a:off x="306184" y="3671279"/>
          <a:ext cx="7509055" cy="9349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037">
                  <a:extLst>
                    <a:ext uri="{9D8B030D-6E8A-4147-A177-3AD203B41FA5}">
                      <a16:colId xmlns:a16="http://schemas.microsoft.com/office/drawing/2014/main" val="1058129398"/>
                    </a:ext>
                  </a:extLst>
                </a:gridCol>
                <a:gridCol w="2049908">
                  <a:extLst>
                    <a:ext uri="{9D8B030D-6E8A-4147-A177-3AD203B41FA5}">
                      <a16:colId xmlns:a16="http://schemas.microsoft.com/office/drawing/2014/main" val="619886577"/>
                    </a:ext>
                  </a:extLst>
                </a:gridCol>
                <a:gridCol w="1606607">
                  <a:extLst>
                    <a:ext uri="{9D8B030D-6E8A-4147-A177-3AD203B41FA5}">
                      <a16:colId xmlns:a16="http://schemas.microsoft.com/office/drawing/2014/main" val="2555813449"/>
                    </a:ext>
                  </a:extLst>
                </a:gridCol>
                <a:gridCol w="2114503">
                  <a:extLst>
                    <a:ext uri="{9D8B030D-6E8A-4147-A177-3AD203B41FA5}">
                      <a16:colId xmlns:a16="http://schemas.microsoft.com/office/drawing/2014/main" val="527339736"/>
                    </a:ext>
                  </a:extLst>
                </a:gridCol>
              </a:tblGrid>
              <a:tr h="46424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e</a:t>
                      </a:r>
                      <a:r>
                        <a:rPr lang="en-IL" u="sng" dirty="0"/>
                        <a:t>mployee_id</a:t>
                      </a:r>
                      <a:r>
                        <a:rPr lang="en-US" u="sng" dirty="0"/>
                        <a:t>*</a:t>
                      </a:r>
                      <a:endParaRPr lang="en-IL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IL" dirty="0"/>
                        <a:t>erial_number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IL" dirty="0"/>
                        <a:t>ourly_wage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6288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213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033BC7-2C2E-0E41-B69A-D0533C2B12AD}"/>
              </a:ext>
            </a:extLst>
          </p:cNvPr>
          <p:cNvSpPr txBox="1"/>
          <p:nvPr/>
        </p:nvSpPr>
        <p:spPr>
          <a:xfrm>
            <a:off x="291065" y="3313585"/>
            <a:ext cx="141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Employee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A4754EB-F4A8-6D46-B333-9E9456B7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7463"/>
              </p:ext>
            </p:extLst>
          </p:nvPr>
        </p:nvGraphicFramePr>
        <p:xfrm>
          <a:off x="6754456" y="2798433"/>
          <a:ext cx="52578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87851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64450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448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u</a:t>
                      </a:r>
                      <a:r>
                        <a:rPr lang="en-IL" u="sng" dirty="0"/>
                        <a:t>ser_id</a:t>
                      </a:r>
                      <a:r>
                        <a:rPr lang="en-US" u="sng" dirty="0"/>
                        <a:t>*</a:t>
                      </a:r>
                      <a:endParaRPr lang="en-IL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939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FFB992-F8A8-2947-9755-93F4B3455B11}"/>
              </a:ext>
            </a:extLst>
          </p:cNvPr>
          <p:cNvSpPr txBox="1"/>
          <p:nvPr/>
        </p:nvSpPr>
        <p:spPr>
          <a:xfrm>
            <a:off x="6754456" y="2482601"/>
            <a:ext cx="86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User</a:t>
            </a:r>
          </a:p>
        </p:txBody>
      </p:sp>
      <p:cxnSp>
        <p:nvCxnSpPr>
          <p:cNvPr id="5" name="מחבר מעוקל 4"/>
          <p:cNvCxnSpPr/>
          <p:nvPr/>
        </p:nvCxnSpPr>
        <p:spPr>
          <a:xfrm>
            <a:off x="1939636" y="2059709"/>
            <a:ext cx="4943317" cy="97552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מעוקל 17"/>
          <p:cNvCxnSpPr/>
          <p:nvPr/>
        </p:nvCxnSpPr>
        <p:spPr>
          <a:xfrm rot="5400000">
            <a:off x="939671" y="2758648"/>
            <a:ext cx="1685448" cy="31448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מעוקל 24"/>
          <p:cNvCxnSpPr/>
          <p:nvPr/>
        </p:nvCxnSpPr>
        <p:spPr>
          <a:xfrm>
            <a:off x="1976996" y="2073165"/>
            <a:ext cx="5907258" cy="280382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טבלה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84151"/>
              </p:ext>
            </p:extLst>
          </p:nvPr>
        </p:nvGraphicFramePr>
        <p:xfrm>
          <a:off x="357911" y="5575597"/>
          <a:ext cx="9610317" cy="8371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2959">
                  <a:extLst>
                    <a:ext uri="{9D8B030D-6E8A-4147-A177-3AD203B41FA5}">
                      <a16:colId xmlns:a16="http://schemas.microsoft.com/office/drawing/2014/main" val="3039664796"/>
                    </a:ext>
                  </a:extLst>
                </a:gridCol>
                <a:gridCol w="1275037">
                  <a:extLst>
                    <a:ext uri="{9D8B030D-6E8A-4147-A177-3AD203B41FA5}">
                      <a16:colId xmlns:a16="http://schemas.microsoft.com/office/drawing/2014/main" val="542821840"/>
                    </a:ext>
                  </a:extLst>
                </a:gridCol>
                <a:gridCol w="1303191">
                  <a:extLst>
                    <a:ext uri="{9D8B030D-6E8A-4147-A177-3AD203B41FA5}">
                      <a16:colId xmlns:a16="http://schemas.microsoft.com/office/drawing/2014/main" val="3812213054"/>
                    </a:ext>
                  </a:extLst>
                </a:gridCol>
                <a:gridCol w="1992814">
                  <a:extLst>
                    <a:ext uri="{9D8B030D-6E8A-4147-A177-3AD203B41FA5}">
                      <a16:colId xmlns:a16="http://schemas.microsoft.com/office/drawing/2014/main" val="3163621303"/>
                    </a:ext>
                  </a:extLst>
                </a:gridCol>
                <a:gridCol w="2494786">
                  <a:extLst>
                    <a:ext uri="{9D8B030D-6E8A-4147-A177-3AD203B41FA5}">
                      <a16:colId xmlns:a16="http://schemas.microsoft.com/office/drawing/2014/main" val="2951292130"/>
                    </a:ext>
                  </a:extLst>
                </a:gridCol>
                <a:gridCol w="1021530">
                  <a:extLst>
                    <a:ext uri="{9D8B030D-6E8A-4147-A177-3AD203B41FA5}">
                      <a16:colId xmlns:a16="http://schemas.microsoft.com/office/drawing/2014/main" val="3762730388"/>
                    </a:ext>
                  </a:extLst>
                </a:gridCol>
              </a:tblGrid>
              <a:tr h="416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</a:t>
                      </a:r>
                      <a:r>
                        <a:rPr lang="en-IL" u="sng" dirty="0"/>
                        <a:t>alary_id</a:t>
                      </a:r>
                      <a:r>
                        <a:rPr lang="en-US" u="sng" dirty="0"/>
                        <a:t>*</a:t>
                      </a:r>
                      <a:endParaRPr lang="en-IL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IL" dirty="0"/>
                        <a:t>erial_key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IL" dirty="0"/>
                        <a:t>egular_hours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IL" dirty="0"/>
                        <a:t>dditional_hours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85253"/>
                  </a:ext>
                </a:extLst>
              </a:tr>
              <a:tr h="42090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457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9028D9-A5E3-B14D-864F-1E4B298BAD30}"/>
              </a:ext>
            </a:extLst>
          </p:cNvPr>
          <p:cNvSpPr txBox="1"/>
          <p:nvPr/>
        </p:nvSpPr>
        <p:spPr>
          <a:xfrm>
            <a:off x="576299" y="5097766"/>
            <a:ext cx="9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Salary</a:t>
            </a:r>
          </a:p>
        </p:txBody>
      </p:sp>
      <p:cxnSp>
        <p:nvCxnSpPr>
          <p:cNvPr id="28" name="מחבר מעוקל 27"/>
          <p:cNvCxnSpPr/>
          <p:nvPr/>
        </p:nvCxnSpPr>
        <p:spPr>
          <a:xfrm rot="5400000">
            <a:off x="-53775" y="3816260"/>
            <a:ext cx="3749961" cy="23686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1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2AC-41A6-044D-A44F-4AE8782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37"/>
            <a:ext cx="10515600" cy="1325563"/>
          </a:xfrm>
        </p:spPr>
        <p:txBody>
          <a:bodyPr>
            <a:normAutofit/>
          </a:bodyPr>
          <a:lstStyle/>
          <a:p>
            <a:r>
              <a:rPr lang="en-IL" sz="5400" dirty="0"/>
              <a:t>All tables based on </a:t>
            </a:r>
            <a:r>
              <a:rPr lang="en-IL" sz="5400" b="1" dirty="0"/>
              <a:t>ERD</a:t>
            </a:r>
            <a:r>
              <a:rPr lang="en-IL" sz="5400" dirty="0"/>
              <a:t>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370B5C-40A3-9143-AFD3-819B76D05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807787"/>
              </p:ext>
            </p:extLst>
          </p:nvPr>
        </p:nvGraphicFramePr>
        <p:xfrm>
          <a:off x="753977" y="1789966"/>
          <a:ext cx="63093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4526">
                  <a:extLst>
                    <a:ext uri="{9D8B030D-6E8A-4147-A177-3AD203B41FA5}">
                      <a16:colId xmlns:a16="http://schemas.microsoft.com/office/drawing/2014/main" val="4061896933"/>
                    </a:ext>
                  </a:extLst>
                </a:gridCol>
                <a:gridCol w="2481714">
                  <a:extLst>
                    <a:ext uri="{9D8B030D-6E8A-4147-A177-3AD203B41FA5}">
                      <a16:colId xmlns:a16="http://schemas.microsoft.com/office/drawing/2014/main" val="177341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978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IL" dirty="0"/>
                        <a:t>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548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9D634C-F518-EB4F-8BEF-63065E069C35}"/>
              </a:ext>
            </a:extLst>
          </p:cNvPr>
          <p:cNvSpPr txBox="1"/>
          <p:nvPr/>
        </p:nvSpPr>
        <p:spPr>
          <a:xfrm>
            <a:off x="669756" y="1436320"/>
            <a:ext cx="15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Person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60EB5B33-D676-2343-9885-1106ECF8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56723"/>
              </p:ext>
            </p:extLst>
          </p:nvPr>
        </p:nvGraphicFramePr>
        <p:xfrm>
          <a:off x="669756" y="3213632"/>
          <a:ext cx="9610317" cy="8371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2959">
                  <a:extLst>
                    <a:ext uri="{9D8B030D-6E8A-4147-A177-3AD203B41FA5}">
                      <a16:colId xmlns:a16="http://schemas.microsoft.com/office/drawing/2014/main" val="1571473889"/>
                    </a:ext>
                  </a:extLst>
                </a:gridCol>
                <a:gridCol w="1275037">
                  <a:extLst>
                    <a:ext uri="{9D8B030D-6E8A-4147-A177-3AD203B41FA5}">
                      <a16:colId xmlns:a16="http://schemas.microsoft.com/office/drawing/2014/main" val="3259772695"/>
                    </a:ext>
                  </a:extLst>
                </a:gridCol>
                <a:gridCol w="1303191">
                  <a:extLst>
                    <a:ext uri="{9D8B030D-6E8A-4147-A177-3AD203B41FA5}">
                      <a16:colId xmlns:a16="http://schemas.microsoft.com/office/drawing/2014/main" val="767529440"/>
                    </a:ext>
                  </a:extLst>
                </a:gridCol>
                <a:gridCol w="1992814">
                  <a:extLst>
                    <a:ext uri="{9D8B030D-6E8A-4147-A177-3AD203B41FA5}">
                      <a16:colId xmlns:a16="http://schemas.microsoft.com/office/drawing/2014/main" val="3051402915"/>
                    </a:ext>
                  </a:extLst>
                </a:gridCol>
                <a:gridCol w="2494786">
                  <a:extLst>
                    <a:ext uri="{9D8B030D-6E8A-4147-A177-3AD203B41FA5}">
                      <a16:colId xmlns:a16="http://schemas.microsoft.com/office/drawing/2014/main" val="1641477647"/>
                    </a:ext>
                  </a:extLst>
                </a:gridCol>
                <a:gridCol w="1021530">
                  <a:extLst>
                    <a:ext uri="{9D8B030D-6E8A-4147-A177-3AD203B41FA5}">
                      <a16:colId xmlns:a16="http://schemas.microsoft.com/office/drawing/2014/main" val="418139654"/>
                    </a:ext>
                  </a:extLst>
                </a:gridCol>
              </a:tblGrid>
              <a:tr h="416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</a:t>
                      </a:r>
                      <a:r>
                        <a:rPr lang="en-IL" u="sng" dirty="0"/>
                        <a:t>alary_id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IL" dirty="0"/>
                        <a:t>erial_key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IL" dirty="0"/>
                        <a:t>egular_hours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IL" dirty="0"/>
                        <a:t>dditional_hours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94201"/>
                  </a:ext>
                </a:extLst>
              </a:tr>
              <a:tr h="42090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59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C9028D9-A5E3-B14D-864F-1E4B298BAD30}"/>
              </a:ext>
            </a:extLst>
          </p:cNvPr>
          <p:cNvSpPr txBox="1"/>
          <p:nvPr/>
        </p:nvSpPr>
        <p:spPr>
          <a:xfrm>
            <a:off x="585535" y="2834854"/>
            <a:ext cx="9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Salary</a:t>
            </a:r>
          </a:p>
        </p:txBody>
      </p:sp>
      <p:graphicFrame>
        <p:nvGraphicFramePr>
          <p:cNvPr id="21" name="Table 23">
            <a:extLst>
              <a:ext uri="{FF2B5EF4-FFF2-40B4-BE49-F238E27FC236}">
                <a16:creationId xmlns:a16="http://schemas.microsoft.com/office/drawing/2014/main" id="{60EB5B33-D676-2343-9885-1106ECF8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1514"/>
              </p:ext>
            </p:extLst>
          </p:nvPr>
        </p:nvGraphicFramePr>
        <p:xfrm>
          <a:off x="8137374" y="1731187"/>
          <a:ext cx="2615136" cy="7866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3428">
                  <a:extLst>
                    <a:ext uri="{9D8B030D-6E8A-4147-A177-3AD203B41FA5}">
                      <a16:colId xmlns:a16="http://schemas.microsoft.com/office/drawing/2014/main" val="1571473889"/>
                    </a:ext>
                  </a:extLst>
                </a:gridCol>
                <a:gridCol w="1191708">
                  <a:extLst>
                    <a:ext uri="{9D8B030D-6E8A-4147-A177-3AD203B41FA5}">
                      <a16:colId xmlns:a16="http://schemas.microsoft.com/office/drawing/2014/main" val="3259772695"/>
                    </a:ext>
                  </a:extLst>
                </a:gridCol>
              </a:tblGrid>
              <a:tr h="315695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P_ID</a:t>
                      </a:r>
                      <a:endParaRPr lang="en-IL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</a:t>
                      </a:r>
                      <a:r>
                        <a:rPr lang="en-IL" u="sng" dirty="0"/>
                        <a:t>alary_id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94201"/>
                  </a:ext>
                </a:extLst>
              </a:tr>
              <a:tr h="42090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59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C9028D9-A5E3-B14D-864F-1E4B298BAD30}"/>
              </a:ext>
            </a:extLst>
          </p:cNvPr>
          <p:cNvSpPr txBox="1"/>
          <p:nvPr/>
        </p:nvSpPr>
        <p:spPr>
          <a:xfrm>
            <a:off x="8187068" y="1257918"/>
            <a:ext cx="250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Salary</a:t>
            </a:r>
            <a:r>
              <a:rPr lang="en-US" b="1" dirty="0"/>
              <a:t>_Working</a:t>
            </a:r>
            <a:endParaRPr lang="en-IL" b="1" dirty="0"/>
          </a:p>
        </p:txBody>
      </p:sp>
      <p:cxnSp>
        <p:nvCxnSpPr>
          <p:cNvPr id="4" name="מחבר מעוקל 3"/>
          <p:cNvCxnSpPr/>
          <p:nvPr/>
        </p:nvCxnSpPr>
        <p:spPr>
          <a:xfrm flipV="1">
            <a:off x="1641591" y="1936818"/>
            <a:ext cx="6763500" cy="1698269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מעוקל 17"/>
          <p:cNvCxnSpPr/>
          <p:nvPr/>
        </p:nvCxnSpPr>
        <p:spPr>
          <a:xfrm flipV="1">
            <a:off x="1911267" y="1731187"/>
            <a:ext cx="7897751" cy="333836"/>
          </a:xfrm>
          <a:prstGeom prst="curvedConnector3">
            <a:avLst>
              <a:gd name="adj1" fmla="val 64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23">
            <a:extLst>
              <a:ext uri="{FF2B5EF4-FFF2-40B4-BE49-F238E27FC236}">
                <a16:creationId xmlns:a16="http://schemas.microsoft.com/office/drawing/2014/main" id="{60EB5B33-D676-2343-9885-1106ECF8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93986"/>
              </p:ext>
            </p:extLst>
          </p:nvPr>
        </p:nvGraphicFramePr>
        <p:xfrm>
          <a:off x="720556" y="4936211"/>
          <a:ext cx="9610317" cy="8371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2959">
                  <a:extLst>
                    <a:ext uri="{9D8B030D-6E8A-4147-A177-3AD203B41FA5}">
                      <a16:colId xmlns:a16="http://schemas.microsoft.com/office/drawing/2014/main" val="1571473889"/>
                    </a:ext>
                  </a:extLst>
                </a:gridCol>
                <a:gridCol w="1275037">
                  <a:extLst>
                    <a:ext uri="{9D8B030D-6E8A-4147-A177-3AD203B41FA5}">
                      <a16:colId xmlns:a16="http://schemas.microsoft.com/office/drawing/2014/main" val="3259772695"/>
                    </a:ext>
                  </a:extLst>
                </a:gridCol>
                <a:gridCol w="1303191">
                  <a:extLst>
                    <a:ext uri="{9D8B030D-6E8A-4147-A177-3AD203B41FA5}">
                      <a16:colId xmlns:a16="http://schemas.microsoft.com/office/drawing/2014/main" val="767529440"/>
                    </a:ext>
                  </a:extLst>
                </a:gridCol>
                <a:gridCol w="1992814">
                  <a:extLst>
                    <a:ext uri="{9D8B030D-6E8A-4147-A177-3AD203B41FA5}">
                      <a16:colId xmlns:a16="http://schemas.microsoft.com/office/drawing/2014/main" val="3051402915"/>
                    </a:ext>
                  </a:extLst>
                </a:gridCol>
                <a:gridCol w="2494786">
                  <a:extLst>
                    <a:ext uri="{9D8B030D-6E8A-4147-A177-3AD203B41FA5}">
                      <a16:colId xmlns:a16="http://schemas.microsoft.com/office/drawing/2014/main" val="1641477647"/>
                    </a:ext>
                  </a:extLst>
                </a:gridCol>
                <a:gridCol w="1021530">
                  <a:extLst>
                    <a:ext uri="{9D8B030D-6E8A-4147-A177-3AD203B41FA5}">
                      <a16:colId xmlns:a16="http://schemas.microsoft.com/office/drawing/2014/main" val="418139654"/>
                    </a:ext>
                  </a:extLst>
                </a:gridCol>
              </a:tblGrid>
              <a:tr h="416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</a:t>
                      </a:r>
                      <a:r>
                        <a:rPr lang="en-IL" u="sng" dirty="0"/>
                        <a:t>alary_id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IL" dirty="0"/>
                        <a:t>erial_key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IL" dirty="0"/>
                        <a:t>egular_hours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IL" dirty="0"/>
                        <a:t>dditional_hours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94201"/>
                  </a:ext>
                </a:extLst>
              </a:tr>
              <a:tr h="42090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595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9C9028D9-A5E3-B14D-864F-1E4B298BAD30}"/>
              </a:ext>
            </a:extLst>
          </p:cNvPr>
          <p:cNvSpPr txBox="1"/>
          <p:nvPr/>
        </p:nvSpPr>
        <p:spPr>
          <a:xfrm>
            <a:off x="737935" y="4548197"/>
            <a:ext cx="17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Working_Day</a:t>
            </a:r>
            <a:endParaRPr lang="en-IL" b="1" dirty="0"/>
          </a:p>
        </p:txBody>
      </p:sp>
      <p:cxnSp>
        <p:nvCxnSpPr>
          <p:cNvPr id="70" name="מחבר מעוקל 69"/>
          <p:cNvCxnSpPr/>
          <p:nvPr/>
        </p:nvCxnSpPr>
        <p:spPr>
          <a:xfrm rot="16200000" flipH="1">
            <a:off x="880053" y="4186670"/>
            <a:ext cx="1398731" cy="295564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9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B8A75-18EE-494F-87CC-BD93C2A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819CDB-583F-284D-A051-0DAA5272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915238"/>
            <a:ext cx="7871464" cy="52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572</Words>
  <Application>Microsoft Macintosh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Shift Managment</vt:lpstr>
      <vt:lpstr>About The Project</vt:lpstr>
      <vt:lpstr>Also...</vt:lpstr>
      <vt:lpstr>What is the Database for?</vt:lpstr>
      <vt:lpstr>Who are the users of the system?</vt:lpstr>
      <vt:lpstr>Our entities in Database:</vt:lpstr>
      <vt:lpstr>All tables based on ERD:</vt:lpstr>
      <vt:lpstr>All tables based on ERD:</vt:lpstr>
      <vt:lpstr>ERD</vt:lpstr>
      <vt:lpstr>ERD – Entity Realationship Database: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Managment</dc:title>
  <dc:creator>Shalev Sharabi</dc:creator>
  <cp:lastModifiedBy>natalidahary1212@gmail.com</cp:lastModifiedBy>
  <cp:revision>13</cp:revision>
  <dcterms:created xsi:type="dcterms:W3CDTF">2022-01-25T16:54:53Z</dcterms:created>
  <dcterms:modified xsi:type="dcterms:W3CDTF">2022-01-28T18:55:39Z</dcterms:modified>
</cp:coreProperties>
</file>