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5"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259" autoAdjust="0"/>
  </p:normalViewPr>
  <p:slideViewPr>
    <p:cSldViewPr snapToGrid="0">
      <p:cViewPr varScale="1">
        <p:scale>
          <a:sx n="68" d="100"/>
          <a:sy n="68"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tan1068\Documents\&#1500;&#1497;&#1502;&#1493;&#1491;&#1497;&#1501;\&#1508;&#1505;&#1497;&#1499;&#1493;&#1500;&#1493;&#1490;&#1497;&#1492;\&#1513;&#1504;&#1492;%20&#1490;\&#1508;&#1512;&#1511;&#1496;&#1497;&#1511;&#1493;&#1501;\&#1508;&#1512;&#1493;&#1497;&#1511;&#1496;%20&#1502;&#1495;&#1511;&#1512;&#1497;\&#1504;&#1514;&#1493;&#1504;&#1497;&#1501;\&#1504;&#1497;&#1514;&#1493;&#1495;%20&#1504;&#1514;&#1493;&#1504;&#1497;&#1501;%20&#1500;&#1500;&#1488;%20&#1492;&#1488;&#1512;&#1489;&#1506;&#149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e-IL" sz="1800">
                <a:latin typeface="David" panose="020E0502060401010101" pitchFamily="34" charset="-79"/>
                <a:cs typeface="David" panose="020E0502060401010101" pitchFamily="34" charset="-79"/>
              </a:rPr>
              <a:t>מגמת עלייה באחוז המילים החיוביות בקרב המטופל</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lineChart>
        <c:grouping val="standard"/>
        <c:varyColors val="0"/>
        <c:ser>
          <c:idx val="0"/>
          <c:order val="0"/>
          <c:spPr>
            <a:ln w="28575" cap="rnd">
              <a:solidFill>
                <a:srgbClr val="00B0F0"/>
              </a:solidFill>
              <a:round/>
            </a:ln>
            <a:effectLst/>
          </c:spPr>
          <c:marker>
            <c:symbol val="none"/>
          </c:marker>
          <c:val>
            <c:numRef>
              <c:f>' SBSנתונים'!$AG$4:$AG$18</c:f>
              <c:numCache>
                <c:formatCode>0.0%</c:formatCode>
                <c:ptCount val="15"/>
                <c:pt idx="0">
                  <c:v>4.0080148316316296E-2</c:v>
                </c:pt>
                <c:pt idx="1">
                  <c:v>3.9449189745322667E-2</c:v>
                </c:pt>
                <c:pt idx="2">
                  <c:v>4.0601790252251642E-2</c:v>
                </c:pt>
                <c:pt idx="3">
                  <c:v>4.134127340680769E-2</c:v>
                </c:pt>
                <c:pt idx="4">
                  <c:v>4.0060935044399663E-2</c:v>
                </c:pt>
                <c:pt idx="5">
                  <c:v>4.1827345147130546E-2</c:v>
                </c:pt>
                <c:pt idx="6">
                  <c:v>4.2189971619030708E-2</c:v>
                </c:pt>
                <c:pt idx="7">
                  <c:v>4.2649702181651573E-2</c:v>
                </c:pt>
                <c:pt idx="8">
                  <c:v>4.0444639829177918E-2</c:v>
                </c:pt>
                <c:pt idx="9">
                  <c:v>4.1427215637178681E-2</c:v>
                </c:pt>
                <c:pt idx="10">
                  <c:v>4.1446239956666971E-2</c:v>
                </c:pt>
                <c:pt idx="11">
                  <c:v>4.2882692884243609E-2</c:v>
                </c:pt>
                <c:pt idx="12">
                  <c:v>4.4449674314085724E-2</c:v>
                </c:pt>
                <c:pt idx="13">
                  <c:v>4.2794398325936484E-2</c:v>
                </c:pt>
                <c:pt idx="14">
                  <c:v>4.3935654396191078E-2</c:v>
                </c:pt>
              </c:numCache>
            </c:numRef>
          </c:val>
          <c:smooth val="0"/>
          <c:extLst>
            <c:ext xmlns:c16="http://schemas.microsoft.com/office/drawing/2014/chart" uri="{C3380CC4-5D6E-409C-BE32-E72D297353CC}">
              <c16:uniqueId val="{00000000-9EEE-474C-B995-CFC3BF78E65B}"/>
            </c:ext>
          </c:extLst>
        </c:ser>
        <c:dLbls>
          <c:showLegendKey val="0"/>
          <c:showVal val="0"/>
          <c:showCatName val="0"/>
          <c:showSerName val="0"/>
          <c:showPercent val="0"/>
          <c:showBubbleSize val="0"/>
        </c:dLbls>
        <c:smooth val="0"/>
        <c:axId val="521638896"/>
        <c:axId val="521639224"/>
      </c:lineChart>
      <c:catAx>
        <c:axId val="52163889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sz="1400" b="0" i="0" baseline="0">
                    <a:effectLst/>
                  </a:rPr>
                  <a:t>מס' טיפול מתומלל</a:t>
                </a:r>
                <a:endParaRPr lang="he-IL" sz="80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521639224"/>
        <c:crosses val="autoZero"/>
        <c:auto val="1"/>
        <c:lblAlgn val="ctr"/>
        <c:lblOffset val="100"/>
        <c:noMultiLvlLbl val="0"/>
      </c:catAx>
      <c:valAx>
        <c:axId val="521639224"/>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1">
                  <a:defRPr sz="1400" b="0" i="0" u="none" strike="noStrike" kern="1200" spc="0" baseline="0">
                    <a:solidFill>
                      <a:sysClr val="windowText" lastClr="000000">
                        <a:lumMod val="65000"/>
                        <a:lumOff val="35000"/>
                      </a:sysClr>
                    </a:solidFill>
                    <a:latin typeface="+mn-lt"/>
                    <a:ea typeface="+mn-ea"/>
                    <a:cs typeface="+mn-cs"/>
                  </a:defRPr>
                </a:pPr>
                <a:r>
                  <a:rPr lang="he-IL" sz="1600" b="0" i="0" u="none" strike="noStrike" kern="1200" spc="0" baseline="0">
                    <a:solidFill>
                      <a:sysClr val="windowText" lastClr="000000">
                        <a:lumMod val="65000"/>
                        <a:lumOff val="35000"/>
                      </a:sysClr>
                    </a:solidFill>
                    <a:latin typeface="David" panose="020E0502060401010101" pitchFamily="34" charset="-79"/>
                    <a:ea typeface="+mn-ea"/>
                    <a:cs typeface="David" panose="020E0502060401010101" pitchFamily="34" charset="-79"/>
                  </a:rPr>
                  <a:t>אחוז מילים חיוביות בטיפול</a:t>
                </a:r>
              </a:p>
            </c:rich>
          </c:tx>
          <c:overlay val="0"/>
          <c:spPr>
            <a:noFill/>
            <a:ln>
              <a:noFill/>
            </a:ln>
            <a:effectLst/>
          </c:spPr>
          <c:txPr>
            <a:bodyPr rot="-5400000" spcFirstLastPara="1" vertOverflow="ellipsis" vert="horz" wrap="square" anchor="ctr" anchorCtr="1"/>
            <a:lstStyle/>
            <a:p>
              <a:pPr algn="ctr" rtl="1">
                <a:defRPr sz="1400" b="0" i="0" u="none" strike="noStrike" kern="1200" spc="0" baseline="0">
                  <a:solidFill>
                    <a:sysClr val="windowText" lastClr="000000">
                      <a:lumMod val="65000"/>
                      <a:lumOff val="35000"/>
                    </a:sysClr>
                  </a:solidFill>
                  <a:latin typeface="+mn-lt"/>
                  <a:ea typeface="+mn-ea"/>
                  <a:cs typeface="+mn-cs"/>
                </a:defRPr>
              </a:pPr>
              <a:endParaRPr lang="he-IL"/>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521638896"/>
        <c:crosses val="autoZero"/>
        <c:crossBetween val="between"/>
      </c:valAx>
      <c:spPr>
        <a:noFill/>
        <a:ln>
          <a:noFill/>
        </a:ln>
        <a:effectLst/>
      </c:spPr>
    </c:plotArea>
    <c:plotVisOnly val="1"/>
    <c:dispBlanksAs val="gap"/>
    <c:showDLblsOverMax val="0"/>
  </c:chart>
  <c:spPr>
    <a:solidFill>
      <a:schemeClr val="bg1"/>
    </a:solidFill>
    <a:ln>
      <a:solidFill>
        <a:schemeClr val="tx1"/>
      </a:solid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51C8E79-79C4-4127-9F22-933DC2FFA445}" type="datetimeFigureOut">
              <a:rPr lang="he-IL" smtClean="0"/>
              <a:t>י"ח/סיון/תש"ף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626919B-164B-4F62-A981-658E88ED3451}" type="slidenum">
              <a:rPr lang="he-IL" smtClean="0"/>
              <a:t>‹#›</a:t>
            </a:fld>
            <a:endParaRPr lang="he-IL"/>
          </a:p>
        </p:txBody>
      </p:sp>
    </p:spTree>
    <p:extLst>
      <p:ext uri="{BB962C8B-B14F-4D97-AF65-F5344CB8AC3E}">
        <p14:creationId xmlns:p14="http://schemas.microsoft.com/office/powerpoint/2010/main" val="390309327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r" rtl="1">
              <a:buNone/>
            </a:pPr>
            <a:endParaRPr lang="he-IL" sz="1200" dirty="0"/>
          </a:p>
        </p:txBody>
      </p:sp>
      <p:sp>
        <p:nvSpPr>
          <p:cNvPr id="4" name="מציין מיקום של מספר שקופית 3"/>
          <p:cNvSpPr>
            <a:spLocks noGrp="1"/>
          </p:cNvSpPr>
          <p:nvPr>
            <p:ph type="sldNum" sz="quarter" idx="5"/>
          </p:nvPr>
        </p:nvSpPr>
        <p:spPr/>
        <p:txBody>
          <a:bodyPr/>
          <a:lstStyle/>
          <a:p>
            <a:fld id="{3626919B-164B-4F62-A981-658E88ED3451}" type="slidenum">
              <a:rPr lang="he-IL" smtClean="0"/>
              <a:t>2</a:t>
            </a:fld>
            <a:endParaRPr lang="he-IL"/>
          </a:p>
        </p:txBody>
      </p:sp>
    </p:spTree>
    <p:extLst>
      <p:ext uri="{BB962C8B-B14F-4D97-AF65-F5344CB8AC3E}">
        <p14:creationId xmlns:p14="http://schemas.microsoft.com/office/powerpoint/2010/main" val="167034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להוסיף כי מגמות השימוש במילות רגש לאורך הטיפולים, משקפות לנו בצורה יפה את אבני הדרך של התהליך הטיפולי, שבתחילת דרכו המטפל מזמין את המטופל לדבר על החוויה הרגשית הקשה שהוא עובר (מילות רגש שליליות רבות ומעט מילים חיוביות) מתוך הנחה שזהו הבסיס לשיפור בהמשך הדרך ורק לאחר מכן המטפל מרשה לעצמו להתערב יותר (עלייה בממוצע מילות הרגש של המטפל), והמטופל מראה סימני שינוי חיוביים (עלייה במילות רגש חיוביות). </a:t>
            </a:r>
            <a:endParaRPr lang="he-IL" dirty="0"/>
          </a:p>
        </p:txBody>
      </p:sp>
      <p:sp>
        <p:nvSpPr>
          <p:cNvPr id="4" name="מציין מיקום של מספר שקופית 3"/>
          <p:cNvSpPr>
            <a:spLocks noGrp="1"/>
          </p:cNvSpPr>
          <p:nvPr>
            <p:ph type="sldNum" sz="quarter" idx="5"/>
          </p:nvPr>
        </p:nvSpPr>
        <p:spPr/>
        <p:txBody>
          <a:bodyPr/>
          <a:lstStyle/>
          <a:p>
            <a:fld id="{3626919B-164B-4F62-A981-658E88ED3451}" type="slidenum">
              <a:rPr lang="he-IL" smtClean="0"/>
              <a:t>4</a:t>
            </a:fld>
            <a:endParaRPr lang="he-IL"/>
          </a:p>
        </p:txBody>
      </p:sp>
    </p:spTree>
    <p:extLst>
      <p:ext uri="{BB962C8B-B14F-4D97-AF65-F5344CB8AC3E}">
        <p14:creationId xmlns:p14="http://schemas.microsoft.com/office/powerpoint/2010/main" val="3182739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7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9416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661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8920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9317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937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95556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2346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640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6/10/2020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97546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916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6/10/2020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2522615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89" r:id="rId5"/>
    <p:sldLayoutId id="2147483684" r:id="rId6"/>
    <p:sldLayoutId id="2147483685" r:id="rId7"/>
    <p:sldLayoutId id="2147483686" r:id="rId8"/>
    <p:sldLayoutId id="2147483687" r:id="rId9"/>
    <p:sldLayoutId id="2147483688" r:id="rId10"/>
    <p:sldLayoutId id="2147483690"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5" name="Rectangle 34">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כותרת 1">
            <a:extLst>
              <a:ext uri="{FF2B5EF4-FFF2-40B4-BE49-F238E27FC236}">
                <a16:creationId xmlns:a16="http://schemas.microsoft.com/office/drawing/2014/main" id="{1C18C0D0-9E13-4146-9F1F-38EC9864D4E9}"/>
              </a:ext>
            </a:extLst>
          </p:cNvPr>
          <p:cNvSpPr>
            <a:spLocks noGrp="1"/>
          </p:cNvSpPr>
          <p:nvPr>
            <p:ph type="ctrTitle"/>
          </p:nvPr>
        </p:nvSpPr>
        <p:spPr>
          <a:xfrm>
            <a:off x="1367782" y="1306944"/>
            <a:ext cx="9732773" cy="1465112"/>
          </a:xfrm>
        </p:spPr>
        <p:txBody>
          <a:bodyPr>
            <a:normAutofit/>
          </a:bodyPr>
          <a:lstStyle/>
          <a:p>
            <a:pPr rtl="1"/>
            <a:r>
              <a:rPr lang="he-IL" sz="3400" b="1" dirty="0"/>
              <a:t>מן השפה ולפנים: </a:t>
            </a:r>
            <a:br>
              <a:rPr lang="he-IL" sz="3400" b="1" dirty="0"/>
            </a:br>
            <a:r>
              <a:rPr lang="he-IL" sz="3400" dirty="0"/>
              <a:t>הקשר בין מילות רגש לבין החוויה הרגשית בטיפול פסיכולוגי </a:t>
            </a:r>
          </a:p>
        </p:txBody>
      </p:sp>
      <p:sp>
        <p:nvSpPr>
          <p:cNvPr id="37" name="Rectangle 36">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תמונה 4" descr="תמונה שמכילה שולחן, ישיבה, לבן, ציור&#10;&#10;התיאור נוצר באופן אוטומטי">
            <a:extLst>
              <a:ext uri="{FF2B5EF4-FFF2-40B4-BE49-F238E27FC236}">
                <a16:creationId xmlns:a16="http://schemas.microsoft.com/office/drawing/2014/main" id="{75DB61E7-A121-4C8A-ABBE-BDB06744A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173" y="2538224"/>
            <a:ext cx="4255532" cy="2216708"/>
          </a:xfrm>
          <a:prstGeom prst="rect">
            <a:avLst/>
          </a:prstGeom>
        </p:spPr>
      </p:pic>
      <p:sp>
        <p:nvSpPr>
          <p:cNvPr id="23" name="כותרת 1">
            <a:extLst>
              <a:ext uri="{FF2B5EF4-FFF2-40B4-BE49-F238E27FC236}">
                <a16:creationId xmlns:a16="http://schemas.microsoft.com/office/drawing/2014/main" id="{3761D789-B7BD-4E5B-8513-99065A9FED1A}"/>
              </a:ext>
            </a:extLst>
          </p:cNvPr>
          <p:cNvSpPr txBox="1">
            <a:spLocks/>
          </p:cNvSpPr>
          <p:nvPr/>
        </p:nvSpPr>
        <p:spPr>
          <a:xfrm>
            <a:off x="1531330" y="4774576"/>
            <a:ext cx="9732773" cy="1465112"/>
          </a:xfrm>
          <a:prstGeom prst="rect">
            <a:avLst/>
          </a:prstGeom>
        </p:spPr>
        <p:txBody>
          <a:bodyPr vert="horz" lIns="91440" tIns="45720" rIns="91440" bIns="45720" rtlCol="0" anchor="ctr">
            <a:normAutofit/>
          </a:bodyPr>
          <a:lstStyle>
            <a:lvl1pPr algn="ctr" defTabSz="914400" rtl="0" eaLnBrk="1" latinLnBrk="0" hangingPunct="1">
              <a:lnSpc>
                <a:spcPct val="83000"/>
              </a:lnSpc>
              <a:spcBef>
                <a:spcPct val="0"/>
              </a:spcBef>
              <a:buNone/>
              <a:defRPr lang="en-US" sz="6800" b="0" i="0" kern="1200" cap="none" spc="-100" baseline="0" dirty="0">
                <a:solidFill>
                  <a:schemeClr val="tx1">
                    <a:lumMod val="85000"/>
                    <a:lumOff val="15000"/>
                  </a:schemeClr>
                </a:solidFill>
                <a:effectLst/>
                <a:latin typeface="+mj-lt"/>
                <a:ea typeface="+mn-ea"/>
                <a:cs typeface="+mn-cs"/>
              </a:defRPr>
            </a:lvl1pPr>
          </a:lstStyle>
          <a:p>
            <a:pPr algn="r" rtl="1">
              <a:lnSpc>
                <a:spcPct val="150000"/>
              </a:lnSpc>
            </a:pPr>
            <a:r>
              <a:rPr lang="he-IL" sz="2800" dirty="0"/>
              <a:t>מגישים: מוריה רובין ומתן קניגסבוך</a:t>
            </a:r>
          </a:p>
          <a:p>
            <a:pPr algn="r" rtl="1">
              <a:lnSpc>
                <a:spcPct val="150000"/>
              </a:lnSpc>
            </a:pPr>
            <a:r>
              <a:rPr lang="he-IL" sz="2800" dirty="0"/>
              <a:t>מנחות: ד"ר דנה אציל-סלונים וגב' נטלי שפירא</a:t>
            </a:r>
          </a:p>
        </p:txBody>
      </p:sp>
    </p:spTree>
    <p:extLst>
      <p:ext uri="{BB962C8B-B14F-4D97-AF65-F5344CB8AC3E}">
        <p14:creationId xmlns:p14="http://schemas.microsoft.com/office/powerpoint/2010/main" val="70839583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9CAB9ABF-AF78-429A-AC31-CAD974A3D914}"/>
              </a:ext>
            </a:extLst>
          </p:cNvPr>
          <p:cNvSpPr/>
          <p:nvPr/>
        </p:nvSpPr>
        <p:spPr>
          <a:xfrm>
            <a:off x="1934625" y="830248"/>
            <a:ext cx="9732503" cy="1015663"/>
          </a:xfrm>
          <a:prstGeom prst="rect">
            <a:avLst/>
          </a:prstGeom>
        </p:spPr>
        <p:txBody>
          <a:bodyPr wrap="square">
            <a:spAutoFit/>
          </a:bodyPr>
          <a:lstStyle/>
          <a:p>
            <a:r>
              <a:rPr lang="he-IL" sz="2000" b="1" dirty="0"/>
              <a:t>שאלת המחקר</a:t>
            </a:r>
          </a:p>
          <a:p>
            <a:r>
              <a:rPr lang="he-IL" sz="2000" dirty="0"/>
              <a:t>האם קיים קשר בין השינוי בשימוש במילות רגש (חיוביות ושליליות) בקרב המטפל והמטופל בטיפול לבין השיפור ברגשותיו של הנבדק לאורך הטיפולים?</a:t>
            </a:r>
          </a:p>
        </p:txBody>
      </p:sp>
      <p:sp>
        <p:nvSpPr>
          <p:cNvPr id="9" name="מלבן 8">
            <a:extLst>
              <a:ext uri="{FF2B5EF4-FFF2-40B4-BE49-F238E27FC236}">
                <a16:creationId xmlns:a16="http://schemas.microsoft.com/office/drawing/2014/main" id="{58123520-EFB6-4ED4-AB1F-B23D14784EEF}"/>
              </a:ext>
            </a:extLst>
          </p:cNvPr>
          <p:cNvSpPr/>
          <p:nvPr/>
        </p:nvSpPr>
        <p:spPr>
          <a:xfrm>
            <a:off x="707976" y="2059388"/>
            <a:ext cx="10959152" cy="2062103"/>
          </a:xfrm>
          <a:prstGeom prst="rect">
            <a:avLst/>
          </a:prstGeom>
        </p:spPr>
        <p:txBody>
          <a:bodyPr wrap="square">
            <a:spAutoFit/>
          </a:bodyPr>
          <a:lstStyle/>
          <a:p>
            <a:r>
              <a:rPr lang="he-IL" sz="2000" b="1" dirty="0"/>
              <a:t>רקע תיאורטי</a:t>
            </a:r>
          </a:p>
          <a:p>
            <a:pPr marL="342900" indent="-342900">
              <a:buFont typeface="+mj-lt"/>
              <a:buAutoNum type="arabicPeriod"/>
            </a:pPr>
            <a:r>
              <a:rPr lang="he-IL" dirty="0"/>
              <a:t>מצב נפשי פנימי משתקף בסגנון הלשוני של האדם (</a:t>
            </a:r>
            <a:r>
              <a:rPr lang="en-US" dirty="0"/>
              <a:t>Bucci &amp; Freedman, 1981</a:t>
            </a:r>
            <a:r>
              <a:rPr lang="he-IL" dirty="0"/>
              <a:t>). </a:t>
            </a:r>
          </a:p>
          <a:p>
            <a:pPr marL="342900" indent="-342900">
              <a:buFont typeface="+mj-lt"/>
              <a:buAutoNum type="arabicPeriod"/>
            </a:pPr>
            <a:r>
              <a:rPr lang="he-IL" dirty="0"/>
              <a:t>באוכלוסייה הכללית יש נטייה לשימוש במילים חיוביות (</a:t>
            </a:r>
            <a:r>
              <a:rPr lang="en-US" dirty="0"/>
              <a:t>LPB</a:t>
            </a:r>
            <a:r>
              <a:rPr lang="he-IL" dirty="0"/>
              <a:t>) </a:t>
            </a:r>
            <a:r>
              <a:rPr lang="en-US" dirty="0"/>
              <a:t>(</a:t>
            </a:r>
            <a:r>
              <a:rPr lang="en-US" dirty="0" err="1"/>
              <a:t>Iliev</a:t>
            </a:r>
            <a:r>
              <a:rPr lang="en-US" dirty="0"/>
              <a:t>, Hoover, </a:t>
            </a:r>
            <a:r>
              <a:rPr lang="en-US" dirty="0" err="1"/>
              <a:t>Dehghani</a:t>
            </a:r>
            <a:r>
              <a:rPr lang="en-US" dirty="0"/>
              <a:t>, &amp; Axelrod, 2016)</a:t>
            </a:r>
            <a:r>
              <a:rPr lang="he-IL" dirty="0"/>
              <a:t>. בניגוד לכך, נבדקים עם הפרעות נפשיות (ובעיקר דכאון וחרדה) נוטים להשתמש יותר במילים שליליות מאשר נבדקים בריאים (</a:t>
            </a:r>
            <a:r>
              <a:rPr lang="en-US" dirty="0"/>
              <a:t>Ingram &amp; Smith, 1984; Rude, </a:t>
            </a:r>
            <a:r>
              <a:rPr lang="en-US" dirty="0" err="1"/>
              <a:t>Gortner</a:t>
            </a:r>
            <a:r>
              <a:rPr lang="en-US" dirty="0"/>
              <a:t>, &amp; Pennebaker, 2004</a:t>
            </a:r>
            <a:r>
              <a:rPr lang="he-IL" dirty="0"/>
              <a:t>). </a:t>
            </a:r>
          </a:p>
          <a:p>
            <a:pPr marL="342900" indent="-342900">
              <a:buFont typeface="+mj-lt"/>
              <a:buAutoNum type="arabicPeriod"/>
            </a:pPr>
            <a:r>
              <a:rPr lang="he-IL" dirty="0"/>
              <a:t>טיפול פסיכולוגי</a:t>
            </a:r>
            <a:r>
              <a:rPr lang="he-IL" b="1" dirty="0"/>
              <a:t> </a:t>
            </a:r>
            <a:r>
              <a:rPr lang="he-IL" dirty="0"/>
              <a:t>מסייע לשימוש במילות רגש (גרינברג, 2012). הברית הטיפולית, הקשר בין מטפל ומטופל, מהווה מרכיב חשוב בשיפור החוויה הרגשית של המטופל (</a:t>
            </a:r>
            <a:r>
              <a:rPr lang="en-US" dirty="0"/>
              <a:t>Fisher, </a:t>
            </a:r>
            <a:r>
              <a:rPr lang="en-US" dirty="0" err="1"/>
              <a:t>Atzil</a:t>
            </a:r>
            <a:r>
              <a:rPr lang="en-US" dirty="0"/>
              <a:t>-Slonim, Bar-</a:t>
            </a:r>
            <a:r>
              <a:rPr lang="en-US" dirty="0" err="1"/>
              <a:t>Kalif</a:t>
            </a:r>
            <a:r>
              <a:rPr lang="en-US" dirty="0"/>
              <a:t>, </a:t>
            </a:r>
            <a:r>
              <a:rPr lang="en-US" dirty="0" err="1"/>
              <a:t>Rafaeli</a:t>
            </a:r>
            <a:r>
              <a:rPr lang="en-US" dirty="0"/>
              <a:t>, &amp; Peri, 2016</a:t>
            </a:r>
            <a:r>
              <a:rPr lang="he-IL" dirty="0"/>
              <a:t>). </a:t>
            </a:r>
          </a:p>
        </p:txBody>
      </p:sp>
      <p:sp>
        <p:nvSpPr>
          <p:cNvPr id="12" name="מלבן 11">
            <a:extLst>
              <a:ext uri="{FF2B5EF4-FFF2-40B4-BE49-F238E27FC236}">
                <a16:creationId xmlns:a16="http://schemas.microsoft.com/office/drawing/2014/main" id="{791786D7-80AB-4BBB-83F0-066EDC2642BC}"/>
              </a:ext>
            </a:extLst>
          </p:cNvPr>
          <p:cNvSpPr/>
          <p:nvPr/>
        </p:nvSpPr>
        <p:spPr>
          <a:xfrm>
            <a:off x="2074460" y="4444830"/>
            <a:ext cx="9567081" cy="1938992"/>
          </a:xfrm>
          <a:prstGeom prst="rect">
            <a:avLst/>
          </a:prstGeom>
        </p:spPr>
        <p:txBody>
          <a:bodyPr wrap="square">
            <a:spAutoFit/>
          </a:bodyPr>
          <a:lstStyle/>
          <a:p>
            <a:r>
              <a:rPr lang="he-IL" sz="2000" b="1" dirty="0"/>
              <a:t>השערות המחקר</a:t>
            </a:r>
          </a:p>
          <a:p>
            <a:pPr marL="457200" indent="-457200">
              <a:buFont typeface="+mj-lt"/>
              <a:buAutoNum type="arabicPeriod"/>
            </a:pPr>
            <a:r>
              <a:rPr lang="he-IL" sz="2000" dirty="0"/>
              <a:t>יימצא שיפור בשימוש במילות רגש (עלייה במילים חיוביות וירידה בשליליות) בקרב המטפל והמטופל לאורך הטיפולים.</a:t>
            </a:r>
          </a:p>
          <a:p>
            <a:pPr marL="457200" indent="-457200">
              <a:buFont typeface="+mj-lt"/>
              <a:buAutoNum type="arabicPeriod"/>
            </a:pPr>
            <a:r>
              <a:rPr lang="he-IL" sz="2000" dirty="0"/>
              <a:t>יימצא קשר חיובי בין המטפל והמטופל בשימוש שלהם במילות הרגש.</a:t>
            </a:r>
          </a:p>
          <a:p>
            <a:pPr marL="457200" indent="-457200">
              <a:buFont typeface="+mj-lt"/>
              <a:buAutoNum type="arabicPeriod"/>
            </a:pPr>
            <a:r>
              <a:rPr lang="he-IL" sz="2000" dirty="0"/>
              <a:t>יימצא קשר בין השינוי (השיפור) בשימוש במילות רגש בקרב המטפל והמטופל לבין רגשות המטופלים כפי שידווחו בשאלון מצב רוח (</a:t>
            </a:r>
            <a:r>
              <a:rPr lang="en-US" sz="2000" dirty="0"/>
              <a:t>POMS</a:t>
            </a:r>
            <a:r>
              <a:rPr lang="he-IL" sz="2000" dirty="0"/>
              <a:t>).</a:t>
            </a:r>
          </a:p>
        </p:txBody>
      </p:sp>
    </p:spTree>
    <p:extLst>
      <p:ext uri="{BB962C8B-B14F-4D97-AF65-F5344CB8AC3E}">
        <p14:creationId xmlns:p14="http://schemas.microsoft.com/office/powerpoint/2010/main" val="4690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a:extLst>
              <a:ext uri="{FF2B5EF4-FFF2-40B4-BE49-F238E27FC236}">
                <a16:creationId xmlns:a16="http://schemas.microsoft.com/office/drawing/2014/main" id="{51DE88A6-E21E-4F69-AA51-0329D33E9923}"/>
              </a:ext>
            </a:extLst>
          </p:cNvPr>
          <p:cNvSpPr/>
          <p:nvPr/>
        </p:nvSpPr>
        <p:spPr>
          <a:xfrm>
            <a:off x="859809" y="706319"/>
            <a:ext cx="10727354" cy="1200329"/>
          </a:xfrm>
          <a:prstGeom prst="rect">
            <a:avLst/>
          </a:prstGeom>
        </p:spPr>
        <p:txBody>
          <a:bodyPr wrap="square">
            <a:spAutoFit/>
          </a:bodyPr>
          <a:lstStyle/>
          <a:p>
            <a:r>
              <a:rPr lang="he-IL" b="1" dirty="0"/>
              <a:t>משתתפים</a:t>
            </a:r>
          </a:p>
          <a:p>
            <a:pPr marL="457200" indent="-457200">
              <a:buFont typeface="Garamond" pitchFamily="18" charset="0"/>
              <a:buAutoNum type="arabicPeriod"/>
            </a:pPr>
            <a:r>
              <a:rPr lang="he-IL" dirty="0"/>
              <a:t>74 נבדקים (הסובלים בעיקר מהפרעות חרדה ומצב רוח) שעברו טיפולים פסיכולוגיים בקליניקה של האוניברסיטה. </a:t>
            </a:r>
          </a:p>
          <a:p>
            <a:pPr marL="457200" indent="-457200">
              <a:buFont typeface="Garamond" pitchFamily="18" charset="0"/>
              <a:buAutoNum type="arabicPeriod"/>
            </a:pPr>
            <a:r>
              <a:rPr lang="he-IL" dirty="0"/>
              <a:t>52 מטפלים אשר נמצאים בשלבים שונים של הכשרתם המקצועית. הנבדקים הוקצו למטפלים על פי תוקף אקולוגי.</a:t>
            </a:r>
          </a:p>
        </p:txBody>
      </p:sp>
      <p:sp>
        <p:nvSpPr>
          <p:cNvPr id="7" name="מלבן 6">
            <a:extLst>
              <a:ext uri="{FF2B5EF4-FFF2-40B4-BE49-F238E27FC236}">
                <a16:creationId xmlns:a16="http://schemas.microsoft.com/office/drawing/2014/main" id="{CA9AA380-4CC2-4E00-88D7-C5AA23F60A05}"/>
              </a:ext>
            </a:extLst>
          </p:cNvPr>
          <p:cNvSpPr/>
          <p:nvPr/>
        </p:nvSpPr>
        <p:spPr>
          <a:xfrm>
            <a:off x="859808" y="2134319"/>
            <a:ext cx="10727354" cy="1754326"/>
          </a:xfrm>
          <a:prstGeom prst="rect">
            <a:avLst/>
          </a:prstGeom>
        </p:spPr>
        <p:txBody>
          <a:bodyPr wrap="square">
            <a:spAutoFit/>
          </a:bodyPr>
          <a:lstStyle/>
          <a:p>
            <a:r>
              <a:rPr lang="he-IL" b="1" dirty="0"/>
              <a:t>כלים</a:t>
            </a:r>
          </a:p>
          <a:p>
            <a:pPr marL="457200" indent="-457200">
              <a:buFont typeface="Garamond" pitchFamily="18" charset="0"/>
              <a:buAutoNum type="arabicPeriod"/>
            </a:pPr>
            <a:r>
              <a:rPr lang="he-IL" dirty="0"/>
              <a:t>860 טיפולים </a:t>
            </a:r>
            <a:r>
              <a:rPr lang="he-IL" dirty="0" err="1"/>
              <a:t>תומללו</a:t>
            </a:r>
            <a:r>
              <a:rPr lang="he-IL" dirty="0"/>
              <a:t> ע"י צוות של שבעה מתמללים שהשתמשו בתוכנה ייעודית. מתוך הטיפולים חולצו מילות הרגש (חיוביות ושליליות) באופן אוטומטי. מילות הרגש קודדו ונבחרו מבעוד מועד ע"י קבוצות של שלושה שופטים. </a:t>
            </a:r>
          </a:p>
          <a:p>
            <a:pPr marL="457200" indent="-457200">
              <a:buFont typeface="Garamond" pitchFamily="18" charset="0"/>
              <a:buAutoNum type="arabicPeriod"/>
            </a:pPr>
            <a:r>
              <a:rPr lang="he-IL" dirty="0"/>
              <a:t>מודל הטיפול – פסיכותרפיה פסיכודינמית. אורך הטיפול בממוצע הכיל 37 מפגשים והוגבל לרוב ל-9 חודשים.</a:t>
            </a:r>
          </a:p>
          <a:p>
            <a:pPr marL="457200" indent="-457200">
              <a:buFont typeface="Garamond" pitchFamily="18" charset="0"/>
              <a:buAutoNum type="arabicPeriod"/>
            </a:pPr>
            <a:r>
              <a:rPr lang="he-IL" dirty="0"/>
              <a:t>שאלון מצב רוח (</a:t>
            </a:r>
            <a:r>
              <a:rPr lang="en-US" dirty="0"/>
              <a:t>POMS</a:t>
            </a:r>
            <a:r>
              <a:rPr lang="he-IL" dirty="0"/>
              <a:t>) – השאלון מורכב מטווח של 18 רגשות (9 חיוביים ו-9 שליליים) אותם מדרגים המטופלים (והמטפלים) בסוף כל טיפול על סולם שבין 5-0. </a:t>
            </a:r>
          </a:p>
        </p:txBody>
      </p:sp>
      <p:sp>
        <p:nvSpPr>
          <p:cNvPr id="8" name="מלבן 7">
            <a:extLst>
              <a:ext uri="{FF2B5EF4-FFF2-40B4-BE49-F238E27FC236}">
                <a16:creationId xmlns:a16="http://schemas.microsoft.com/office/drawing/2014/main" id="{DBBC6140-4F13-44A4-9EE1-638D52FA5FDE}"/>
              </a:ext>
            </a:extLst>
          </p:cNvPr>
          <p:cNvSpPr/>
          <p:nvPr/>
        </p:nvSpPr>
        <p:spPr>
          <a:xfrm>
            <a:off x="859808" y="4319981"/>
            <a:ext cx="10727354" cy="1754326"/>
          </a:xfrm>
          <a:prstGeom prst="rect">
            <a:avLst/>
          </a:prstGeom>
        </p:spPr>
        <p:txBody>
          <a:bodyPr wrap="square">
            <a:spAutoFit/>
          </a:bodyPr>
          <a:lstStyle/>
          <a:p>
            <a:r>
              <a:rPr lang="he-IL" b="1" dirty="0"/>
              <a:t>שיטה</a:t>
            </a:r>
          </a:p>
          <a:p>
            <a:pPr marL="457200" indent="-457200">
              <a:buFont typeface="Garamond" pitchFamily="18" charset="0"/>
              <a:buAutoNum type="arabicPeriod"/>
            </a:pPr>
            <a:r>
              <a:rPr lang="he-IL" dirty="0"/>
              <a:t>בדיקת מגמת השימוש במילות רגש בטיפול ע"י חישוב ממוצע מילות רגש ואחוז מילות רגש מתוך סך המילים בטיפול לאורך הטיפולים</a:t>
            </a:r>
          </a:p>
          <a:p>
            <a:pPr marL="457200" indent="-457200">
              <a:buFont typeface="Garamond" pitchFamily="18" charset="0"/>
              <a:buAutoNum type="arabicPeriod"/>
            </a:pPr>
            <a:r>
              <a:rPr lang="he-IL" dirty="0"/>
              <a:t>בדיקת מתאם </a:t>
            </a:r>
            <a:r>
              <a:rPr lang="en-US" dirty="0"/>
              <a:t>r</a:t>
            </a:r>
            <a:r>
              <a:rPr lang="he-IL" dirty="0"/>
              <a:t> של </a:t>
            </a:r>
            <a:r>
              <a:rPr lang="he-IL" dirty="0" err="1"/>
              <a:t>פירסון</a:t>
            </a:r>
            <a:r>
              <a:rPr lang="he-IL" dirty="0"/>
              <a:t> של השימוש במילות רגש (חיוביות ושליליות) בין המטפל והמטופל</a:t>
            </a:r>
          </a:p>
          <a:p>
            <a:pPr marL="457200" indent="-457200">
              <a:buFont typeface="Garamond" pitchFamily="18" charset="0"/>
              <a:buAutoNum type="arabicPeriod"/>
            </a:pPr>
            <a:r>
              <a:rPr lang="he-IL" dirty="0"/>
              <a:t>בדיקת מתאם </a:t>
            </a:r>
            <a:r>
              <a:rPr lang="en-US" dirty="0"/>
              <a:t>r</a:t>
            </a:r>
            <a:r>
              <a:rPr lang="he-IL" dirty="0"/>
              <a:t> של </a:t>
            </a:r>
            <a:r>
              <a:rPr lang="he-IL" dirty="0" err="1"/>
              <a:t>פירסון</a:t>
            </a:r>
            <a:r>
              <a:rPr lang="he-IL" dirty="0"/>
              <a:t> בין השימוש במילות רגש (חיוביות ושליליות) של המטפל והמטופל לבין כל אחד מ-18 רגשות שונים שדרגו המטופלים בשאלון ה-</a:t>
            </a:r>
            <a:r>
              <a:rPr lang="en-US" dirty="0"/>
              <a:t>POMS</a:t>
            </a:r>
            <a:r>
              <a:rPr lang="he-IL" dirty="0"/>
              <a:t>.</a:t>
            </a:r>
          </a:p>
        </p:txBody>
      </p:sp>
    </p:spTree>
    <p:extLst>
      <p:ext uri="{BB962C8B-B14F-4D97-AF65-F5344CB8AC3E}">
        <p14:creationId xmlns:p14="http://schemas.microsoft.com/office/powerpoint/2010/main" val="37748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קבוצה 22">
            <a:extLst>
              <a:ext uri="{FF2B5EF4-FFF2-40B4-BE49-F238E27FC236}">
                <a16:creationId xmlns:a16="http://schemas.microsoft.com/office/drawing/2014/main" id="{F9B4C4A1-698C-4D02-A119-70B1B7F11AA2}"/>
              </a:ext>
            </a:extLst>
          </p:cNvPr>
          <p:cNvGrpSpPr/>
          <p:nvPr/>
        </p:nvGrpSpPr>
        <p:grpSpPr>
          <a:xfrm>
            <a:off x="1524192" y="4245430"/>
            <a:ext cx="8147714" cy="1741682"/>
            <a:chOff x="2022142" y="1030747"/>
            <a:chExt cx="8147714" cy="1741682"/>
          </a:xfrm>
        </p:grpSpPr>
        <p:pic>
          <p:nvPicPr>
            <p:cNvPr id="22" name="תמונה 21">
              <a:extLst>
                <a:ext uri="{FF2B5EF4-FFF2-40B4-BE49-F238E27FC236}">
                  <a16:creationId xmlns:a16="http://schemas.microsoft.com/office/drawing/2014/main" id="{951DB570-7542-416D-8E78-760FAF7BF7C5}"/>
                </a:ext>
              </a:extLst>
            </p:cNvPr>
            <p:cNvPicPr>
              <a:picLocks noChangeAspect="1"/>
            </p:cNvPicPr>
            <p:nvPr/>
          </p:nvPicPr>
          <p:blipFill rotWithShape="1">
            <a:blip r:embed="rId3"/>
            <a:srcRect b="90760"/>
            <a:stretch/>
          </p:blipFill>
          <p:spPr>
            <a:xfrm>
              <a:off x="2022143" y="1030747"/>
              <a:ext cx="8147713" cy="443212"/>
            </a:xfrm>
            <a:prstGeom prst="rect">
              <a:avLst/>
            </a:prstGeom>
          </p:spPr>
        </p:pic>
        <p:pic>
          <p:nvPicPr>
            <p:cNvPr id="32" name="תמונה 31">
              <a:extLst>
                <a:ext uri="{FF2B5EF4-FFF2-40B4-BE49-F238E27FC236}">
                  <a16:creationId xmlns:a16="http://schemas.microsoft.com/office/drawing/2014/main" id="{004F7636-C76B-4DF8-86CE-2B6C96AEE78A}"/>
                </a:ext>
              </a:extLst>
            </p:cNvPr>
            <p:cNvPicPr>
              <a:picLocks noChangeAspect="1"/>
            </p:cNvPicPr>
            <p:nvPr/>
          </p:nvPicPr>
          <p:blipFill rotWithShape="1">
            <a:blip r:embed="rId3"/>
            <a:srcRect t="72929"/>
            <a:stretch/>
          </p:blipFill>
          <p:spPr>
            <a:xfrm>
              <a:off x="2022142" y="1473958"/>
              <a:ext cx="8147713" cy="1298471"/>
            </a:xfrm>
            <a:prstGeom prst="rect">
              <a:avLst/>
            </a:prstGeom>
          </p:spPr>
        </p:pic>
      </p:grpSp>
      <p:sp>
        <p:nvSpPr>
          <p:cNvPr id="24" name="מלבן 23">
            <a:extLst>
              <a:ext uri="{FF2B5EF4-FFF2-40B4-BE49-F238E27FC236}">
                <a16:creationId xmlns:a16="http://schemas.microsoft.com/office/drawing/2014/main" id="{271D5E5D-DA8E-4C44-98F3-B01C54C99902}"/>
              </a:ext>
            </a:extLst>
          </p:cNvPr>
          <p:cNvSpPr/>
          <p:nvPr/>
        </p:nvSpPr>
        <p:spPr>
          <a:xfrm>
            <a:off x="1149651" y="603602"/>
            <a:ext cx="10365124" cy="3168175"/>
          </a:xfrm>
          <a:prstGeom prst="rect">
            <a:avLst/>
          </a:prstGeom>
        </p:spPr>
        <p:txBody>
          <a:bodyPr wrap="square">
            <a:spAutoFit/>
          </a:bodyPr>
          <a:lstStyle/>
          <a:p>
            <a:pPr>
              <a:lnSpc>
                <a:spcPct val="80000"/>
              </a:lnSpc>
              <a:spcBef>
                <a:spcPts val="900"/>
              </a:spcBef>
              <a:buClr>
                <a:schemeClr val="tx1">
                  <a:lumMod val="85000"/>
                  <a:lumOff val="15000"/>
                </a:schemeClr>
              </a:buClr>
            </a:pPr>
            <a:r>
              <a:rPr lang="he-IL" sz="2400" b="1" dirty="0"/>
              <a:t>ממצאים</a:t>
            </a:r>
            <a:endParaRPr lang="he-IL" sz="2000" b="1" dirty="0"/>
          </a:p>
          <a:p>
            <a:pPr marL="457200" indent="-457200">
              <a:lnSpc>
                <a:spcPct val="80000"/>
              </a:lnSpc>
              <a:spcBef>
                <a:spcPts val="900"/>
              </a:spcBef>
              <a:buClr>
                <a:schemeClr val="tx1">
                  <a:lumMod val="85000"/>
                  <a:lumOff val="15000"/>
                </a:schemeClr>
              </a:buClr>
              <a:buFont typeface="Garamond" pitchFamily="18" charset="0"/>
              <a:buAutoNum type="arabicPeriod"/>
            </a:pPr>
            <a:r>
              <a:rPr lang="he-IL" sz="2000" dirty="0"/>
              <a:t>נצפתה מגמת עלייה בשימוש במלים חיוביות בקרב המטפל והמטופל לאורך הטיפולים.</a:t>
            </a:r>
          </a:p>
          <a:p>
            <a:pPr marL="457200" indent="-457200">
              <a:lnSpc>
                <a:spcPct val="80000"/>
              </a:lnSpc>
              <a:spcBef>
                <a:spcPts val="900"/>
              </a:spcBef>
              <a:buClr>
                <a:schemeClr val="tx1">
                  <a:lumMod val="85000"/>
                  <a:lumOff val="15000"/>
                </a:schemeClr>
              </a:buClr>
              <a:buFont typeface="Garamond" pitchFamily="18" charset="0"/>
              <a:buAutoNum type="arabicPeriod"/>
            </a:pPr>
            <a:endParaRPr lang="he-IL" sz="2000" dirty="0"/>
          </a:p>
          <a:p>
            <a:pPr marL="457200" indent="-457200">
              <a:lnSpc>
                <a:spcPct val="80000"/>
              </a:lnSpc>
              <a:spcBef>
                <a:spcPts val="900"/>
              </a:spcBef>
              <a:buClr>
                <a:schemeClr val="tx1">
                  <a:lumMod val="85000"/>
                  <a:lumOff val="15000"/>
                </a:schemeClr>
              </a:buClr>
              <a:buFont typeface="Garamond" pitchFamily="18" charset="0"/>
              <a:buAutoNum type="arabicPeriod"/>
            </a:pPr>
            <a:r>
              <a:rPr lang="he-IL" sz="2000" dirty="0"/>
              <a:t>נמצא מתאם </a:t>
            </a:r>
            <a:r>
              <a:rPr lang="he-IL" sz="2000" dirty="0" err="1"/>
              <a:t>פירסון</a:t>
            </a:r>
            <a:r>
              <a:rPr lang="he-IL" sz="2000" dirty="0"/>
              <a:t> חיובי, אך לא מובהק, בין המילים החיוביות של המטפל והמטופל (</a:t>
            </a:r>
            <a:r>
              <a:rPr lang="en-US" sz="2000" dirty="0"/>
              <a:t>r=0.27</a:t>
            </a:r>
            <a:r>
              <a:rPr lang="he-IL" sz="2000" dirty="0"/>
              <a:t>).</a:t>
            </a:r>
          </a:p>
          <a:p>
            <a:pPr marL="457200" indent="-457200">
              <a:lnSpc>
                <a:spcPct val="80000"/>
              </a:lnSpc>
              <a:spcBef>
                <a:spcPts val="900"/>
              </a:spcBef>
              <a:buClr>
                <a:schemeClr val="tx1">
                  <a:lumMod val="85000"/>
                  <a:lumOff val="15000"/>
                </a:schemeClr>
              </a:buClr>
              <a:buFont typeface="Garamond" pitchFamily="18" charset="0"/>
              <a:buAutoNum type="arabicPeriod"/>
            </a:pPr>
            <a:endParaRPr lang="he-IL" sz="2000" dirty="0"/>
          </a:p>
          <a:p>
            <a:pPr marL="457200" indent="-457200">
              <a:lnSpc>
                <a:spcPct val="80000"/>
              </a:lnSpc>
              <a:spcBef>
                <a:spcPts val="900"/>
              </a:spcBef>
              <a:buClr>
                <a:schemeClr val="tx1">
                  <a:lumMod val="85000"/>
                  <a:lumOff val="15000"/>
                </a:schemeClr>
              </a:buClr>
              <a:buFont typeface="Garamond" pitchFamily="18" charset="0"/>
              <a:buAutoNum type="arabicPeriod"/>
            </a:pPr>
            <a:r>
              <a:rPr lang="he-IL" sz="2000" dirty="0"/>
              <a:t>מספר רגשות בלטו במיוחד בכך שהראו קשרים גבוהים ומובהקים עם נתוני המילים החיוביות והשליליות של המטפל והמטופל: </a:t>
            </a:r>
          </a:p>
          <a:p>
            <a:pPr marL="627063" indent="-246063" defTabSz="804863">
              <a:lnSpc>
                <a:spcPct val="80000"/>
              </a:lnSpc>
              <a:spcBef>
                <a:spcPts val="900"/>
              </a:spcBef>
              <a:buClr>
                <a:schemeClr val="tx1">
                  <a:lumMod val="85000"/>
                  <a:lumOff val="15000"/>
                </a:schemeClr>
              </a:buClr>
              <a:buFont typeface="Arial" panose="020B0604020202020204" pitchFamily="34" charset="0"/>
              <a:buChar char="•"/>
            </a:pPr>
            <a:r>
              <a:rPr lang="he-IL" sz="2000" b="1" dirty="0"/>
              <a:t>רגשות שליליים:</a:t>
            </a:r>
            <a:r>
              <a:rPr lang="en-US" sz="2000" b="1" dirty="0"/>
              <a:t> </a:t>
            </a:r>
            <a:r>
              <a:rPr lang="he-IL" sz="2000" dirty="0"/>
              <a:t>חסר תקווה, מתוח. </a:t>
            </a:r>
          </a:p>
          <a:p>
            <a:pPr marL="627063" indent="-246063" defTabSz="804863">
              <a:lnSpc>
                <a:spcPct val="80000"/>
              </a:lnSpc>
              <a:spcBef>
                <a:spcPts val="900"/>
              </a:spcBef>
              <a:buClr>
                <a:schemeClr val="tx1">
                  <a:lumMod val="85000"/>
                  <a:lumOff val="15000"/>
                </a:schemeClr>
              </a:buClr>
              <a:buFont typeface="Arial" panose="020B0604020202020204" pitchFamily="34" charset="0"/>
              <a:buChar char="•"/>
            </a:pPr>
            <a:r>
              <a:rPr lang="he-IL" sz="2000" b="1" dirty="0"/>
              <a:t>רגשות חיוביים: </a:t>
            </a:r>
            <a:r>
              <a:rPr lang="he-IL" sz="2000" dirty="0"/>
              <a:t>רגוע, מלא חיים, שליו, אנרגטי, שמח.</a:t>
            </a:r>
            <a:endParaRPr lang="he-IL" sz="2000" b="1" dirty="0"/>
          </a:p>
        </p:txBody>
      </p:sp>
      <p:graphicFrame>
        <p:nvGraphicFramePr>
          <p:cNvPr id="9" name="תרשים 8">
            <a:extLst>
              <a:ext uri="{FF2B5EF4-FFF2-40B4-BE49-F238E27FC236}">
                <a16:creationId xmlns:a16="http://schemas.microsoft.com/office/drawing/2014/main" id="{4EEF54BD-C95B-4CDC-8FDE-FEDA30AC46F1}"/>
              </a:ext>
            </a:extLst>
          </p:cNvPr>
          <p:cNvGraphicFramePr>
            <a:graphicFrameLocks/>
          </p:cNvGraphicFramePr>
          <p:nvPr>
            <p:extLst>
              <p:ext uri="{D42A27DB-BD31-4B8C-83A1-F6EECF244321}">
                <p14:modId xmlns:p14="http://schemas.microsoft.com/office/powerpoint/2010/main" val="3805016134"/>
              </p:ext>
            </p:extLst>
          </p:nvPr>
        </p:nvGraphicFramePr>
        <p:xfrm>
          <a:off x="3024554" y="1384722"/>
          <a:ext cx="6476455" cy="3201346"/>
        </p:xfrm>
        <a:graphic>
          <a:graphicData uri="http://schemas.openxmlformats.org/drawingml/2006/chart">
            <c:chart xmlns:c="http://schemas.openxmlformats.org/drawingml/2006/chart" xmlns:r="http://schemas.openxmlformats.org/officeDocument/2006/relationships" r:id="rId4"/>
          </a:graphicData>
        </a:graphic>
      </p:graphicFrame>
      <p:cxnSp>
        <p:nvCxnSpPr>
          <p:cNvPr id="3" name="מחבר חץ ישר 2">
            <a:extLst>
              <a:ext uri="{FF2B5EF4-FFF2-40B4-BE49-F238E27FC236}">
                <a16:creationId xmlns:a16="http://schemas.microsoft.com/office/drawing/2014/main" id="{1F88E3BC-17C7-4923-8467-A68408575855}"/>
              </a:ext>
            </a:extLst>
          </p:cNvPr>
          <p:cNvCxnSpPr>
            <a:cxnSpLocks/>
          </p:cNvCxnSpPr>
          <p:nvPr/>
        </p:nvCxnSpPr>
        <p:spPr>
          <a:xfrm flipH="1" flipV="1">
            <a:off x="3446585" y="2124222"/>
            <a:ext cx="5120640" cy="9003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53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1500" fill="hold"/>
                                        <p:tgtEl>
                                          <p:spTgt spid="3"/>
                                        </p:tgtEl>
                                        <p:attrNameLst>
                                          <p:attrName>ppt_x</p:attrName>
                                        </p:attrNameLst>
                                      </p:cBhvr>
                                      <p:tavLst>
                                        <p:tav tm="0">
                                          <p:val>
                                            <p:strVal val="1+#ppt_w/2"/>
                                          </p:val>
                                        </p:tav>
                                        <p:tav tm="100000">
                                          <p:val>
                                            <p:strVal val="#ppt_x"/>
                                          </p:val>
                                        </p:tav>
                                      </p:tavLst>
                                    </p:anim>
                                    <p:anim calcmode="lin" valueType="num">
                                      <p:cBhvr additive="base">
                                        <p:cTn id="22" dur="1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Graphic spid="9" grpId="0">
        <p:bldAsOne/>
      </p:bldGraphic>
      <p:bldGraphic spid="9" grpId="1">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168B1A71-41D5-48BD-80BE-465D0E86F5A0}"/>
              </a:ext>
            </a:extLst>
          </p:cNvPr>
          <p:cNvSpPr/>
          <p:nvPr/>
        </p:nvSpPr>
        <p:spPr>
          <a:xfrm>
            <a:off x="1149651" y="604606"/>
            <a:ext cx="10365124" cy="2805512"/>
          </a:xfrm>
          <a:prstGeom prst="rect">
            <a:avLst/>
          </a:prstGeom>
        </p:spPr>
        <p:txBody>
          <a:bodyPr wrap="square">
            <a:spAutoFit/>
          </a:bodyPr>
          <a:lstStyle/>
          <a:p>
            <a:pPr defTabSz="804863">
              <a:lnSpc>
                <a:spcPct val="80000"/>
              </a:lnSpc>
              <a:spcBef>
                <a:spcPts val="900"/>
              </a:spcBef>
              <a:buClr>
                <a:schemeClr val="tx1">
                  <a:lumMod val="85000"/>
                  <a:lumOff val="15000"/>
                </a:schemeClr>
              </a:buClr>
            </a:pPr>
            <a:endParaRPr lang="he-IL" sz="2400" b="1" dirty="0"/>
          </a:p>
          <a:p>
            <a:pPr defTabSz="804863">
              <a:lnSpc>
                <a:spcPct val="80000"/>
              </a:lnSpc>
              <a:spcBef>
                <a:spcPts val="900"/>
              </a:spcBef>
              <a:buClr>
                <a:schemeClr val="tx1">
                  <a:lumMod val="85000"/>
                  <a:lumOff val="15000"/>
                </a:schemeClr>
              </a:buClr>
            </a:pPr>
            <a:r>
              <a:rPr lang="he-IL" sz="2400" b="1" dirty="0"/>
              <a:t>מסקנות</a:t>
            </a:r>
            <a:endParaRPr lang="en-US" sz="2400" dirty="0"/>
          </a:p>
          <a:p>
            <a:pPr marL="285750" indent="-285750" defTabSz="804863">
              <a:lnSpc>
                <a:spcPct val="80000"/>
              </a:lnSpc>
              <a:spcBef>
                <a:spcPts val="900"/>
              </a:spcBef>
              <a:buClr>
                <a:schemeClr val="tx1">
                  <a:lumMod val="85000"/>
                  <a:lumOff val="15000"/>
                </a:schemeClr>
              </a:buClr>
              <a:buFont typeface="Arial" panose="020B0604020202020204" pitchFamily="34" charset="0"/>
              <a:buChar char="•"/>
            </a:pPr>
            <a:r>
              <a:rPr lang="he-IL" sz="2400" dirty="0"/>
              <a:t>ניתן לומר כי במהלך טיפול פסיכולוגי, שבו המטופל לומד "לדבר את החוויה הרגשית שלו", הוא גם לומד להכיר תחושות חדשות ומורכבות ואף מסוגל לתת שם, או ביטוי, לחוויות הקשות איתן הוא מתמודד ובכך גם להקל עליהן.</a:t>
            </a:r>
          </a:p>
          <a:p>
            <a:pPr marL="273050" indent="-273050" defTabSz="804863">
              <a:lnSpc>
                <a:spcPct val="80000"/>
              </a:lnSpc>
              <a:spcBef>
                <a:spcPts val="900"/>
              </a:spcBef>
              <a:buClr>
                <a:schemeClr val="tx1">
                  <a:lumMod val="85000"/>
                  <a:lumOff val="15000"/>
                </a:schemeClr>
              </a:buClr>
              <a:buFont typeface="Arial" panose="020B0604020202020204" pitchFamily="34" charset="0"/>
              <a:buChar char="•"/>
            </a:pPr>
            <a:r>
              <a:rPr lang="he-IL" sz="2400" dirty="0"/>
              <a:t>גם הסנכרון המילולי בין המטפל והמטופל בטיפול בא לידי ביטוי בקשרים הללו, ומעיד על חיוניותו בשיפור החוויה הרגשית של המטופל בכך ששני הצדדים לוקחים חלק בקשר עם הרגשות השונים.</a:t>
            </a:r>
          </a:p>
        </p:txBody>
      </p:sp>
      <p:sp>
        <p:nvSpPr>
          <p:cNvPr id="5" name="מלבן 4">
            <a:extLst>
              <a:ext uri="{FF2B5EF4-FFF2-40B4-BE49-F238E27FC236}">
                <a16:creationId xmlns:a16="http://schemas.microsoft.com/office/drawing/2014/main" id="{1EC34209-4FE1-48CC-8756-D00DBC0186AC}"/>
              </a:ext>
            </a:extLst>
          </p:cNvPr>
          <p:cNvSpPr/>
          <p:nvPr/>
        </p:nvSpPr>
        <p:spPr>
          <a:xfrm>
            <a:off x="1149651" y="3970606"/>
            <a:ext cx="10365124" cy="1865126"/>
          </a:xfrm>
          <a:prstGeom prst="rect">
            <a:avLst/>
          </a:prstGeom>
        </p:spPr>
        <p:txBody>
          <a:bodyPr wrap="square">
            <a:spAutoFit/>
          </a:bodyPr>
          <a:lstStyle/>
          <a:p>
            <a:pPr defTabSz="804863">
              <a:lnSpc>
                <a:spcPct val="80000"/>
              </a:lnSpc>
              <a:spcBef>
                <a:spcPts val="900"/>
              </a:spcBef>
              <a:buClr>
                <a:schemeClr val="tx1">
                  <a:lumMod val="85000"/>
                  <a:lumOff val="15000"/>
                </a:schemeClr>
              </a:buClr>
            </a:pPr>
            <a:r>
              <a:rPr lang="he-IL" sz="2400" b="1" dirty="0"/>
              <a:t>הערות להמשך</a:t>
            </a:r>
          </a:p>
          <a:p>
            <a:pPr marL="285750" lvl="0" indent="-285750">
              <a:buFont typeface="Arial" panose="020B0604020202020204" pitchFamily="34" charset="0"/>
              <a:buChar char="•"/>
              <a:defRPr/>
            </a:pPr>
            <a:r>
              <a:rPr lang="he-IL" sz="2400" dirty="0"/>
              <a:t>ניתן לבחון את הקשר בין מילות הרגש למגוון הרגשות באופן סיבתי במחקרים עתידיים.</a:t>
            </a:r>
          </a:p>
          <a:p>
            <a:pPr marL="285750" lvl="0" indent="-285750">
              <a:buFont typeface="Arial" panose="020B0604020202020204" pitchFamily="34" charset="0"/>
              <a:buChar char="•"/>
              <a:defRPr/>
            </a:pPr>
            <a:r>
              <a:rPr lang="he-IL" sz="2400" dirty="0"/>
              <a:t>ניתן לבחון את הקשר הדיאדי בין מטפל ומטופל ב-</a:t>
            </a:r>
            <a:r>
              <a:rPr lang="en-US" sz="2400" dirty="0"/>
              <a:t>drill down</a:t>
            </a:r>
            <a:r>
              <a:rPr lang="he-IL" sz="2400" dirty="0"/>
              <a:t> לתוך טיפול פסיכולוגי בודד ובכך להתחקות אחר מרכיבים נוספים של קשר זה. </a:t>
            </a:r>
          </a:p>
        </p:txBody>
      </p:sp>
    </p:spTree>
    <p:extLst>
      <p:ext uri="{BB962C8B-B14F-4D97-AF65-F5344CB8AC3E}">
        <p14:creationId xmlns:p14="http://schemas.microsoft.com/office/powerpoint/2010/main" val="256239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שולחן, ישיבה, לבן, ציור&#10;&#10;התיאור נוצר באופן אוטומטי">
            <a:extLst>
              <a:ext uri="{FF2B5EF4-FFF2-40B4-BE49-F238E27FC236}">
                <a16:creationId xmlns:a16="http://schemas.microsoft.com/office/drawing/2014/main" id="{75DB61E7-A121-4C8A-ABBE-BDB06744A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173" y="3241611"/>
            <a:ext cx="4255532" cy="2216708"/>
          </a:xfrm>
          <a:prstGeom prst="rect">
            <a:avLst/>
          </a:prstGeom>
        </p:spPr>
      </p:pic>
      <p:sp>
        <p:nvSpPr>
          <p:cNvPr id="4" name="כותרת 3">
            <a:extLst>
              <a:ext uri="{FF2B5EF4-FFF2-40B4-BE49-F238E27FC236}">
                <a16:creationId xmlns:a16="http://schemas.microsoft.com/office/drawing/2014/main" id="{250EB156-CCCA-4CF8-BD02-5BD388657C24}"/>
              </a:ext>
            </a:extLst>
          </p:cNvPr>
          <p:cNvSpPr>
            <a:spLocks noGrp="1"/>
          </p:cNvSpPr>
          <p:nvPr>
            <p:ph type="ctrTitle"/>
          </p:nvPr>
        </p:nvSpPr>
        <p:spPr>
          <a:xfrm>
            <a:off x="1629103" y="2146351"/>
            <a:ext cx="8933796" cy="1229892"/>
          </a:xfrm>
        </p:spPr>
        <p:txBody>
          <a:bodyPr/>
          <a:lstStyle/>
          <a:p>
            <a:r>
              <a:rPr lang="he-IL" dirty="0"/>
              <a:t>שאלות?</a:t>
            </a:r>
          </a:p>
        </p:txBody>
      </p:sp>
    </p:spTree>
    <p:extLst>
      <p:ext uri="{BB962C8B-B14F-4D97-AF65-F5344CB8AC3E}">
        <p14:creationId xmlns:p14="http://schemas.microsoft.com/office/powerpoint/2010/main" val="1497801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10485</TotalTime>
  <Words>698</Words>
  <Application>Microsoft Office PowerPoint</Application>
  <PresentationFormat>מסך רחב</PresentationFormat>
  <Paragraphs>46</Paragraphs>
  <Slides>6</Slides>
  <Notes>2</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6</vt:i4>
      </vt:variant>
    </vt:vector>
  </HeadingPairs>
  <TitlesOfParts>
    <vt:vector size="12" baseType="lpstr">
      <vt:lpstr>Arial</vt:lpstr>
      <vt:lpstr>Calibri</vt:lpstr>
      <vt:lpstr>David</vt:lpstr>
      <vt:lpstr>Garamond</vt:lpstr>
      <vt:lpstr>Gill Sans MT</vt:lpstr>
      <vt:lpstr>SavonVTI</vt:lpstr>
      <vt:lpstr>מן השפה ולפנים:  הקשר בין מילות רגש לבין החוויה הרגשית בטיפול פסיכולוגי </vt:lpstr>
      <vt:lpstr>מצגת של PowerPoint‏</vt:lpstr>
      <vt:lpstr>מצגת של PowerPoint‏</vt:lpstr>
      <vt:lpstr>מצגת של PowerPoint‏</vt:lpstr>
      <vt:lpstr>מצגת של PowerPoint‏</vt:lpstr>
      <vt:lpstr>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מן השפה ולפנים:  הקשר בין מילות רגש לבין החוויה הרגשית בטיפול פסיכולוגי</dc:title>
  <dc:creator>matan kenigsbuch</dc:creator>
  <cp:lastModifiedBy> </cp:lastModifiedBy>
  <cp:revision>62</cp:revision>
  <dcterms:created xsi:type="dcterms:W3CDTF">2020-05-20T09:05:32Z</dcterms:created>
  <dcterms:modified xsi:type="dcterms:W3CDTF">2020-06-10T20:42:33Z</dcterms:modified>
</cp:coreProperties>
</file>