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 id="2147483674" r:id="rId5"/>
  </p:sldMasterIdLst>
  <p:notesMasterIdLst>
    <p:notesMasterId r:id="rId21"/>
  </p:notesMasterIdLst>
  <p:sldIdLst>
    <p:sldId id="257" r:id="rId6"/>
    <p:sldId id="278" r:id="rId7"/>
    <p:sldId id="280" r:id="rId8"/>
    <p:sldId id="281" r:id="rId9"/>
    <p:sldId id="282" r:id="rId10"/>
    <p:sldId id="285" r:id="rId11"/>
    <p:sldId id="286" r:id="rId12"/>
    <p:sldId id="287" r:id="rId13"/>
    <p:sldId id="289" r:id="rId14"/>
    <p:sldId id="290" r:id="rId15"/>
    <p:sldId id="294" r:id="rId16"/>
    <p:sldId id="292" r:id="rId17"/>
    <p:sldId id="295" r:id="rId18"/>
    <p:sldId id="296" r:id="rId19"/>
    <p:sldId id="29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5248" autoAdjust="0"/>
  </p:normalViewPr>
  <p:slideViewPr>
    <p:cSldViewPr snapToGrid="0">
      <p:cViewPr varScale="1">
        <p:scale>
          <a:sx n="62" d="100"/>
          <a:sy n="62" d="100"/>
        </p:scale>
        <p:origin x="752" y="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6335A-29E5-4896-BE2F-414B9B89BF32}" type="datetimeFigureOut">
              <a:rPr lang="en-US" smtClean="0"/>
              <a:t>6/22/2020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2B1F0-7C65-4088-89DA-A88049CB17F7}" type="slidenum">
              <a:rPr lang="en-US" smtClean="0"/>
              <a:t>‹#›</a:t>
            </a:fld>
            <a:endParaRPr lang="en-US"/>
          </a:p>
        </p:txBody>
      </p:sp>
    </p:spTree>
    <p:extLst>
      <p:ext uri="{BB962C8B-B14F-4D97-AF65-F5344CB8AC3E}">
        <p14:creationId xmlns:p14="http://schemas.microsoft.com/office/powerpoint/2010/main" val="2125064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1</a:t>
            </a:fld>
            <a:endParaRPr lang="en-US"/>
          </a:p>
        </p:txBody>
      </p:sp>
    </p:spTree>
    <p:extLst>
      <p:ext uri="{BB962C8B-B14F-4D97-AF65-F5344CB8AC3E}">
        <p14:creationId xmlns:p14="http://schemas.microsoft.com/office/powerpoint/2010/main" val="3796065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נעם </a:t>
            </a:r>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10</a:t>
            </a:fld>
            <a:endParaRPr lang="en-US"/>
          </a:p>
        </p:txBody>
      </p:sp>
    </p:spTree>
    <p:extLst>
      <p:ext uri="{BB962C8B-B14F-4D97-AF65-F5344CB8AC3E}">
        <p14:creationId xmlns:p14="http://schemas.microsoft.com/office/powerpoint/2010/main" val="235252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אדם </a:t>
            </a:r>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11</a:t>
            </a:fld>
            <a:endParaRPr lang="en-US"/>
          </a:p>
        </p:txBody>
      </p:sp>
    </p:spTree>
    <p:extLst>
      <p:ext uri="{BB962C8B-B14F-4D97-AF65-F5344CB8AC3E}">
        <p14:creationId xmlns:p14="http://schemas.microsoft.com/office/powerpoint/2010/main" val="3283510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נעם </a:t>
            </a:r>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12</a:t>
            </a:fld>
            <a:endParaRPr lang="en-US"/>
          </a:p>
        </p:txBody>
      </p:sp>
    </p:spTree>
    <p:extLst>
      <p:ext uri="{BB962C8B-B14F-4D97-AF65-F5344CB8AC3E}">
        <p14:creationId xmlns:p14="http://schemas.microsoft.com/office/powerpoint/2010/main" val="3357084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אדם </a:t>
            </a:r>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13</a:t>
            </a:fld>
            <a:endParaRPr lang="en-US"/>
          </a:p>
        </p:txBody>
      </p:sp>
    </p:spTree>
    <p:extLst>
      <p:ext uri="{BB962C8B-B14F-4D97-AF65-F5344CB8AC3E}">
        <p14:creationId xmlns:p14="http://schemas.microsoft.com/office/powerpoint/2010/main" val="3346609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אדם </a:t>
            </a:r>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14</a:t>
            </a:fld>
            <a:endParaRPr lang="en-US"/>
          </a:p>
        </p:txBody>
      </p:sp>
    </p:spTree>
    <p:extLst>
      <p:ext uri="{BB962C8B-B14F-4D97-AF65-F5344CB8AC3E}">
        <p14:creationId xmlns:p14="http://schemas.microsoft.com/office/powerpoint/2010/main" val="3361639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נעם </a:t>
            </a:r>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15</a:t>
            </a:fld>
            <a:endParaRPr lang="en-US"/>
          </a:p>
        </p:txBody>
      </p:sp>
    </p:spTree>
    <p:extLst>
      <p:ext uri="{BB962C8B-B14F-4D97-AF65-F5344CB8AC3E}">
        <p14:creationId xmlns:p14="http://schemas.microsoft.com/office/powerpoint/2010/main" val="261541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נעם ואדם </a:t>
            </a:r>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2</a:t>
            </a:fld>
            <a:endParaRPr lang="en-US"/>
          </a:p>
        </p:txBody>
      </p:sp>
    </p:spTree>
    <p:extLst>
      <p:ext uri="{BB962C8B-B14F-4D97-AF65-F5344CB8AC3E}">
        <p14:creationId xmlns:p14="http://schemas.microsoft.com/office/powerpoint/2010/main" val="589612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נעם </a:t>
            </a:r>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3</a:t>
            </a:fld>
            <a:endParaRPr lang="en-US"/>
          </a:p>
        </p:txBody>
      </p:sp>
    </p:spTree>
    <p:extLst>
      <p:ext uri="{BB962C8B-B14F-4D97-AF65-F5344CB8AC3E}">
        <p14:creationId xmlns:p14="http://schemas.microsoft.com/office/powerpoint/2010/main" val="384383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אדם </a:t>
            </a:r>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4</a:t>
            </a:fld>
            <a:endParaRPr lang="en-US"/>
          </a:p>
        </p:txBody>
      </p:sp>
    </p:spTree>
    <p:extLst>
      <p:ext uri="{BB962C8B-B14F-4D97-AF65-F5344CB8AC3E}">
        <p14:creationId xmlns:p14="http://schemas.microsoft.com/office/powerpoint/2010/main" val="107039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נעם </a:t>
            </a:r>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5</a:t>
            </a:fld>
            <a:endParaRPr lang="en-US"/>
          </a:p>
        </p:txBody>
      </p:sp>
    </p:spTree>
    <p:extLst>
      <p:ext uri="{BB962C8B-B14F-4D97-AF65-F5344CB8AC3E}">
        <p14:creationId xmlns:p14="http://schemas.microsoft.com/office/powerpoint/2010/main" val="2674687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אדם </a:t>
            </a:r>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6</a:t>
            </a:fld>
            <a:endParaRPr lang="en-US"/>
          </a:p>
        </p:txBody>
      </p:sp>
    </p:spTree>
    <p:extLst>
      <p:ext uri="{BB962C8B-B14F-4D97-AF65-F5344CB8AC3E}">
        <p14:creationId xmlns:p14="http://schemas.microsoft.com/office/powerpoint/2010/main" val="3511266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נעם </a:t>
            </a:r>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7</a:t>
            </a:fld>
            <a:endParaRPr lang="en-US"/>
          </a:p>
        </p:txBody>
      </p:sp>
    </p:spTree>
    <p:extLst>
      <p:ext uri="{BB962C8B-B14F-4D97-AF65-F5344CB8AC3E}">
        <p14:creationId xmlns:p14="http://schemas.microsoft.com/office/powerpoint/2010/main" val="3200134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אדם </a:t>
            </a:r>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8</a:t>
            </a:fld>
            <a:endParaRPr lang="en-US"/>
          </a:p>
        </p:txBody>
      </p:sp>
    </p:spTree>
    <p:extLst>
      <p:ext uri="{BB962C8B-B14F-4D97-AF65-F5344CB8AC3E}">
        <p14:creationId xmlns:p14="http://schemas.microsoft.com/office/powerpoint/2010/main" val="2725536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נעם </a:t>
            </a:r>
            <a:endParaRPr lang="en-US" dirty="0"/>
          </a:p>
        </p:txBody>
      </p:sp>
      <p:sp>
        <p:nvSpPr>
          <p:cNvPr id="4" name="Slide Number Placeholder 3"/>
          <p:cNvSpPr>
            <a:spLocks noGrp="1"/>
          </p:cNvSpPr>
          <p:nvPr>
            <p:ph type="sldNum" sz="quarter" idx="5"/>
          </p:nvPr>
        </p:nvSpPr>
        <p:spPr/>
        <p:txBody>
          <a:bodyPr/>
          <a:lstStyle/>
          <a:p>
            <a:fld id="{2452B1F0-7C65-4088-89DA-A88049CB17F7}" type="slidenum">
              <a:rPr lang="en-US" smtClean="0"/>
              <a:t>9</a:t>
            </a:fld>
            <a:endParaRPr lang="en-US"/>
          </a:p>
        </p:txBody>
      </p:sp>
    </p:spTree>
    <p:extLst>
      <p:ext uri="{BB962C8B-B14F-4D97-AF65-F5344CB8AC3E}">
        <p14:creationId xmlns:p14="http://schemas.microsoft.com/office/powerpoint/2010/main" val="403559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FB0539-3452-4F50-9BA5-3DAC3FF52B04}"/>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5E13F745-00EB-4579-B447-8C7ED69DB3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2F297D9D-6288-4A82-822F-A28E81CEA6BC}"/>
              </a:ext>
            </a:extLst>
          </p:cNvPr>
          <p:cNvSpPr>
            <a:spLocks noGrp="1"/>
          </p:cNvSpPr>
          <p:nvPr>
            <p:ph type="dt" sz="half" idx="10"/>
          </p:nvPr>
        </p:nvSpPr>
        <p:spPr/>
        <p:txBody>
          <a:bodyPr/>
          <a:lstStyle/>
          <a:p>
            <a:fld id="{8EFE182B-1FD2-4263-875F-FA69CE9432F3}" type="datetimeFigureOut">
              <a:rPr lang="he-IL" smtClean="0"/>
              <a:t>ל'/סיון/תש"ף</a:t>
            </a:fld>
            <a:endParaRPr lang="he-IL"/>
          </a:p>
        </p:txBody>
      </p:sp>
      <p:sp>
        <p:nvSpPr>
          <p:cNvPr id="5" name="מציין מיקום של כותרת תחתונה 4">
            <a:extLst>
              <a:ext uri="{FF2B5EF4-FFF2-40B4-BE49-F238E27FC236}">
                <a16:creationId xmlns:a16="http://schemas.microsoft.com/office/drawing/2014/main" id="{A5D9FAB9-0A42-4C61-AE8B-507A9BB9255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985E258-4351-4844-B1AC-6FA577F31268}"/>
              </a:ext>
            </a:extLst>
          </p:cNvPr>
          <p:cNvSpPr>
            <a:spLocks noGrp="1"/>
          </p:cNvSpPr>
          <p:nvPr>
            <p:ph type="sldNum" sz="quarter" idx="12"/>
          </p:nvPr>
        </p:nvSpPr>
        <p:spPr/>
        <p:txBody>
          <a:bodyPr/>
          <a:lstStyle/>
          <a:p>
            <a:fld id="{F0E5D498-5477-4E75-84FE-18A707E523C2}" type="slidenum">
              <a:rPr lang="he-IL" smtClean="0"/>
              <a:t>‹#›</a:t>
            </a:fld>
            <a:endParaRPr lang="he-IL"/>
          </a:p>
        </p:txBody>
      </p:sp>
    </p:spTree>
    <p:extLst>
      <p:ext uri="{BB962C8B-B14F-4D97-AF65-F5344CB8AC3E}">
        <p14:creationId xmlns:p14="http://schemas.microsoft.com/office/powerpoint/2010/main" val="114768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E26BDEC-66AB-40FC-8C93-6438F9211D1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FF044DF-2873-4B63-8EA0-01B285CA5354}"/>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C264D5-C585-48F1-8AA0-049D3E4E9998}"/>
              </a:ext>
            </a:extLst>
          </p:cNvPr>
          <p:cNvSpPr>
            <a:spLocks noGrp="1"/>
          </p:cNvSpPr>
          <p:nvPr>
            <p:ph type="dt" sz="half" idx="10"/>
          </p:nvPr>
        </p:nvSpPr>
        <p:spPr/>
        <p:txBody>
          <a:bodyPr/>
          <a:lstStyle/>
          <a:p>
            <a:fld id="{8EFE182B-1FD2-4263-875F-FA69CE9432F3}" type="datetimeFigureOut">
              <a:rPr lang="he-IL" smtClean="0"/>
              <a:t>ל'/סיון/תש"ף</a:t>
            </a:fld>
            <a:endParaRPr lang="he-IL"/>
          </a:p>
        </p:txBody>
      </p:sp>
      <p:sp>
        <p:nvSpPr>
          <p:cNvPr id="5" name="מציין מיקום של כותרת תחתונה 4">
            <a:extLst>
              <a:ext uri="{FF2B5EF4-FFF2-40B4-BE49-F238E27FC236}">
                <a16:creationId xmlns:a16="http://schemas.microsoft.com/office/drawing/2014/main" id="{9063E271-72F3-4494-883B-1EF1E310ABB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CC2BDDD-ACFE-4A71-9640-310F002FE8A3}"/>
              </a:ext>
            </a:extLst>
          </p:cNvPr>
          <p:cNvSpPr>
            <a:spLocks noGrp="1"/>
          </p:cNvSpPr>
          <p:nvPr>
            <p:ph type="sldNum" sz="quarter" idx="12"/>
          </p:nvPr>
        </p:nvSpPr>
        <p:spPr/>
        <p:txBody>
          <a:bodyPr/>
          <a:lstStyle/>
          <a:p>
            <a:fld id="{F0E5D498-5477-4E75-84FE-18A707E523C2}" type="slidenum">
              <a:rPr lang="he-IL" smtClean="0"/>
              <a:t>‹#›</a:t>
            </a:fld>
            <a:endParaRPr lang="he-IL"/>
          </a:p>
        </p:txBody>
      </p:sp>
    </p:spTree>
    <p:extLst>
      <p:ext uri="{BB962C8B-B14F-4D97-AF65-F5344CB8AC3E}">
        <p14:creationId xmlns:p14="http://schemas.microsoft.com/office/powerpoint/2010/main" val="642293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50221A-D36B-4B24-B72F-C4DD9B496BBC}"/>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7F61C62-EC38-4869-8FB6-CEEF9D9830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7E846D22-9C06-4D9C-9ED3-290A5C065603}"/>
              </a:ext>
            </a:extLst>
          </p:cNvPr>
          <p:cNvSpPr>
            <a:spLocks noGrp="1"/>
          </p:cNvSpPr>
          <p:nvPr>
            <p:ph type="dt" sz="half" idx="10"/>
          </p:nvPr>
        </p:nvSpPr>
        <p:spPr/>
        <p:txBody>
          <a:bodyPr/>
          <a:lstStyle/>
          <a:p>
            <a:fld id="{8EFE182B-1FD2-4263-875F-FA69CE9432F3}" type="datetimeFigureOut">
              <a:rPr lang="he-IL" smtClean="0"/>
              <a:t>ל'/סיון/תש"ף</a:t>
            </a:fld>
            <a:endParaRPr lang="he-IL"/>
          </a:p>
        </p:txBody>
      </p:sp>
      <p:sp>
        <p:nvSpPr>
          <p:cNvPr id="5" name="מציין מיקום של כותרת תחתונה 4">
            <a:extLst>
              <a:ext uri="{FF2B5EF4-FFF2-40B4-BE49-F238E27FC236}">
                <a16:creationId xmlns:a16="http://schemas.microsoft.com/office/drawing/2014/main" id="{ED8D850F-B145-471E-BDCD-1D9A37CC789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D0C39FC-214C-45E9-9F66-DF60ED664383}"/>
              </a:ext>
            </a:extLst>
          </p:cNvPr>
          <p:cNvSpPr>
            <a:spLocks noGrp="1"/>
          </p:cNvSpPr>
          <p:nvPr>
            <p:ph type="sldNum" sz="quarter" idx="12"/>
          </p:nvPr>
        </p:nvSpPr>
        <p:spPr/>
        <p:txBody>
          <a:bodyPr/>
          <a:lstStyle/>
          <a:p>
            <a:fld id="{F0E5D498-5477-4E75-84FE-18A707E523C2}" type="slidenum">
              <a:rPr lang="he-IL" smtClean="0"/>
              <a:t>‹#›</a:t>
            </a:fld>
            <a:endParaRPr lang="he-IL"/>
          </a:p>
        </p:txBody>
      </p:sp>
    </p:spTree>
    <p:extLst>
      <p:ext uri="{BB962C8B-B14F-4D97-AF65-F5344CB8AC3E}">
        <p14:creationId xmlns:p14="http://schemas.microsoft.com/office/powerpoint/2010/main" val="1693526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C826E7-F59E-4F37-B00F-79EA5E7EC00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D81046E-A53D-4DD8-B864-1E38BD12DDA0}"/>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CC41AFD9-689E-4F92-82CB-E2C0659A68A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6F0A6A66-1918-4986-BC6F-AEF103F48769}"/>
              </a:ext>
            </a:extLst>
          </p:cNvPr>
          <p:cNvSpPr>
            <a:spLocks noGrp="1"/>
          </p:cNvSpPr>
          <p:nvPr>
            <p:ph type="dt" sz="half" idx="10"/>
          </p:nvPr>
        </p:nvSpPr>
        <p:spPr/>
        <p:txBody>
          <a:bodyPr/>
          <a:lstStyle/>
          <a:p>
            <a:fld id="{8EFE182B-1FD2-4263-875F-FA69CE9432F3}" type="datetimeFigureOut">
              <a:rPr lang="he-IL" smtClean="0"/>
              <a:t>ל'/סיון/תש"ף</a:t>
            </a:fld>
            <a:endParaRPr lang="he-IL"/>
          </a:p>
        </p:txBody>
      </p:sp>
      <p:sp>
        <p:nvSpPr>
          <p:cNvPr id="6" name="מציין מיקום של כותרת תחתונה 5">
            <a:extLst>
              <a:ext uri="{FF2B5EF4-FFF2-40B4-BE49-F238E27FC236}">
                <a16:creationId xmlns:a16="http://schemas.microsoft.com/office/drawing/2014/main" id="{92E147BF-279B-4139-8FAD-78701E42643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B573E47-CFA1-4DD0-9912-5CC6B0059A04}"/>
              </a:ext>
            </a:extLst>
          </p:cNvPr>
          <p:cNvSpPr>
            <a:spLocks noGrp="1"/>
          </p:cNvSpPr>
          <p:nvPr>
            <p:ph type="sldNum" sz="quarter" idx="12"/>
          </p:nvPr>
        </p:nvSpPr>
        <p:spPr/>
        <p:txBody>
          <a:bodyPr/>
          <a:lstStyle/>
          <a:p>
            <a:fld id="{F0E5D498-5477-4E75-84FE-18A707E523C2}" type="slidenum">
              <a:rPr lang="he-IL" smtClean="0"/>
              <a:t>‹#›</a:t>
            </a:fld>
            <a:endParaRPr lang="he-IL"/>
          </a:p>
        </p:txBody>
      </p:sp>
    </p:spTree>
    <p:extLst>
      <p:ext uri="{BB962C8B-B14F-4D97-AF65-F5344CB8AC3E}">
        <p14:creationId xmlns:p14="http://schemas.microsoft.com/office/powerpoint/2010/main" val="3631634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426C22-3A7C-4F80-80AA-8C3FBEC61DAD}"/>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6B67213-CA6D-4AAD-9CF7-BCAEF9A66D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54EE2FB-EFAA-489A-A2A5-C74031005C70}"/>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74C1A24B-16E6-4985-8760-38D29BC22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03B1BAD-92DF-40A8-BB2B-5E69B531A16D}"/>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B70E0FD2-D7EB-472A-99D3-370B65FD0017}"/>
              </a:ext>
            </a:extLst>
          </p:cNvPr>
          <p:cNvSpPr>
            <a:spLocks noGrp="1"/>
          </p:cNvSpPr>
          <p:nvPr>
            <p:ph type="dt" sz="half" idx="10"/>
          </p:nvPr>
        </p:nvSpPr>
        <p:spPr/>
        <p:txBody>
          <a:bodyPr/>
          <a:lstStyle/>
          <a:p>
            <a:fld id="{8EFE182B-1FD2-4263-875F-FA69CE9432F3}" type="datetimeFigureOut">
              <a:rPr lang="he-IL" smtClean="0"/>
              <a:t>ל'/סיון/תש"ף</a:t>
            </a:fld>
            <a:endParaRPr lang="he-IL"/>
          </a:p>
        </p:txBody>
      </p:sp>
      <p:sp>
        <p:nvSpPr>
          <p:cNvPr id="8" name="מציין מיקום של כותרת תחתונה 7">
            <a:extLst>
              <a:ext uri="{FF2B5EF4-FFF2-40B4-BE49-F238E27FC236}">
                <a16:creationId xmlns:a16="http://schemas.microsoft.com/office/drawing/2014/main" id="{27F6E676-92A9-411D-99ED-D3717582453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0F308F85-AF0A-4FC8-A2BE-EEFE8F2F0EAA}"/>
              </a:ext>
            </a:extLst>
          </p:cNvPr>
          <p:cNvSpPr>
            <a:spLocks noGrp="1"/>
          </p:cNvSpPr>
          <p:nvPr>
            <p:ph type="sldNum" sz="quarter" idx="12"/>
          </p:nvPr>
        </p:nvSpPr>
        <p:spPr/>
        <p:txBody>
          <a:bodyPr/>
          <a:lstStyle/>
          <a:p>
            <a:fld id="{F0E5D498-5477-4E75-84FE-18A707E523C2}" type="slidenum">
              <a:rPr lang="he-IL" smtClean="0"/>
              <a:t>‹#›</a:t>
            </a:fld>
            <a:endParaRPr lang="he-IL"/>
          </a:p>
        </p:txBody>
      </p:sp>
    </p:spTree>
    <p:extLst>
      <p:ext uri="{BB962C8B-B14F-4D97-AF65-F5344CB8AC3E}">
        <p14:creationId xmlns:p14="http://schemas.microsoft.com/office/powerpoint/2010/main" val="136178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3A33B1-8ED2-4A76-80F1-C9257D45B50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6467BA0B-77B8-4972-B69F-07893BA27591}"/>
              </a:ext>
            </a:extLst>
          </p:cNvPr>
          <p:cNvSpPr>
            <a:spLocks noGrp="1"/>
          </p:cNvSpPr>
          <p:nvPr>
            <p:ph type="dt" sz="half" idx="10"/>
          </p:nvPr>
        </p:nvSpPr>
        <p:spPr/>
        <p:txBody>
          <a:bodyPr/>
          <a:lstStyle/>
          <a:p>
            <a:fld id="{8EFE182B-1FD2-4263-875F-FA69CE9432F3}" type="datetimeFigureOut">
              <a:rPr lang="he-IL" smtClean="0"/>
              <a:t>ל'/סיון/תש"ף</a:t>
            </a:fld>
            <a:endParaRPr lang="he-IL"/>
          </a:p>
        </p:txBody>
      </p:sp>
      <p:sp>
        <p:nvSpPr>
          <p:cNvPr id="4" name="מציין מיקום של כותרת תחתונה 3">
            <a:extLst>
              <a:ext uri="{FF2B5EF4-FFF2-40B4-BE49-F238E27FC236}">
                <a16:creationId xmlns:a16="http://schemas.microsoft.com/office/drawing/2014/main" id="{8F2B4B89-9B1F-4C08-8077-909B1B0C2A35}"/>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37E2A28F-8C15-47E4-B22D-90A8D3B61F73}"/>
              </a:ext>
            </a:extLst>
          </p:cNvPr>
          <p:cNvSpPr>
            <a:spLocks noGrp="1"/>
          </p:cNvSpPr>
          <p:nvPr>
            <p:ph type="sldNum" sz="quarter" idx="12"/>
          </p:nvPr>
        </p:nvSpPr>
        <p:spPr/>
        <p:txBody>
          <a:bodyPr/>
          <a:lstStyle/>
          <a:p>
            <a:fld id="{F0E5D498-5477-4E75-84FE-18A707E523C2}" type="slidenum">
              <a:rPr lang="he-IL" smtClean="0"/>
              <a:t>‹#›</a:t>
            </a:fld>
            <a:endParaRPr lang="he-IL"/>
          </a:p>
        </p:txBody>
      </p:sp>
    </p:spTree>
    <p:extLst>
      <p:ext uri="{BB962C8B-B14F-4D97-AF65-F5344CB8AC3E}">
        <p14:creationId xmlns:p14="http://schemas.microsoft.com/office/powerpoint/2010/main" val="2494507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36E14EB9-6C5A-404F-AD23-86E26D7DDB32}"/>
              </a:ext>
            </a:extLst>
          </p:cNvPr>
          <p:cNvSpPr>
            <a:spLocks noGrp="1"/>
          </p:cNvSpPr>
          <p:nvPr>
            <p:ph type="dt" sz="half" idx="10"/>
          </p:nvPr>
        </p:nvSpPr>
        <p:spPr/>
        <p:txBody>
          <a:bodyPr/>
          <a:lstStyle/>
          <a:p>
            <a:fld id="{8EFE182B-1FD2-4263-875F-FA69CE9432F3}" type="datetimeFigureOut">
              <a:rPr lang="he-IL" smtClean="0"/>
              <a:t>ל'/סיון/תש"ף</a:t>
            </a:fld>
            <a:endParaRPr lang="he-IL"/>
          </a:p>
        </p:txBody>
      </p:sp>
      <p:sp>
        <p:nvSpPr>
          <p:cNvPr id="3" name="מציין מיקום של כותרת תחתונה 2">
            <a:extLst>
              <a:ext uri="{FF2B5EF4-FFF2-40B4-BE49-F238E27FC236}">
                <a16:creationId xmlns:a16="http://schemas.microsoft.com/office/drawing/2014/main" id="{DC609A13-2000-4A66-961C-CA06A11F75A0}"/>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261201EC-C466-4729-A1E5-47279A89EB2B}"/>
              </a:ext>
            </a:extLst>
          </p:cNvPr>
          <p:cNvSpPr>
            <a:spLocks noGrp="1"/>
          </p:cNvSpPr>
          <p:nvPr>
            <p:ph type="sldNum" sz="quarter" idx="12"/>
          </p:nvPr>
        </p:nvSpPr>
        <p:spPr/>
        <p:txBody>
          <a:bodyPr/>
          <a:lstStyle/>
          <a:p>
            <a:fld id="{F0E5D498-5477-4E75-84FE-18A707E523C2}" type="slidenum">
              <a:rPr lang="he-IL" smtClean="0"/>
              <a:t>‹#›</a:t>
            </a:fld>
            <a:endParaRPr lang="he-IL"/>
          </a:p>
        </p:txBody>
      </p:sp>
    </p:spTree>
    <p:extLst>
      <p:ext uri="{BB962C8B-B14F-4D97-AF65-F5344CB8AC3E}">
        <p14:creationId xmlns:p14="http://schemas.microsoft.com/office/powerpoint/2010/main" val="2872870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73EEA51-3D88-4FEF-AD8E-959B3509DE3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C47DE2B-D68C-4BA9-814E-23F97199C3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A7279DEC-4429-4D19-B1A2-613E86CD9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FFDA584-20D6-4104-A0EC-2B8F1F3997C1}"/>
              </a:ext>
            </a:extLst>
          </p:cNvPr>
          <p:cNvSpPr>
            <a:spLocks noGrp="1"/>
          </p:cNvSpPr>
          <p:nvPr>
            <p:ph type="dt" sz="half" idx="10"/>
          </p:nvPr>
        </p:nvSpPr>
        <p:spPr/>
        <p:txBody>
          <a:bodyPr/>
          <a:lstStyle/>
          <a:p>
            <a:fld id="{8EFE182B-1FD2-4263-875F-FA69CE9432F3}" type="datetimeFigureOut">
              <a:rPr lang="he-IL" smtClean="0"/>
              <a:t>ל'/סיון/תש"ף</a:t>
            </a:fld>
            <a:endParaRPr lang="he-IL"/>
          </a:p>
        </p:txBody>
      </p:sp>
      <p:sp>
        <p:nvSpPr>
          <p:cNvPr id="6" name="מציין מיקום של כותרת תחתונה 5">
            <a:extLst>
              <a:ext uri="{FF2B5EF4-FFF2-40B4-BE49-F238E27FC236}">
                <a16:creationId xmlns:a16="http://schemas.microsoft.com/office/drawing/2014/main" id="{FAB996DC-9DFF-4382-9261-315C8EC606C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420CC99-7719-455F-A440-6903B9305D33}"/>
              </a:ext>
            </a:extLst>
          </p:cNvPr>
          <p:cNvSpPr>
            <a:spLocks noGrp="1"/>
          </p:cNvSpPr>
          <p:nvPr>
            <p:ph type="sldNum" sz="quarter" idx="12"/>
          </p:nvPr>
        </p:nvSpPr>
        <p:spPr/>
        <p:txBody>
          <a:bodyPr/>
          <a:lstStyle/>
          <a:p>
            <a:fld id="{F0E5D498-5477-4E75-84FE-18A707E523C2}" type="slidenum">
              <a:rPr lang="he-IL" smtClean="0"/>
              <a:t>‹#›</a:t>
            </a:fld>
            <a:endParaRPr lang="he-IL"/>
          </a:p>
        </p:txBody>
      </p:sp>
    </p:spTree>
    <p:extLst>
      <p:ext uri="{BB962C8B-B14F-4D97-AF65-F5344CB8AC3E}">
        <p14:creationId xmlns:p14="http://schemas.microsoft.com/office/powerpoint/2010/main" val="2511673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0068124-19E6-49F2-A7D2-C16A431AA2B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649213C-6657-4557-8F25-72A1A20E7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E844442-9327-4B93-8676-856E5CD1C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F3EFAA2-1D39-49F0-9210-C37F5D71392A}"/>
              </a:ext>
            </a:extLst>
          </p:cNvPr>
          <p:cNvSpPr>
            <a:spLocks noGrp="1"/>
          </p:cNvSpPr>
          <p:nvPr>
            <p:ph type="dt" sz="half" idx="10"/>
          </p:nvPr>
        </p:nvSpPr>
        <p:spPr/>
        <p:txBody>
          <a:bodyPr/>
          <a:lstStyle/>
          <a:p>
            <a:fld id="{8EFE182B-1FD2-4263-875F-FA69CE9432F3}" type="datetimeFigureOut">
              <a:rPr lang="he-IL" smtClean="0"/>
              <a:t>ל'/סיון/תש"ף</a:t>
            </a:fld>
            <a:endParaRPr lang="he-IL"/>
          </a:p>
        </p:txBody>
      </p:sp>
      <p:sp>
        <p:nvSpPr>
          <p:cNvPr id="6" name="מציין מיקום של כותרת תחתונה 5">
            <a:extLst>
              <a:ext uri="{FF2B5EF4-FFF2-40B4-BE49-F238E27FC236}">
                <a16:creationId xmlns:a16="http://schemas.microsoft.com/office/drawing/2014/main" id="{B1FB103C-AA84-422E-8EC7-5DE93DA3DF5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C35F724-5675-4380-AE16-6F6000AD3172}"/>
              </a:ext>
            </a:extLst>
          </p:cNvPr>
          <p:cNvSpPr>
            <a:spLocks noGrp="1"/>
          </p:cNvSpPr>
          <p:nvPr>
            <p:ph type="sldNum" sz="quarter" idx="12"/>
          </p:nvPr>
        </p:nvSpPr>
        <p:spPr/>
        <p:txBody>
          <a:bodyPr/>
          <a:lstStyle/>
          <a:p>
            <a:fld id="{F0E5D498-5477-4E75-84FE-18A707E523C2}" type="slidenum">
              <a:rPr lang="he-IL" smtClean="0"/>
              <a:t>‹#›</a:t>
            </a:fld>
            <a:endParaRPr lang="he-IL"/>
          </a:p>
        </p:txBody>
      </p:sp>
    </p:spTree>
    <p:extLst>
      <p:ext uri="{BB962C8B-B14F-4D97-AF65-F5344CB8AC3E}">
        <p14:creationId xmlns:p14="http://schemas.microsoft.com/office/powerpoint/2010/main" val="1892350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8596636-D0BB-47B5-A95B-297F71554D1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C6FDCD1-AB69-409D-B02F-8B921D46B51F}"/>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F251D8F-105F-4B21-B5D7-FF42F1175C22}"/>
              </a:ext>
            </a:extLst>
          </p:cNvPr>
          <p:cNvSpPr>
            <a:spLocks noGrp="1"/>
          </p:cNvSpPr>
          <p:nvPr>
            <p:ph type="dt" sz="half" idx="10"/>
          </p:nvPr>
        </p:nvSpPr>
        <p:spPr/>
        <p:txBody>
          <a:bodyPr/>
          <a:lstStyle/>
          <a:p>
            <a:fld id="{8EFE182B-1FD2-4263-875F-FA69CE9432F3}" type="datetimeFigureOut">
              <a:rPr lang="he-IL" smtClean="0"/>
              <a:t>ל'/סיון/תש"ף</a:t>
            </a:fld>
            <a:endParaRPr lang="he-IL"/>
          </a:p>
        </p:txBody>
      </p:sp>
      <p:sp>
        <p:nvSpPr>
          <p:cNvPr id="5" name="מציין מיקום של כותרת תחתונה 4">
            <a:extLst>
              <a:ext uri="{FF2B5EF4-FFF2-40B4-BE49-F238E27FC236}">
                <a16:creationId xmlns:a16="http://schemas.microsoft.com/office/drawing/2014/main" id="{5A428D32-CEA2-4765-A978-FE3CDE3C588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DA6F088-8D44-4D18-8C8C-ACC5FA872DA4}"/>
              </a:ext>
            </a:extLst>
          </p:cNvPr>
          <p:cNvSpPr>
            <a:spLocks noGrp="1"/>
          </p:cNvSpPr>
          <p:nvPr>
            <p:ph type="sldNum" sz="quarter" idx="12"/>
          </p:nvPr>
        </p:nvSpPr>
        <p:spPr/>
        <p:txBody>
          <a:bodyPr/>
          <a:lstStyle/>
          <a:p>
            <a:fld id="{F0E5D498-5477-4E75-84FE-18A707E523C2}" type="slidenum">
              <a:rPr lang="he-IL" smtClean="0"/>
              <a:t>‹#›</a:t>
            </a:fld>
            <a:endParaRPr lang="he-IL"/>
          </a:p>
        </p:txBody>
      </p:sp>
    </p:spTree>
    <p:extLst>
      <p:ext uri="{BB962C8B-B14F-4D97-AF65-F5344CB8AC3E}">
        <p14:creationId xmlns:p14="http://schemas.microsoft.com/office/powerpoint/2010/main" val="244035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B53B5DC-E137-45DA-904A-72B7BBD2E3B8}"/>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06E0A28-1A58-4B71-8C4D-0940535A2BB2}"/>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640AF0F-1D5D-42CF-B567-59E28302948E}"/>
              </a:ext>
            </a:extLst>
          </p:cNvPr>
          <p:cNvSpPr>
            <a:spLocks noGrp="1"/>
          </p:cNvSpPr>
          <p:nvPr>
            <p:ph type="dt" sz="half" idx="10"/>
          </p:nvPr>
        </p:nvSpPr>
        <p:spPr/>
        <p:txBody>
          <a:bodyPr/>
          <a:lstStyle/>
          <a:p>
            <a:fld id="{8EFE182B-1FD2-4263-875F-FA69CE9432F3}" type="datetimeFigureOut">
              <a:rPr lang="he-IL" smtClean="0"/>
              <a:t>ל'/סיון/תש"ף</a:t>
            </a:fld>
            <a:endParaRPr lang="he-IL"/>
          </a:p>
        </p:txBody>
      </p:sp>
      <p:sp>
        <p:nvSpPr>
          <p:cNvPr id="5" name="מציין מיקום של כותרת תחתונה 4">
            <a:extLst>
              <a:ext uri="{FF2B5EF4-FFF2-40B4-BE49-F238E27FC236}">
                <a16:creationId xmlns:a16="http://schemas.microsoft.com/office/drawing/2014/main" id="{8CA607C0-F191-4CEA-B114-AC0DBE7281E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962B5F8-BCFD-4427-9912-803216C2CCF7}"/>
              </a:ext>
            </a:extLst>
          </p:cNvPr>
          <p:cNvSpPr>
            <a:spLocks noGrp="1"/>
          </p:cNvSpPr>
          <p:nvPr>
            <p:ph type="sldNum" sz="quarter" idx="12"/>
          </p:nvPr>
        </p:nvSpPr>
        <p:spPr/>
        <p:txBody>
          <a:bodyPr/>
          <a:lstStyle/>
          <a:p>
            <a:fld id="{F0E5D498-5477-4E75-84FE-18A707E523C2}" type="slidenum">
              <a:rPr lang="he-IL" smtClean="0"/>
              <a:t>‹#›</a:t>
            </a:fld>
            <a:endParaRPr lang="he-IL"/>
          </a:p>
        </p:txBody>
      </p:sp>
    </p:spTree>
    <p:extLst>
      <p:ext uri="{BB962C8B-B14F-4D97-AF65-F5344CB8AC3E}">
        <p14:creationId xmlns:p14="http://schemas.microsoft.com/office/powerpoint/2010/main" val="283852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CEBE423-FAEF-4292-AB71-BDF4B0260750}"/>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EDDE2F4-2311-41E3-AE0D-96B0EA91467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01EB348-571B-4189-AE1F-38FA745971F5}"/>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EFE182B-1FD2-4263-875F-FA69CE9432F3}" type="datetimeFigureOut">
              <a:rPr lang="he-IL" smtClean="0"/>
              <a:t>ל'/סיון/תש"ף</a:t>
            </a:fld>
            <a:endParaRPr lang="he-IL"/>
          </a:p>
        </p:txBody>
      </p:sp>
      <p:sp>
        <p:nvSpPr>
          <p:cNvPr id="5" name="מציין מיקום של כותרת תחתונה 4">
            <a:extLst>
              <a:ext uri="{FF2B5EF4-FFF2-40B4-BE49-F238E27FC236}">
                <a16:creationId xmlns:a16="http://schemas.microsoft.com/office/drawing/2014/main" id="{FA1CBC2A-165F-4453-95F6-72B82F6C4F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1D0C38EE-5A15-410B-AE0E-3AA2D0C58D8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F0E5D498-5477-4E75-84FE-18A707E523C2}" type="slidenum">
              <a:rPr lang="he-IL" smtClean="0"/>
              <a:t>‹#›</a:t>
            </a:fld>
            <a:endParaRPr lang="he-IL"/>
          </a:p>
        </p:txBody>
      </p:sp>
    </p:spTree>
    <p:extLst>
      <p:ext uri="{BB962C8B-B14F-4D97-AF65-F5344CB8AC3E}">
        <p14:creationId xmlns:p14="http://schemas.microsoft.com/office/powerpoint/2010/main" val="31648168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www.tandfonline.com/reader/content/10.1080/10503307.2019.1676932/format/epub/EPUB/xhtml/index.xhtml#CIT0029"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32686" y="-33193"/>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438775" y="1909057"/>
            <a:ext cx="5943600" cy="1630907"/>
          </a:xfrm>
        </p:spPr>
        <p:txBody>
          <a:bodyPr>
            <a:normAutofit/>
          </a:bodyPr>
          <a:lstStyle/>
          <a:p>
            <a:pPr rtl="1"/>
            <a:r>
              <a:rPr lang="he-IL" sz="3200" b="1" dirty="0">
                <a:solidFill>
                  <a:schemeClr val="tx1"/>
                </a:solidFill>
                <a:latin typeface="David" panose="020E0502060401010101" pitchFamily="34" charset="-79"/>
                <a:cs typeface="David" panose="020E0502060401010101" pitchFamily="34" charset="-79"/>
              </a:rPr>
              <a:t>סנכרון באירועים פרה-לינגוויסטיים</a:t>
            </a:r>
            <a:endParaRPr lang="en-US" sz="3200" b="1" dirty="0">
              <a:solidFill>
                <a:schemeClr val="tx1"/>
              </a:solidFill>
              <a:latin typeface="David" panose="020E0502060401010101" pitchFamily="34" charset="-79"/>
              <a:cs typeface="David" panose="020E0502060401010101" pitchFamily="34" charset="-79"/>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23037" y="3395802"/>
            <a:ext cx="4775075" cy="1083577"/>
          </a:xfrm>
        </p:spPr>
        <p:txBody>
          <a:bodyPr>
            <a:noAutofit/>
          </a:bodyPr>
          <a:lstStyle/>
          <a:p>
            <a:pPr>
              <a:spcAft>
                <a:spcPts val="600"/>
              </a:spcAft>
            </a:pPr>
            <a:r>
              <a:rPr lang="he-IL" sz="1400" dirty="0">
                <a:solidFill>
                  <a:schemeClr val="tx1"/>
                </a:solidFill>
                <a:latin typeface="David" panose="020E0502060401010101" pitchFamily="34" charset="-79"/>
                <a:cs typeface="David" panose="020E0502060401010101" pitchFamily="34" charset="-79"/>
              </a:rPr>
              <a:t>ד"ר דנה אציל-סלונים, נטלי שפירא </a:t>
            </a:r>
          </a:p>
          <a:p>
            <a:pPr>
              <a:spcAft>
                <a:spcPts val="600"/>
              </a:spcAft>
            </a:pPr>
            <a:r>
              <a:rPr lang="he-IL" sz="1400" dirty="0">
                <a:solidFill>
                  <a:schemeClr val="tx1"/>
                </a:solidFill>
                <a:latin typeface="David" panose="020E0502060401010101" pitchFamily="34" charset="-79"/>
                <a:cs typeface="David" panose="020E0502060401010101" pitchFamily="34" charset="-79"/>
              </a:rPr>
              <a:t>נעם יוסף ואדם נדף</a:t>
            </a:r>
          </a:p>
          <a:p>
            <a:pPr>
              <a:spcAft>
                <a:spcPts val="600"/>
              </a:spcAft>
            </a:pPr>
            <a:r>
              <a:rPr lang="he-IL" sz="1400" b="1" dirty="0">
                <a:solidFill>
                  <a:schemeClr val="tx1"/>
                </a:solidFill>
                <a:latin typeface="David" panose="020E0502060401010101" pitchFamily="34" charset="-79"/>
                <a:cs typeface="David" panose="020E0502060401010101" pitchFamily="34" charset="-79"/>
              </a:rPr>
              <a:t>פרקטיקום מחקר בפסיכותרפיה </a:t>
            </a:r>
          </a:p>
        </p:txBody>
      </p:sp>
      <p:pic>
        <p:nvPicPr>
          <p:cNvPr id="8" name="Picture 7">
            <a:extLst>
              <a:ext uri="{FF2B5EF4-FFF2-40B4-BE49-F238E27FC236}">
                <a16:creationId xmlns:a16="http://schemas.microsoft.com/office/drawing/2014/main" id="{C07A1392-1189-4182-86F8-52E46D9A621C}"/>
              </a:ext>
            </a:extLst>
          </p:cNvPr>
          <p:cNvPicPr>
            <a:picLocks noChangeAspect="1"/>
          </p:cNvPicPr>
          <p:nvPr/>
        </p:nvPicPr>
        <p:blipFill>
          <a:blip r:embed="rId4"/>
          <a:stretch>
            <a:fillRect/>
          </a:stretch>
        </p:blipFill>
        <p:spPr>
          <a:xfrm rot="8947012">
            <a:off x="176208" y="4821938"/>
            <a:ext cx="2142190" cy="1599687"/>
          </a:xfrm>
          <a:prstGeom prst="rect">
            <a:avLst/>
          </a:prstGeom>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7D8B-470F-4614-A294-FE88D4A1D1C9}"/>
              </a:ext>
            </a:extLst>
          </p:cNvPr>
          <p:cNvSpPr>
            <a:spLocks noGrp="1"/>
          </p:cNvSpPr>
          <p:nvPr>
            <p:ph type="ctrTitle"/>
          </p:nvPr>
        </p:nvSpPr>
        <p:spPr>
          <a:xfrm>
            <a:off x="737119" y="65314"/>
            <a:ext cx="10944808" cy="1319604"/>
          </a:xfrm>
        </p:spPr>
        <p:txBody>
          <a:bodyPr>
            <a:normAutofit/>
          </a:bodyPr>
          <a:lstStyle/>
          <a:p>
            <a:r>
              <a:rPr lang="he-IL" sz="4400" dirty="0">
                <a:solidFill>
                  <a:srgbClr val="000000"/>
                </a:solidFill>
                <a:latin typeface="David" panose="020E0502060401010101" pitchFamily="34" charset="-79"/>
                <a:cs typeface="David" panose="020E0502060401010101" pitchFamily="34" charset="-79"/>
              </a:rPr>
              <a:t>שיטה - כיצד בדקנו</a:t>
            </a:r>
            <a:endParaRPr lang="he-IL" sz="4400"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260E4B22-6852-4682-8284-B761E2A2E78F}"/>
              </a:ext>
            </a:extLst>
          </p:cNvPr>
          <p:cNvSpPr>
            <a:spLocks noGrp="1"/>
          </p:cNvSpPr>
          <p:nvPr>
            <p:ph type="subTitle" idx="1"/>
          </p:nvPr>
        </p:nvSpPr>
        <p:spPr>
          <a:xfrm>
            <a:off x="569167" y="1535838"/>
            <a:ext cx="11047445" cy="5256850"/>
          </a:xfrm>
        </p:spPr>
        <p:txBody>
          <a:bodyPr>
            <a:normAutofit fontScale="92500"/>
          </a:bodyPr>
          <a:lstStyle/>
          <a:p>
            <a:pPr algn="r"/>
            <a:endParaRPr lang="he-IL" sz="2000" b="1" dirty="0">
              <a:latin typeface="David" panose="020E0502060401010101" pitchFamily="34" charset="-79"/>
              <a:ea typeface="Calibri" panose="020F0502020204030204" pitchFamily="34" charset="0"/>
              <a:cs typeface="David" panose="020E0502060401010101" pitchFamily="34" charset="-79"/>
            </a:endParaRPr>
          </a:p>
          <a:p>
            <a:pPr algn="just"/>
            <a:r>
              <a:rPr lang="he-IL" dirty="0">
                <a:latin typeface="David" panose="020E0502060401010101" pitchFamily="34" charset="-79"/>
                <a:cs typeface="David" panose="020E0502060401010101" pitchFamily="34" charset="-79"/>
              </a:rPr>
              <a:t> </a:t>
            </a:r>
            <a:r>
              <a:rPr lang="he-IL" b="1" dirty="0">
                <a:latin typeface="David" panose="020E0502060401010101" pitchFamily="34" charset="-79"/>
                <a:cs typeface="David" panose="020E0502060401010101" pitchFamily="34" charset="-79"/>
              </a:rPr>
              <a:t>הליך</a:t>
            </a:r>
          </a:p>
          <a:p>
            <a:pPr algn="just"/>
            <a:r>
              <a:rPr lang="he-IL" dirty="0">
                <a:latin typeface="David" panose="020E0502060401010101" pitchFamily="34" charset="-79"/>
                <a:cs typeface="David" panose="020E0502060401010101" pitchFamily="34" charset="-79"/>
              </a:rPr>
              <a:t>לצורך מחקר זה התייחסנו לאירועים פרה לינגוויסטיים חיוביים ושליליים ולמילות הרגש החיוביות והשליליות שנעשה בהן שימוש. באופן ספציפי יותר, סכמנו בתוך כל דיאדה עבור המטפל והמטופל בנפרד, את האירועים הפרה-לינגוויסטיים החיוביים של נימת שמחה או צחוק, ואת האירועים הפרה-לינגוויסטיים השליליים של בכי או אנחה. בחרנו באירועי הצחוק, נימת השמחה, הבכי והאנחה מפני שהם היו האירועים שייצגו בצורה הטובה ביותר רגשות חיוביים או שליליים של המטפל או המטופל בכל דיאדה. באופן דומה, סכמנו עבור כל דיאדה את סך מילות הרגש החיוביות והשליליות, כפי שנוטרו בכל מקטע דיבור בדיאדה. זאת במטרה לבחון האם מתקיים סנכרון בין-אישי בין המטפל למטופל באירועים הפרה-לינגוויסטיים, והאם מתקיים סנכרון תוך אישי אצל המטפל והמטופל, בנפרד, בין אירועים פרה-לינגוויסטיים חיוביים ושליליים לבין שימוש מילות רגש חיובי ושלילי. ציפינו למצוא שאירועים פרה-לינגוויסטיים חיוביים או שליליים רבים יותר אצל המטופל בדיאדה יהיו מלווים באירועים פרה-לינגוויסטיים חיוביים או שליליים רבים יותר אצל המטפל, בהתאמה. עוד ציפינו למצוא ששימוש רב יותר במילות רגש חיוביות או שליליות (הן אצל המטפל והן אצל המטופל) בדיאדה יהיה מלווה באירועים פרה-לינגוויסטיים חיוביים או שליליים רבים יותר, בהתאמה. </a:t>
            </a:r>
            <a:r>
              <a:rPr lang="he-IL" dirty="0">
                <a:solidFill>
                  <a:srgbClr val="000000"/>
                </a:solidFill>
                <a:latin typeface="David" panose="020E0502060401010101" pitchFamily="34" charset="-79"/>
                <a:cs typeface="David" panose="020E0502060401010101" pitchFamily="34" charset="-79"/>
              </a:rPr>
              <a:t> לצורך בחינת השערות המחקר שלנו הרצנו ניתוח סטטיסטי מסוג מודל רגרסיה לינארית. </a:t>
            </a:r>
            <a:endParaRPr lang="en-US" dirty="0">
              <a:latin typeface="David" panose="020E0502060401010101" pitchFamily="34" charset="-79"/>
              <a:cs typeface="David" panose="020E0502060401010101" pitchFamily="34" charset="-79"/>
            </a:endParaRPr>
          </a:p>
          <a:p>
            <a:pPr algn="just"/>
            <a:endParaRPr lang="he-IL" b="1" dirty="0">
              <a:latin typeface="David" panose="020E0502060401010101" pitchFamily="34" charset="-79"/>
              <a:cs typeface="David" panose="020E0502060401010101" pitchFamily="34" charset="-79"/>
            </a:endParaRPr>
          </a:p>
        </p:txBody>
      </p:sp>
      <p:sp>
        <p:nvSpPr>
          <p:cNvPr id="4" name="מלבן 3">
            <a:extLst>
              <a:ext uri="{FF2B5EF4-FFF2-40B4-BE49-F238E27FC236}">
                <a16:creationId xmlns:a16="http://schemas.microsoft.com/office/drawing/2014/main" id="{B6A1C5AA-DD40-4E2C-9611-52444468586F}"/>
              </a:ext>
            </a:extLst>
          </p:cNvPr>
          <p:cNvSpPr/>
          <p:nvPr/>
        </p:nvSpPr>
        <p:spPr>
          <a:xfrm>
            <a:off x="914401" y="1582341"/>
            <a:ext cx="10767526" cy="369332"/>
          </a:xfrm>
          <a:prstGeom prst="rect">
            <a:avLst/>
          </a:prstGeom>
        </p:spPr>
        <p:txBody>
          <a:bodyPr wrap="square">
            <a:spAutoFit/>
          </a:bodyPr>
          <a:lstStyle/>
          <a:p>
            <a:pPr algn="just" rtl="1"/>
            <a:endParaRPr lang="he-IL" dirty="0"/>
          </a:p>
        </p:txBody>
      </p:sp>
    </p:spTree>
    <p:extLst>
      <p:ext uri="{BB962C8B-B14F-4D97-AF65-F5344CB8AC3E}">
        <p14:creationId xmlns:p14="http://schemas.microsoft.com/office/powerpoint/2010/main" val="2724264015"/>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7D8B-470F-4614-A294-FE88D4A1D1C9}"/>
              </a:ext>
            </a:extLst>
          </p:cNvPr>
          <p:cNvSpPr>
            <a:spLocks noGrp="1"/>
          </p:cNvSpPr>
          <p:nvPr>
            <p:ph type="ctrTitle"/>
          </p:nvPr>
        </p:nvSpPr>
        <p:spPr>
          <a:xfrm>
            <a:off x="737119" y="65314"/>
            <a:ext cx="10944808" cy="1319604"/>
          </a:xfrm>
        </p:spPr>
        <p:txBody>
          <a:bodyPr>
            <a:normAutofit/>
          </a:bodyPr>
          <a:lstStyle/>
          <a:p>
            <a:r>
              <a:rPr lang="he-IL" sz="4400" dirty="0">
                <a:solidFill>
                  <a:srgbClr val="000000"/>
                </a:solidFill>
                <a:latin typeface="David" panose="020E0502060401010101" pitchFamily="34" charset="-79"/>
                <a:cs typeface="David" panose="020E0502060401010101" pitchFamily="34" charset="-79"/>
              </a:rPr>
              <a:t>תוצאות - השערה ראשונה</a:t>
            </a:r>
            <a:endParaRPr lang="he-IL" sz="4400"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260E4B22-6852-4682-8284-B761E2A2E78F}"/>
              </a:ext>
            </a:extLst>
          </p:cNvPr>
          <p:cNvSpPr>
            <a:spLocks noGrp="1"/>
          </p:cNvSpPr>
          <p:nvPr>
            <p:ph type="subTitle" idx="1"/>
          </p:nvPr>
        </p:nvSpPr>
        <p:spPr>
          <a:xfrm>
            <a:off x="569167" y="1535838"/>
            <a:ext cx="11047445" cy="5256850"/>
          </a:xfrm>
        </p:spPr>
        <p:txBody>
          <a:bodyPr>
            <a:normAutofit/>
          </a:bodyPr>
          <a:lstStyle/>
          <a:p>
            <a:pPr algn="r">
              <a:lnSpc>
                <a:spcPct val="150000"/>
              </a:lnSpc>
            </a:pPr>
            <a:r>
              <a:rPr lang="he-IL" b="1" dirty="0">
                <a:latin typeface="David" panose="020E0502060401010101" pitchFamily="34" charset="-79"/>
                <a:cs typeface="David" panose="020E0502060401010101" pitchFamily="34" charset="-79"/>
              </a:rPr>
              <a:t> </a:t>
            </a:r>
            <a:r>
              <a:rPr lang="he-IL" dirty="0">
                <a:latin typeface="David" panose="020E0502060401010101" pitchFamily="34" charset="-79"/>
              </a:rPr>
              <a:t> </a:t>
            </a:r>
            <a:r>
              <a:rPr lang="he-IL" dirty="0">
                <a:latin typeface="David" panose="020E0502060401010101" pitchFamily="34" charset="-79"/>
                <a:cs typeface="David" panose="020E0502060401010101" pitchFamily="34" charset="-79"/>
              </a:rPr>
              <a:t>נמצא קשר חיובי בינוני (0.529</a:t>
            </a:r>
            <a:r>
              <a:rPr lang="en-US" dirty="0">
                <a:latin typeface="David" panose="020E0502060401010101" pitchFamily="34" charset="-79"/>
                <a:cs typeface="David" panose="020E0502060401010101" pitchFamily="34" charset="-79"/>
              </a:rPr>
              <a:t>r=</a:t>
            </a:r>
            <a:r>
              <a:rPr lang="he-IL" dirty="0">
                <a:latin typeface="David" panose="020E0502060401010101" pitchFamily="34" charset="-79"/>
                <a:cs typeface="David" panose="020E0502060401010101" pitchFamily="34" charset="-79"/>
              </a:rPr>
              <a:t>) ומובהק (</a:t>
            </a:r>
            <a:r>
              <a:rPr lang="en-US" i="1" dirty="0">
                <a:latin typeface="David" panose="020E0502060401010101" pitchFamily="34" charset="-79"/>
                <a:cs typeface="David" panose="020E0502060401010101" pitchFamily="34" charset="-79"/>
              </a:rPr>
              <a:t>p</a:t>
            </a:r>
            <a:r>
              <a:rPr lang="en-US" dirty="0">
                <a:latin typeface="David" panose="020E0502060401010101" pitchFamily="34" charset="-79"/>
                <a:cs typeface="David" panose="020E0502060401010101" pitchFamily="34" charset="-79"/>
              </a:rPr>
              <a:t>&lt;0.001</a:t>
            </a:r>
            <a:r>
              <a:rPr lang="he-IL" dirty="0">
                <a:latin typeface="David" panose="020E0502060401010101" pitchFamily="34" charset="-79"/>
                <a:cs typeface="David" panose="020E0502060401010101" pitchFamily="34" charset="-79"/>
              </a:rPr>
              <a:t>) בין אירועים פרה-לינגוויסטיים בעלי ערך חיובי אצל המטפל לבין אירועים פרה-לינגוויסטיים בעלי ערך חיובי אצל המטופל מודל הרגרסיה יצא מובהק (</a:t>
            </a:r>
            <a:r>
              <a:rPr lang="en-US" i="1" dirty="0">
                <a:latin typeface="David" panose="020E0502060401010101" pitchFamily="34" charset="-79"/>
                <a:cs typeface="David" panose="020E0502060401010101" pitchFamily="34" charset="-79"/>
              </a:rPr>
              <a:t>p</a:t>
            </a:r>
            <a:r>
              <a:rPr lang="en-US" dirty="0">
                <a:latin typeface="David" panose="020E0502060401010101" pitchFamily="34" charset="-79"/>
                <a:cs typeface="David" panose="020E0502060401010101" pitchFamily="34" charset="-79"/>
              </a:rPr>
              <a:t>&lt;0.001</a:t>
            </a:r>
            <a:r>
              <a:rPr lang="he-IL" dirty="0">
                <a:latin typeface="David" panose="020E0502060401010101" pitchFamily="34" charset="-79"/>
                <a:cs typeface="David" panose="020E0502060401010101" pitchFamily="34" charset="-79"/>
              </a:rPr>
              <a:t>). </a:t>
            </a:r>
            <a:endParaRPr lang="en-US" dirty="0">
              <a:latin typeface="David" panose="020E0502060401010101" pitchFamily="34" charset="-79"/>
              <a:cs typeface="David" panose="020E0502060401010101" pitchFamily="34" charset="-79"/>
            </a:endParaRPr>
          </a:p>
          <a:p>
            <a:pPr algn="r">
              <a:lnSpc>
                <a:spcPct val="150000"/>
              </a:lnSpc>
            </a:pPr>
            <a:r>
              <a:rPr lang="he-IL" dirty="0">
                <a:latin typeface="David" panose="020E0502060401010101" pitchFamily="34" charset="-79"/>
                <a:cs typeface="David" panose="020E0502060401010101" pitchFamily="34" charset="-79"/>
              </a:rPr>
              <a:t> נמצא קשר שלילי חלש (</a:t>
            </a:r>
            <a:r>
              <a:rPr lang="en-US" dirty="0">
                <a:latin typeface="David" panose="020E0502060401010101" pitchFamily="34" charset="-79"/>
                <a:cs typeface="David" panose="020E0502060401010101" pitchFamily="34" charset="-79"/>
              </a:rPr>
              <a:t>r=-0.074</a:t>
            </a:r>
            <a:r>
              <a:rPr lang="he-IL" dirty="0">
                <a:latin typeface="David" panose="020E0502060401010101" pitchFamily="34" charset="-79"/>
                <a:cs typeface="David" panose="020E0502060401010101" pitchFamily="34" charset="-79"/>
              </a:rPr>
              <a:t>) ולא מובהק (</a:t>
            </a:r>
            <a:r>
              <a:rPr lang="en-US" i="1" dirty="0">
                <a:latin typeface="David" panose="020E0502060401010101" pitchFamily="34" charset="-79"/>
                <a:cs typeface="David" panose="020E0502060401010101" pitchFamily="34" charset="-79"/>
              </a:rPr>
              <a:t>p</a:t>
            </a:r>
            <a:r>
              <a:rPr lang="en-US" dirty="0">
                <a:latin typeface="David" panose="020E0502060401010101" pitchFamily="34" charset="-79"/>
                <a:cs typeface="David" panose="020E0502060401010101" pitchFamily="34" charset="-79"/>
              </a:rPr>
              <a:t>&gt;0.05</a:t>
            </a:r>
            <a:r>
              <a:rPr lang="he-IL" dirty="0">
                <a:latin typeface="David" panose="020E0502060401010101" pitchFamily="34" charset="-79"/>
                <a:cs typeface="David" panose="020E0502060401010101" pitchFamily="34" charset="-79"/>
              </a:rPr>
              <a:t>). בין אירועים פרה-לינגוויסטיים בעלי ערך שלילי אצל המטפל לבין אירועים פרה-לינגוויסטיים בעלי ערך שלילי אצל המטופל. מודל הרגרסיה יצא לא מובהק (</a:t>
            </a:r>
            <a:r>
              <a:rPr lang="en-US" dirty="0">
                <a:latin typeface="David" panose="020E0502060401010101" pitchFamily="34" charset="-79"/>
                <a:cs typeface="David" panose="020E0502060401010101" pitchFamily="34" charset="-79"/>
              </a:rPr>
              <a:t>0.536</a:t>
            </a:r>
            <a:r>
              <a:rPr lang="he-IL" dirty="0">
                <a:latin typeface="David" panose="020E0502060401010101" pitchFamily="34" charset="-79"/>
                <a:cs typeface="David" panose="020E0502060401010101" pitchFamily="34" charset="-79"/>
              </a:rPr>
              <a:t>).</a:t>
            </a:r>
          </a:p>
          <a:p>
            <a:pPr algn="r">
              <a:lnSpc>
                <a:spcPct val="150000"/>
              </a:lnSpc>
            </a:pPr>
            <a:r>
              <a:rPr lang="he-IL" b="1" dirty="0">
                <a:latin typeface="David" panose="020E0502060401010101" pitchFamily="34" charset="-79"/>
                <a:cs typeface="David" panose="020E0502060401010101" pitchFamily="34" charset="-79"/>
              </a:rPr>
              <a:t>מתקיים סנכרון באירועים פרה-לינגוויסטיים חיוביים (צחוק, נימת אושר), אבל לא בשליליים (כעס, אנחה) בין המטפל למטופל. </a:t>
            </a:r>
          </a:p>
          <a:p>
            <a:pPr algn="r">
              <a:lnSpc>
                <a:spcPct val="150000"/>
              </a:lnSpc>
            </a:pPr>
            <a:endParaRPr lang="en-US" dirty="0">
              <a:latin typeface="David" panose="020E0502060401010101" pitchFamily="34" charset="-79"/>
            </a:endParaRPr>
          </a:p>
          <a:p>
            <a:pPr algn="just"/>
            <a:endParaRPr lang="he-IL" b="1" dirty="0"/>
          </a:p>
        </p:txBody>
      </p:sp>
      <p:sp>
        <p:nvSpPr>
          <p:cNvPr id="4" name="מלבן 3">
            <a:extLst>
              <a:ext uri="{FF2B5EF4-FFF2-40B4-BE49-F238E27FC236}">
                <a16:creationId xmlns:a16="http://schemas.microsoft.com/office/drawing/2014/main" id="{B6A1C5AA-DD40-4E2C-9611-52444468586F}"/>
              </a:ext>
            </a:extLst>
          </p:cNvPr>
          <p:cNvSpPr/>
          <p:nvPr/>
        </p:nvSpPr>
        <p:spPr>
          <a:xfrm>
            <a:off x="914401" y="1582341"/>
            <a:ext cx="10767526" cy="369332"/>
          </a:xfrm>
          <a:prstGeom prst="rect">
            <a:avLst/>
          </a:prstGeom>
        </p:spPr>
        <p:txBody>
          <a:bodyPr wrap="square">
            <a:spAutoFit/>
          </a:bodyPr>
          <a:lstStyle/>
          <a:p>
            <a:pPr algn="just" rtl="1"/>
            <a:endParaRPr lang="he-IL" dirty="0"/>
          </a:p>
        </p:txBody>
      </p:sp>
    </p:spTree>
    <p:extLst>
      <p:ext uri="{BB962C8B-B14F-4D97-AF65-F5344CB8AC3E}">
        <p14:creationId xmlns:p14="http://schemas.microsoft.com/office/powerpoint/2010/main" val="2528284430"/>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7D8B-470F-4614-A294-FE88D4A1D1C9}"/>
              </a:ext>
            </a:extLst>
          </p:cNvPr>
          <p:cNvSpPr>
            <a:spLocks noGrp="1"/>
          </p:cNvSpPr>
          <p:nvPr>
            <p:ph type="ctrTitle"/>
          </p:nvPr>
        </p:nvSpPr>
        <p:spPr>
          <a:xfrm>
            <a:off x="737119" y="65314"/>
            <a:ext cx="10944808" cy="1319604"/>
          </a:xfrm>
        </p:spPr>
        <p:txBody>
          <a:bodyPr>
            <a:normAutofit/>
          </a:bodyPr>
          <a:lstStyle/>
          <a:p>
            <a:r>
              <a:rPr lang="he-IL" sz="4400" dirty="0">
                <a:solidFill>
                  <a:srgbClr val="000000"/>
                </a:solidFill>
                <a:latin typeface="David" panose="020E0502060401010101" pitchFamily="34" charset="-79"/>
                <a:cs typeface="David" panose="020E0502060401010101" pitchFamily="34" charset="-79"/>
              </a:rPr>
              <a:t>תוצאות - השערה שנייה</a:t>
            </a:r>
            <a:endParaRPr lang="he-IL" sz="4400" dirty="0">
              <a:latin typeface="David" panose="020E0502060401010101" pitchFamily="34" charset="-79"/>
              <a:cs typeface="David" panose="020E0502060401010101" pitchFamily="34" charset="-79"/>
            </a:endParaRPr>
          </a:p>
        </p:txBody>
      </p:sp>
      <p:sp>
        <p:nvSpPr>
          <p:cNvPr id="4" name="מלבן 3">
            <a:extLst>
              <a:ext uri="{FF2B5EF4-FFF2-40B4-BE49-F238E27FC236}">
                <a16:creationId xmlns:a16="http://schemas.microsoft.com/office/drawing/2014/main" id="{B6A1C5AA-DD40-4E2C-9611-52444468586F}"/>
              </a:ext>
            </a:extLst>
          </p:cNvPr>
          <p:cNvSpPr/>
          <p:nvPr/>
        </p:nvSpPr>
        <p:spPr>
          <a:xfrm>
            <a:off x="914401" y="1582341"/>
            <a:ext cx="10767526" cy="369332"/>
          </a:xfrm>
          <a:prstGeom prst="rect">
            <a:avLst/>
          </a:prstGeom>
        </p:spPr>
        <p:txBody>
          <a:bodyPr wrap="square">
            <a:spAutoFit/>
          </a:bodyPr>
          <a:lstStyle/>
          <a:p>
            <a:pPr algn="just" rtl="1"/>
            <a:endParaRPr lang="he-IL" dirty="0"/>
          </a:p>
        </p:txBody>
      </p:sp>
      <p:pic>
        <p:nvPicPr>
          <p:cNvPr id="5" name="Picture 3">
            <a:extLst>
              <a:ext uri="{FF2B5EF4-FFF2-40B4-BE49-F238E27FC236}">
                <a16:creationId xmlns:a16="http://schemas.microsoft.com/office/drawing/2014/main" id="{F6AFF01A-B3A7-4214-BF8A-9EF64C390382}"/>
              </a:ext>
            </a:extLst>
          </p:cNvPr>
          <p:cNvPicPr>
            <a:picLocks noChangeAspect="1"/>
          </p:cNvPicPr>
          <p:nvPr/>
        </p:nvPicPr>
        <p:blipFill>
          <a:blip r:embed="rId3"/>
          <a:stretch>
            <a:fillRect/>
          </a:stretch>
        </p:blipFill>
        <p:spPr>
          <a:xfrm>
            <a:off x="3586739" y="1450585"/>
            <a:ext cx="5018521" cy="2889137"/>
          </a:xfrm>
          <a:prstGeom prst="rect">
            <a:avLst/>
          </a:prstGeom>
        </p:spPr>
      </p:pic>
      <p:sp>
        <p:nvSpPr>
          <p:cNvPr id="6" name="TextBox 5">
            <a:extLst>
              <a:ext uri="{FF2B5EF4-FFF2-40B4-BE49-F238E27FC236}">
                <a16:creationId xmlns:a16="http://schemas.microsoft.com/office/drawing/2014/main" id="{78B90D02-7708-4E94-8223-85D359867355}"/>
              </a:ext>
            </a:extLst>
          </p:cNvPr>
          <p:cNvSpPr txBox="1"/>
          <p:nvPr/>
        </p:nvSpPr>
        <p:spPr>
          <a:xfrm>
            <a:off x="1232452" y="4550480"/>
            <a:ext cx="9541566" cy="2135200"/>
          </a:xfrm>
          <a:prstGeom prst="rect">
            <a:avLst/>
          </a:prstGeom>
          <a:noFill/>
        </p:spPr>
        <p:txBody>
          <a:bodyPr wrap="square" rtlCol="0">
            <a:spAutoFit/>
          </a:bodyPr>
          <a:lstStyle/>
          <a:p>
            <a:pPr algn="r">
              <a:lnSpc>
                <a:spcPct val="150000"/>
              </a:lnSpc>
            </a:pPr>
            <a:r>
              <a:rPr lang="he-IL" b="1" dirty="0">
                <a:latin typeface="David" panose="020E0502060401010101" pitchFamily="34" charset="-79"/>
                <a:cs typeface="David" panose="020E0502060401010101" pitchFamily="34" charset="-79"/>
              </a:rPr>
              <a:t>ב. סנכרון תוך-אישי: נראה כי גם המטפל וגם המטופל ניחנים בסנכרון תוך-אישי חיובי חזק ומובהק. כלומר, קיימת הלימה בין השימוש באלמנטים פרה-לינגוויסטיים חיוביים בשפה לבין שימוש במילות רגש חיובי. </a:t>
            </a:r>
          </a:p>
          <a:p>
            <a:pPr algn="r">
              <a:lnSpc>
                <a:spcPct val="150000"/>
              </a:lnSpc>
            </a:pPr>
            <a:r>
              <a:rPr lang="he-IL" b="1" dirty="0">
                <a:latin typeface="David" panose="020E0502060401010101" pitchFamily="34" charset="-79"/>
                <a:cs typeface="David" panose="020E0502060401010101" pitchFamily="34" charset="-79"/>
              </a:rPr>
              <a:t>ג. סנכרון תוך-אישי: המטופל ניחן בסנכרון תוך-אישי שלילי חזק ומובהק ואילו אצל המטפל לא נמצא סנכרון. כלומר, רק המטופל מקיים הלימה בין השימוש באלמנטים פרה-לינגוויסטיים שליליים בשפה לבין שימוש במילות רגש שליליות. </a:t>
            </a:r>
          </a:p>
        </p:txBody>
      </p:sp>
    </p:spTree>
    <p:extLst>
      <p:ext uri="{BB962C8B-B14F-4D97-AF65-F5344CB8AC3E}">
        <p14:creationId xmlns:p14="http://schemas.microsoft.com/office/powerpoint/2010/main" val="389490208"/>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7D8B-470F-4614-A294-FE88D4A1D1C9}"/>
              </a:ext>
            </a:extLst>
          </p:cNvPr>
          <p:cNvSpPr>
            <a:spLocks noGrp="1"/>
          </p:cNvSpPr>
          <p:nvPr>
            <p:ph type="ctrTitle"/>
          </p:nvPr>
        </p:nvSpPr>
        <p:spPr>
          <a:xfrm>
            <a:off x="737119" y="65314"/>
            <a:ext cx="10944808" cy="1319604"/>
          </a:xfrm>
        </p:spPr>
        <p:txBody>
          <a:bodyPr>
            <a:normAutofit/>
          </a:bodyPr>
          <a:lstStyle/>
          <a:p>
            <a:r>
              <a:rPr lang="he-IL" sz="4400" dirty="0">
                <a:solidFill>
                  <a:srgbClr val="000000"/>
                </a:solidFill>
                <a:latin typeface="David" panose="020E0502060401010101" pitchFamily="34" charset="-79"/>
                <a:cs typeface="David" panose="020E0502060401010101" pitchFamily="34" charset="-79"/>
              </a:rPr>
              <a:t>דיון</a:t>
            </a:r>
            <a:endParaRPr lang="he-IL" sz="4400"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260E4B22-6852-4682-8284-B761E2A2E78F}"/>
              </a:ext>
            </a:extLst>
          </p:cNvPr>
          <p:cNvSpPr>
            <a:spLocks noGrp="1"/>
          </p:cNvSpPr>
          <p:nvPr>
            <p:ph type="subTitle" idx="1"/>
          </p:nvPr>
        </p:nvSpPr>
        <p:spPr>
          <a:xfrm>
            <a:off x="569167" y="1535838"/>
            <a:ext cx="11047445" cy="5256850"/>
          </a:xfrm>
        </p:spPr>
        <p:txBody>
          <a:bodyPr>
            <a:normAutofit lnSpcReduction="10000"/>
          </a:bodyPr>
          <a:lstStyle/>
          <a:p>
            <a:pPr algn="just"/>
            <a:r>
              <a:rPr lang="he-IL" dirty="0">
                <a:latin typeface="David" panose="020E0502060401010101" pitchFamily="34" charset="-79"/>
                <a:cs typeface="David" panose="020E0502060401010101" pitchFamily="34" charset="-79"/>
              </a:rPr>
              <a:t>בהתאם להשערת המחקר הראשונה, נמצא כי מתקיים סנכרון בינאישי באירועים פרה-לינגוויסטיים חיוביים (צחוק, נימת אושר) בין המטפל למטופל, אולם בשונה ממנה לא נמצא סנכרון באירועים השליליים (כעס, אנחה) בין המטפל למטופל.</a:t>
            </a:r>
          </a:p>
          <a:p>
            <a:pPr algn="just"/>
            <a:endParaRPr lang="he-IL" b="1" dirty="0">
              <a:latin typeface="David" panose="020E0502060401010101" pitchFamily="34" charset="-79"/>
              <a:cs typeface="David" panose="020E0502060401010101" pitchFamily="34" charset="-79"/>
            </a:endParaRPr>
          </a:p>
          <a:p>
            <a:pPr algn="just"/>
            <a:r>
              <a:rPr lang="he-IL" dirty="0">
                <a:latin typeface="David" panose="020E0502060401010101" pitchFamily="34" charset="-79"/>
                <a:cs typeface="David" panose="020E0502060401010101" pitchFamily="34" charset="-79"/>
              </a:rPr>
              <a:t>ייתכן והיעדר סנכרון בין המטפל והמטופל באירועים פרה-לינגוויסטיים שליליים מרמז על התפקידים השונים במערך הטיפולי ואולי קשור לאופן בו המטפל משתמש באלמנטים פרה-לינגוויסטיים באופן מודע יותר ובתגובות תואמות ולא תואמות תלויות הקשר על מנת לסייע למטופל בתהליכי וויסות רגשות. כבר נמצא שבטיפול פסיכותרפי המטפל יכול לבצע בחירות </a:t>
            </a:r>
            <a:r>
              <a:rPr lang="he-IL" dirty="0" err="1">
                <a:latin typeface="David" panose="020E0502060401010101" pitchFamily="34" charset="-79"/>
                <a:cs typeface="David" panose="020E0502060401010101" pitchFamily="34" charset="-79"/>
              </a:rPr>
              <a:t>פרוזודיות</a:t>
            </a:r>
            <a:r>
              <a:rPr lang="he-IL" dirty="0">
                <a:latin typeface="David" panose="020E0502060401010101" pitchFamily="34" charset="-79"/>
                <a:cs typeface="David" panose="020E0502060401010101" pitchFamily="34" charset="-79"/>
              </a:rPr>
              <a:t> מכוונות למטרות טיפוליות כמו אימות או </a:t>
            </a:r>
            <a:r>
              <a:rPr lang="he-IL" dirty="0" err="1">
                <a:latin typeface="David" panose="020E0502060401010101" pitchFamily="34" charset="-79"/>
                <a:cs typeface="David" panose="020E0502060401010101" pitchFamily="34" charset="-79"/>
              </a:rPr>
              <a:t>אתגור</a:t>
            </a:r>
            <a:r>
              <a:rPr lang="he-IL" dirty="0">
                <a:latin typeface="David" panose="020E0502060401010101" pitchFamily="34" charset="-79"/>
                <a:cs typeface="David" panose="020E0502060401010101" pitchFamily="34" charset="-79"/>
              </a:rPr>
              <a:t> רגשות המטופל</a:t>
            </a:r>
            <a:r>
              <a:rPr lang="en-US" dirty="0">
                <a:latin typeface="David" panose="020E0502060401010101" pitchFamily="34" charset="-79"/>
                <a:cs typeface="David" panose="020E0502060401010101" pitchFamily="34" charset="-79"/>
              </a:rPr>
              <a:t>(</a:t>
            </a:r>
            <a:r>
              <a:rPr lang="en-US" dirty="0" err="1">
                <a:latin typeface="David" panose="020E0502060401010101" pitchFamily="34" charset="-79"/>
                <a:cs typeface="David" panose="020E0502060401010101" pitchFamily="34" charset="-79"/>
              </a:rPr>
              <a:t>Weiste</a:t>
            </a:r>
            <a:r>
              <a:rPr lang="en-US" dirty="0">
                <a:latin typeface="David" panose="020E0502060401010101" pitchFamily="34" charset="-79"/>
                <a:cs typeface="David" panose="020E0502060401010101" pitchFamily="34" charset="-79"/>
              </a:rPr>
              <a:t> &amp; </a:t>
            </a:r>
            <a:r>
              <a:rPr lang="en-US" dirty="0" err="1">
                <a:latin typeface="David" panose="020E0502060401010101" pitchFamily="34" charset="-79"/>
                <a:cs typeface="David" panose="020E0502060401010101" pitchFamily="34" charset="-79"/>
              </a:rPr>
              <a:t>Peräkylä</a:t>
            </a:r>
            <a:r>
              <a:rPr lang="en-US" dirty="0">
                <a:latin typeface="David" panose="020E0502060401010101" pitchFamily="34" charset="-79"/>
                <a:cs typeface="David" panose="020E0502060401010101" pitchFamily="34" charset="-79"/>
              </a:rPr>
              <a:t>, 2014)</a:t>
            </a:r>
            <a:r>
              <a:rPr lang="he-IL" dirty="0">
                <a:latin typeface="David" panose="020E0502060401010101" pitchFamily="34" charset="-79"/>
                <a:cs typeface="David" panose="020E0502060401010101" pitchFamily="34" charset="-79"/>
              </a:rPr>
              <a:t>. באופן זה המטפל משתמש </a:t>
            </a:r>
            <a:r>
              <a:rPr lang="he-IL" dirty="0" err="1">
                <a:latin typeface="David" panose="020E0502060401010101" pitchFamily="34" charset="-79"/>
                <a:cs typeface="David" panose="020E0502060401010101" pitchFamily="34" charset="-79"/>
              </a:rPr>
              <a:t>בפרוזודיה</a:t>
            </a:r>
            <a:r>
              <a:rPr lang="he-IL" dirty="0">
                <a:latin typeface="David" panose="020E0502060401010101" pitchFamily="34" charset="-79"/>
                <a:cs typeface="David" panose="020E0502060401010101" pitchFamily="34" charset="-79"/>
              </a:rPr>
              <a:t> רכה ככלי חשוב לתקשר אמפטיה ולהביע שייכות באופן שתורם להתאמה הרגשית בינו לבין המטופל ולתהליכי שינוי הטיפולי </a:t>
            </a:r>
            <a:r>
              <a:rPr lang="en-US" dirty="0">
                <a:latin typeface="David" panose="020E0502060401010101" pitchFamily="34" charset="-79"/>
                <a:cs typeface="David" panose="020E0502060401010101" pitchFamily="34" charset="-79"/>
              </a:rPr>
              <a:t>(</a:t>
            </a:r>
            <a:r>
              <a:rPr lang="en-US" dirty="0" err="1">
                <a:latin typeface="David" panose="020E0502060401010101" pitchFamily="34" charset="-79"/>
                <a:cs typeface="David" panose="020E0502060401010101" pitchFamily="34" charset="-79"/>
              </a:rPr>
              <a:t>Kykyri</a:t>
            </a:r>
            <a:r>
              <a:rPr lang="en-US" dirty="0">
                <a:latin typeface="David" panose="020E0502060401010101" pitchFamily="34" charset="-79"/>
                <a:cs typeface="David" panose="020E0502060401010101" pitchFamily="34" charset="-79"/>
              </a:rPr>
              <a:t> et al., </a:t>
            </a:r>
            <a:r>
              <a:rPr lang="en-US" u="sng" dirty="0">
                <a:latin typeface="David" panose="020E0502060401010101" pitchFamily="34" charset="-79"/>
                <a:cs typeface="David" panose="020E0502060401010101" pitchFamily="34" charset="-79"/>
                <a:hlinkClick r:id="rId3"/>
              </a:rPr>
              <a:t>2017</a:t>
            </a:r>
            <a:r>
              <a:rPr lang="en-US" dirty="0">
                <a:latin typeface="David" panose="020E0502060401010101" pitchFamily="34" charset="-79"/>
                <a:cs typeface="David" panose="020E0502060401010101" pitchFamily="34" charset="-79"/>
              </a:rPr>
              <a:t>)</a:t>
            </a:r>
            <a:r>
              <a:rPr lang="he-IL" dirty="0">
                <a:latin typeface="David" panose="020E0502060401010101" pitchFamily="34" charset="-79"/>
                <a:cs typeface="David" panose="020E0502060401010101" pitchFamily="34" charset="-79"/>
              </a:rPr>
              <a:t>. אם כך, תוצאות המחקר הנוכחי משחזרות ומהוות אינטגרציה של מחקרים קודמים בפסיכותרפיה שמצאו סנכרון והתאמה בין המטפל והמטופל </a:t>
            </a:r>
            <a:r>
              <a:rPr lang="he-IL" dirty="0" err="1">
                <a:latin typeface="David" panose="020E0502060401010101" pitchFamily="34" charset="-79"/>
                <a:cs typeface="David" panose="020E0502060401010101" pitchFamily="34" charset="-79"/>
              </a:rPr>
              <a:t>במודולות</a:t>
            </a:r>
            <a:r>
              <a:rPr lang="he-IL" dirty="0">
                <a:latin typeface="David" panose="020E0502060401010101" pitchFamily="34" charset="-79"/>
                <a:cs typeface="David" panose="020E0502060401010101" pitchFamily="34" charset="-79"/>
              </a:rPr>
              <a:t> שונות של תקשורת וורבלית ולא וורבלית יחדיו עם מחקרים שעסקו בוויסות רגשי בהליך הטיפולי, לפיהם וויסות רגשי הדדי אינו שווה ערך לסנכרון או השתנות משותפת של רגשות (</a:t>
            </a:r>
            <a:r>
              <a:rPr lang="en-US" dirty="0">
                <a:latin typeface="David" panose="020E0502060401010101" pitchFamily="34" charset="-79"/>
                <a:cs typeface="David" panose="020E0502060401010101" pitchFamily="34" charset="-79"/>
              </a:rPr>
              <a:t>(soma et al., 2019</a:t>
            </a:r>
            <a:endParaRPr lang="he-IL" b="1" dirty="0">
              <a:latin typeface="David" panose="020E0502060401010101" pitchFamily="34" charset="-79"/>
              <a:cs typeface="David" panose="020E0502060401010101" pitchFamily="34" charset="-79"/>
            </a:endParaRPr>
          </a:p>
        </p:txBody>
      </p:sp>
      <p:sp>
        <p:nvSpPr>
          <p:cNvPr id="4" name="מלבן 3">
            <a:extLst>
              <a:ext uri="{FF2B5EF4-FFF2-40B4-BE49-F238E27FC236}">
                <a16:creationId xmlns:a16="http://schemas.microsoft.com/office/drawing/2014/main" id="{B6A1C5AA-DD40-4E2C-9611-52444468586F}"/>
              </a:ext>
            </a:extLst>
          </p:cNvPr>
          <p:cNvSpPr/>
          <p:nvPr/>
        </p:nvSpPr>
        <p:spPr>
          <a:xfrm>
            <a:off x="914401" y="1582341"/>
            <a:ext cx="10767526" cy="369332"/>
          </a:xfrm>
          <a:prstGeom prst="rect">
            <a:avLst/>
          </a:prstGeom>
        </p:spPr>
        <p:txBody>
          <a:bodyPr wrap="square">
            <a:spAutoFit/>
          </a:bodyPr>
          <a:lstStyle/>
          <a:p>
            <a:pPr algn="just" rtl="1"/>
            <a:endParaRPr lang="he-IL" dirty="0"/>
          </a:p>
        </p:txBody>
      </p:sp>
    </p:spTree>
    <p:extLst>
      <p:ext uri="{BB962C8B-B14F-4D97-AF65-F5344CB8AC3E}">
        <p14:creationId xmlns:p14="http://schemas.microsoft.com/office/powerpoint/2010/main" val="238620329"/>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7D8B-470F-4614-A294-FE88D4A1D1C9}"/>
              </a:ext>
            </a:extLst>
          </p:cNvPr>
          <p:cNvSpPr>
            <a:spLocks noGrp="1"/>
          </p:cNvSpPr>
          <p:nvPr>
            <p:ph type="ctrTitle"/>
          </p:nvPr>
        </p:nvSpPr>
        <p:spPr>
          <a:xfrm>
            <a:off x="737119" y="65314"/>
            <a:ext cx="10944808" cy="1319604"/>
          </a:xfrm>
        </p:spPr>
        <p:txBody>
          <a:bodyPr>
            <a:normAutofit/>
          </a:bodyPr>
          <a:lstStyle/>
          <a:p>
            <a:r>
              <a:rPr lang="he-IL" sz="4400" dirty="0">
                <a:solidFill>
                  <a:srgbClr val="000000"/>
                </a:solidFill>
                <a:latin typeface="David" panose="020E0502060401010101" pitchFamily="34" charset="-79"/>
                <a:cs typeface="David" panose="020E0502060401010101" pitchFamily="34" charset="-79"/>
              </a:rPr>
              <a:t>דיון</a:t>
            </a:r>
            <a:endParaRPr lang="he-IL" sz="4400"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260E4B22-6852-4682-8284-B761E2A2E78F}"/>
              </a:ext>
            </a:extLst>
          </p:cNvPr>
          <p:cNvSpPr>
            <a:spLocks noGrp="1"/>
          </p:cNvSpPr>
          <p:nvPr>
            <p:ph type="subTitle" idx="1"/>
          </p:nvPr>
        </p:nvSpPr>
        <p:spPr>
          <a:xfrm>
            <a:off x="569167" y="1535838"/>
            <a:ext cx="11047445" cy="5256850"/>
          </a:xfrm>
        </p:spPr>
        <p:txBody>
          <a:bodyPr>
            <a:normAutofit/>
          </a:bodyPr>
          <a:lstStyle/>
          <a:p>
            <a:pPr algn="just"/>
            <a:r>
              <a:rPr lang="he-IL" dirty="0">
                <a:latin typeface="David" panose="020E0502060401010101" pitchFamily="34" charset="-79"/>
                <a:cs typeface="David" panose="020E0502060401010101" pitchFamily="34" charset="-79"/>
              </a:rPr>
              <a:t>באופן דומה נמצא בהתאם להשערת המחקר השנייה כי גם המטפל וגם המטופל ניחנים בסנכרון תוך-אישי חיובי חזק ומובהק. כלומר, קיימת הלימה בין השימוש באלמנטים פרה-לינגוויסטיים חיוביים בשפה לבין שימוש במילות רגש חיובי. מנגד, בשונה מהשערות המחקר, נמצא שהמטופל ניחן בסנכרון תוך-אישי שלילי חזק ומובהק ואילו אצל המטפל לא נמצא סנכרון כזה. </a:t>
            </a:r>
            <a:endParaRPr lang="he-IL" b="1" dirty="0">
              <a:latin typeface="David" panose="020E0502060401010101" pitchFamily="34" charset="-79"/>
              <a:cs typeface="David" panose="020E0502060401010101" pitchFamily="34" charset="-79"/>
            </a:endParaRPr>
          </a:p>
          <a:p>
            <a:pPr algn="just" fontAlgn="base"/>
            <a:r>
              <a:rPr lang="he-IL" dirty="0">
                <a:latin typeface="David" panose="020E0502060401010101" pitchFamily="34" charset="-79"/>
                <a:cs typeface="David" panose="020E0502060401010101" pitchFamily="34" charset="-79"/>
              </a:rPr>
              <a:t>בדומה לפרשנות של התוצאות בהשערה הראשונה, ייתכן שהמטפל משתמש בכלים התקשורתיים בצורה יותר מודעת ואינסטרומנטלית לצורך קידום מטרות הטיפול, ואילו המטופל מתנהג באופן טבעי ומקיים הלימה בין ביטוי רגשי וורבלי (מודע) ולא וורבלי (לא מודע בחלקו). המטפל כנראה משתמש בחוכמה בבחירת המילים שלו ובהתערבויות שהוא מקיים לאורך ההליך הטיפולי - לפעמים בוחר בהדדיות ולפעמים לא.  </a:t>
            </a:r>
          </a:p>
          <a:p>
            <a:pPr algn="just" fontAlgn="base"/>
            <a:r>
              <a:rPr lang="he-IL" dirty="0">
                <a:latin typeface="David" panose="020E0502060401010101" pitchFamily="34" charset="-79"/>
                <a:cs typeface="David" panose="020E0502060401010101" pitchFamily="34" charset="-79"/>
              </a:rPr>
              <a:t>לדוגמא - שיקוף ואמפתיה שמובעים וורבלית תוך שימוש מילות רגש שלילי (המטפל עם המטופל בחוויה) אבל באופן מוחזק ומווסת שנעדר או נמנע מביטוי שלילי נוסף בדמות אירועים פרה-לינגוויסטיים שליליים.</a:t>
            </a:r>
          </a:p>
          <a:p>
            <a:pPr fontAlgn="base"/>
            <a:endParaRPr lang="he-IL" dirty="0">
              <a:latin typeface="David" panose="020E0502060401010101" pitchFamily="34" charset="-79"/>
              <a:cs typeface="David" panose="020E0502060401010101" pitchFamily="34" charset="-79"/>
            </a:endParaRPr>
          </a:p>
          <a:p>
            <a:pPr algn="just"/>
            <a:endParaRPr lang="he-IL" b="1" dirty="0">
              <a:latin typeface="David" panose="020E0502060401010101" pitchFamily="34" charset="-79"/>
              <a:cs typeface="David" panose="020E0502060401010101" pitchFamily="34" charset="-79"/>
            </a:endParaRPr>
          </a:p>
        </p:txBody>
      </p:sp>
      <p:sp>
        <p:nvSpPr>
          <p:cNvPr id="4" name="מלבן 3">
            <a:extLst>
              <a:ext uri="{FF2B5EF4-FFF2-40B4-BE49-F238E27FC236}">
                <a16:creationId xmlns:a16="http://schemas.microsoft.com/office/drawing/2014/main" id="{B6A1C5AA-DD40-4E2C-9611-52444468586F}"/>
              </a:ext>
            </a:extLst>
          </p:cNvPr>
          <p:cNvSpPr/>
          <p:nvPr/>
        </p:nvSpPr>
        <p:spPr>
          <a:xfrm>
            <a:off x="914401" y="1582341"/>
            <a:ext cx="10767526" cy="369332"/>
          </a:xfrm>
          <a:prstGeom prst="rect">
            <a:avLst/>
          </a:prstGeom>
        </p:spPr>
        <p:txBody>
          <a:bodyPr wrap="square">
            <a:spAutoFit/>
          </a:bodyPr>
          <a:lstStyle/>
          <a:p>
            <a:pPr algn="just" rtl="1"/>
            <a:endParaRPr lang="he-IL" dirty="0"/>
          </a:p>
        </p:txBody>
      </p:sp>
    </p:spTree>
    <p:extLst>
      <p:ext uri="{BB962C8B-B14F-4D97-AF65-F5344CB8AC3E}">
        <p14:creationId xmlns:p14="http://schemas.microsoft.com/office/powerpoint/2010/main" val="4278267476"/>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7D8B-470F-4614-A294-FE88D4A1D1C9}"/>
              </a:ext>
            </a:extLst>
          </p:cNvPr>
          <p:cNvSpPr>
            <a:spLocks noGrp="1"/>
          </p:cNvSpPr>
          <p:nvPr>
            <p:ph type="ctrTitle"/>
          </p:nvPr>
        </p:nvSpPr>
        <p:spPr>
          <a:xfrm>
            <a:off x="737119" y="65314"/>
            <a:ext cx="10944808" cy="1319604"/>
          </a:xfrm>
        </p:spPr>
        <p:txBody>
          <a:bodyPr>
            <a:normAutofit/>
          </a:bodyPr>
          <a:lstStyle/>
          <a:p>
            <a:r>
              <a:rPr lang="he-IL" sz="4400" dirty="0">
                <a:solidFill>
                  <a:srgbClr val="000000"/>
                </a:solidFill>
                <a:latin typeface="David" panose="020E0502060401010101" pitchFamily="34" charset="-79"/>
                <a:cs typeface="David" panose="020E0502060401010101" pitchFamily="34" charset="-79"/>
              </a:rPr>
              <a:t>דיון</a:t>
            </a:r>
            <a:endParaRPr lang="he-IL" sz="4400"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260E4B22-6852-4682-8284-B761E2A2E78F}"/>
              </a:ext>
            </a:extLst>
          </p:cNvPr>
          <p:cNvSpPr>
            <a:spLocks noGrp="1"/>
          </p:cNvSpPr>
          <p:nvPr>
            <p:ph type="subTitle" idx="1"/>
          </p:nvPr>
        </p:nvSpPr>
        <p:spPr>
          <a:xfrm>
            <a:off x="569167" y="1535838"/>
            <a:ext cx="11047445" cy="5256850"/>
          </a:xfrm>
        </p:spPr>
        <p:txBody>
          <a:bodyPr>
            <a:normAutofit fontScale="85000" lnSpcReduction="20000"/>
          </a:bodyPr>
          <a:lstStyle/>
          <a:p>
            <a:pPr fontAlgn="base"/>
            <a:endParaRPr lang="he-IL" dirty="0">
              <a:latin typeface="David" panose="020E0502060401010101" pitchFamily="34" charset="-79"/>
              <a:cs typeface="David" panose="020E0502060401010101" pitchFamily="34" charset="-79"/>
            </a:endParaRPr>
          </a:p>
          <a:p>
            <a:pPr algn="just"/>
            <a:r>
              <a:rPr lang="he-IL" dirty="0">
                <a:latin typeface="David" panose="020E0502060401010101" pitchFamily="34" charset="-79"/>
                <a:cs typeface="David" panose="020E0502060401010101" pitchFamily="34" charset="-79"/>
              </a:rPr>
              <a:t>נקודת חוזק של המחקר הנוכחי מצויה בכמות הגדולה של הנתונים ששימשו לצורך הניתוחים הסטטיסטיים. ניתוח המתייחס ל-872 פגישות טיפוליות ול-74 דיאדות טיפוליות מגביר את יכולת ההכללה של המחקר. </a:t>
            </a:r>
          </a:p>
          <a:p>
            <a:pPr algn="r"/>
            <a:endParaRPr lang="he-IL" dirty="0">
              <a:latin typeface="David" panose="020E0502060401010101" pitchFamily="34" charset="-79"/>
              <a:cs typeface="David" panose="020E0502060401010101" pitchFamily="34" charset="-79"/>
            </a:endParaRPr>
          </a:p>
          <a:p>
            <a:pPr algn="just"/>
            <a:r>
              <a:rPr lang="he-IL" dirty="0">
                <a:latin typeface="David" panose="020E0502060401010101" pitchFamily="34" charset="-79"/>
                <a:cs typeface="David" panose="020E0502060401010101" pitchFamily="34" charset="-79"/>
              </a:rPr>
              <a:t>מגבלה של המחקר קשורה באופן ניתוח הנתונים בו חסרה התייחסות להיבטים הטמפורליים של הסנכרון, והממצאים המקדמיים במחקר זה מצריכים מחקרי המשך שיבחנו סנכרון תוך התייחסות </a:t>
            </a:r>
            <a:r>
              <a:rPr lang="he-IL" dirty="0" err="1">
                <a:latin typeface="David" panose="020E0502060401010101" pitchFamily="34" charset="-79"/>
                <a:cs typeface="David" panose="020E0502060401010101" pitchFamily="34" charset="-79"/>
              </a:rPr>
              <a:t>למימד</a:t>
            </a:r>
            <a:r>
              <a:rPr lang="he-IL" dirty="0">
                <a:latin typeface="David" panose="020E0502060401010101" pitchFamily="34" charset="-79"/>
                <a:cs typeface="David" panose="020E0502060401010101" pitchFamily="34" charset="-79"/>
              </a:rPr>
              <a:t> הזמן בתוך הרצף הטיפולי. למשל, האם הסנכרון באירועים החיוביים מייצג בעיקר תגובה חיובית של המטפל לאחר תגובה של המטופל, או גם בכיוון השני (ובכך לרמז על מידת ההשפעה של המטפל על תגובות המטופל).</a:t>
            </a:r>
          </a:p>
          <a:p>
            <a:pPr algn="just"/>
            <a:endParaRPr lang="he-IL" dirty="0">
              <a:latin typeface="David" panose="020E0502060401010101" pitchFamily="34" charset="-79"/>
              <a:cs typeface="David" panose="020E0502060401010101" pitchFamily="34" charset="-79"/>
            </a:endParaRPr>
          </a:p>
          <a:p>
            <a:pPr algn="just"/>
            <a:r>
              <a:rPr lang="he-IL" dirty="0">
                <a:latin typeface="David" panose="020E0502060401010101" pitchFamily="34" charset="-79"/>
                <a:cs typeface="David" panose="020E0502060401010101" pitchFamily="34" charset="-79"/>
              </a:rPr>
              <a:t>יהיה מעניין לבדוק במחקרי המשך כיצד התגובות הפרה-לינגוויסטיות של המטפל והמטופל קשורות בתהליכי וויסות רגשות. </a:t>
            </a:r>
          </a:p>
          <a:p>
            <a:pPr algn="just"/>
            <a:r>
              <a:rPr lang="he-IL" dirty="0">
                <a:latin typeface="David" panose="020E0502060401010101" pitchFamily="34" charset="-79"/>
                <a:cs typeface="David" panose="020E0502060401010101" pitchFamily="34" charset="-79"/>
              </a:rPr>
              <a:t>עוד יהיה מעניין להעמיק את ההבנה אודות אופן התקשורת של המטפל כלפי המטופל כמכלול, תוך התייחסות בו-זמנית למרכיבי תקשורת נוספים כמו פידבק מהבעות פנים ומרכיבי תקשורת תנועתיים (שפת גוף) שלא נכללו במחקר זה ועשויים לספק מידע נוסף וחשוב על האופן בו המטפל משלב אמצעי תקשורת שונים לביצוע ההתערבויות וכיצד שילובים אלה קשורים למבנים חשובים בהליך הטיפולי כמו הבעת אמפטיה וביסוס הברית הטיפולית.  </a:t>
            </a:r>
          </a:p>
          <a:p>
            <a:br>
              <a:rPr lang="he-IL" dirty="0">
                <a:latin typeface="David" panose="020E0502060401010101" pitchFamily="34" charset="-79"/>
                <a:cs typeface="David" panose="020E0502060401010101" pitchFamily="34" charset="-79"/>
              </a:rPr>
            </a:br>
            <a:endParaRPr lang="he-IL" dirty="0">
              <a:latin typeface="David" panose="020E0502060401010101" pitchFamily="34" charset="-79"/>
              <a:cs typeface="David" panose="020E0502060401010101" pitchFamily="34" charset="-79"/>
            </a:endParaRPr>
          </a:p>
          <a:p>
            <a:br>
              <a:rPr lang="he-IL" dirty="0">
                <a:latin typeface="David" panose="020E0502060401010101" pitchFamily="34" charset="-79"/>
                <a:cs typeface="David" panose="020E0502060401010101" pitchFamily="34" charset="-79"/>
              </a:rPr>
            </a:br>
            <a:endParaRPr lang="he-IL" b="1" dirty="0">
              <a:latin typeface="David" panose="020E0502060401010101" pitchFamily="34" charset="-79"/>
              <a:cs typeface="David" panose="020E0502060401010101" pitchFamily="34" charset="-79"/>
            </a:endParaRPr>
          </a:p>
        </p:txBody>
      </p:sp>
      <p:sp>
        <p:nvSpPr>
          <p:cNvPr id="4" name="מלבן 3">
            <a:extLst>
              <a:ext uri="{FF2B5EF4-FFF2-40B4-BE49-F238E27FC236}">
                <a16:creationId xmlns:a16="http://schemas.microsoft.com/office/drawing/2014/main" id="{B6A1C5AA-DD40-4E2C-9611-52444468586F}"/>
              </a:ext>
            </a:extLst>
          </p:cNvPr>
          <p:cNvSpPr/>
          <p:nvPr/>
        </p:nvSpPr>
        <p:spPr>
          <a:xfrm>
            <a:off x="914401" y="1582341"/>
            <a:ext cx="10767526" cy="369332"/>
          </a:xfrm>
          <a:prstGeom prst="rect">
            <a:avLst/>
          </a:prstGeom>
        </p:spPr>
        <p:txBody>
          <a:bodyPr wrap="square">
            <a:spAutoFit/>
          </a:bodyPr>
          <a:lstStyle/>
          <a:p>
            <a:pPr algn="just" rtl="1"/>
            <a:endParaRPr lang="he-IL" dirty="0"/>
          </a:p>
        </p:txBody>
      </p:sp>
    </p:spTree>
    <p:extLst>
      <p:ext uri="{BB962C8B-B14F-4D97-AF65-F5344CB8AC3E}">
        <p14:creationId xmlns:p14="http://schemas.microsoft.com/office/powerpoint/2010/main" val="3621228284"/>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7D8B-470F-4614-A294-FE88D4A1D1C9}"/>
              </a:ext>
            </a:extLst>
          </p:cNvPr>
          <p:cNvSpPr>
            <a:spLocks noGrp="1"/>
          </p:cNvSpPr>
          <p:nvPr>
            <p:ph type="ctrTitle"/>
          </p:nvPr>
        </p:nvSpPr>
        <p:spPr>
          <a:xfrm>
            <a:off x="737119" y="65314"/>
            <a:ext cx="10944808" cy="1319604"/>
          </a:xfrm>
        </p:spPr>
        <p:txBody>
          <a:bodyPr>
            <a:normAutofit/>
          </a:bodyPr>
          <a:lstStyle/>
          <a:p>
            <a:r>
              <a:rPr lang="he-IL" sz="4400" dirty="0">
                <a:solidFill>
                  <a:srgbClr val="000000"/>
                </a:solidFill>
                <a:latin typeface="David" panose="020E0502060401010101" pitchFamily="34" charset="-79"/>
                <a:cs typeface="David" panose="020E0502060401010101" pitchFamily="34" charset="-79"/>
              </a:rPr>
              <a:t>מבוא - רקע תיאורטי – מושגיים והגדרות</a:t>
            </a:r>
            <a:endParaRPr lang="he-IL" sz="4400"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260E4B22-6852-4682-8284-B761E2A2E78F}"/>
              </a:ext>
            </a:extLst>
          </p:cNvPr>
          <p:cNvSpPr>
            <a:spLocks noGrp="1"/>
          </p:cNvSpPr>
          <p:nvPr>
            <p:ph type="subTitle" idx="1"/>
          </p:nvPr>
        </p:nvSpPr>
        <p:spPr>
          <a:xfrm>
            <a:off x="569167" y="1535838"/>
            <a:ext cx="11047445" cy="5256850"/>
          </a:xfrm>
        </p:spPr>
        <p:txBody>
          <a:bodyPr>
            <a:normAutofit fontScale="62500" lnSpcReduction="20000"/>
          </a:bodyPr>
          <a:lstStyle/>
          <a:p>
            <a:pPr algn="r"/>
            <a:endParaRPr lang="he-IL" sz="2000" b="1" dirty="0">
              <a:latin typeface="David" panose="020E0502060401010101" pitchFamily="34" charset="-79"/>
              <a:ea typeface="Calibri" panose="020F0502020204030204" pitchFamily="34" charset="0"/>
              <a:cs typeface="David" panose="020E0502060401010101" pitchFamily="34" charset="-79"/>
            </a:endParaRPr>
          </a:p>
          <a:p>
            <a:pPr algn="just"/>
            <a:r>
              <a:rPr lang="he-IL" b="1" dirty="0">
                <a:latin typeface="David" panose="020E0502060401010101" pitchFamily="34" charset="-79"/>
                <a:cs typeface="David" panose="020E0502060401010101" pitchFamily="34" charset="-79"/>
              </a:rPr>
              <a:t>פרה-לינגוויסטיקה</a:t>
            </a:r>
            <a:r>
              <a:rPr lang="he-IL" dirty="0">
                <a:latin typeface="David" panose="020E0502060401010101" pitchFamily="34" charset="-79"/>
                <a:cs typeface="David" panose="020E0502060401010101" pitchFamily="34" charset="-79"/>
              </a:rPr>
              <a:t>, בהגדרתה הצרה, מתייחסת למרכיבים </a:t>
            </a:r>
            <a:r>
              <a:rPr lang="he-IL" dirty="0" err="1">
                <a:latin typeface="David" panose="020E0502060401010101" pitchFamily="34" charset="-79"/>
                <a:cs typeface="David" panose="020E0502060401010101" pitchFamily="34" charset="-79"/>
              </a:rPr>
              <a:t>ווקליים</a:t>
            </a:r>
            <a:r>
              <a:rPr lang="he-IL" dirty="0">
                <a:latin typeface="David" panose="020E0502060401010101" pitchFamily="34" charset="-79"/>
                <a:cs typeface="David" panose="020E0502060401010101" pitchFamily="34" charset="-79"/>
              </a:rPr>
              <a:t> חוץ-וורבליים של תקשורת שפתית בינאישית, המוטמעים או מלווים את המסר הוורבלי. מרכיבים אלה של התקשורת עשויים לשנות משמעות, ליצור </a:t>
            </a:r>
            <a:r>
              <a:rPr lang="he-IL" dirty="0" err="1">
                <a:latin typeface="David" panose="020E0502060401010101" pitchFamily="34" charset="-79"/>
                <a:cs typeface="David" panose="020E0502060401010101" pitchFamily="34" charset="-79"/>
              </a:rPr>
              <a:t>ניאונס</a:t>
            </a:r>
            <a:r>
              <a:rPr lang="he-IL" dirty="0">
                <a:latin typeface="David" panose="020E0502060401010101" pitchFamily="34" charset="-79"/>
                <a:cs typeface="David" panose="020E0502060401010101" pitchFamily="34" charset="-79"/>
              </a:rPr>
              <a:t> או להעביר רגש, באמצעות שימוש בטכניקות שונות דוגמת גובה צליל, משקל, אינטונציה, שתיקות, צחוק וכו' </a:t>
            </a:r>
            <a:r>
              <a:rPr lang="en-US" dirty="0">
                <a:latin typeface="David" panose="020E0502060401010101" pitchFamily="34" charset="-79"/>
                <a:cs typeface="David" panose="020E0502060401010101" pitchFamily="34" charset="-79"/>
              </a:rPr>
              <a:t>(Schuller et al., 2013)</a:t>
            </a:r>
            <a:r>
              <a:rPr lang="he-IL" dirty="0">
                <a:latin typeface="David" panose="020E0502060401010101" pitchFamily="34" charset="-79"/>
                <a:cs typeface="David" panose="020E0502060401010101" pitchFamily="34" charset="-79"/>
              </a:rPr>
              <a:t>.  מרכיבים פרה לינגוויסטים עשויים לבוא לידי ביטוי במודע או שלא במודע (הריס ורובינשטיין, 1975). </a:t>
            </a:r>
          </a:p>
          <a:p>
            <a:pPr algn="just"/>
            <a:endParaRPr lang="he-IL" dirty="0">
              <a:latin typeface="David" panose="020E0502060401010101" pitchFamily="34" charset="-79"/>
              <a:cs typeface="David" panose="020E0502060401010101" pitchFamily="34" charset="-79"/>
            </a:endParaRPr>
          </a:p>
          <a:p>
            <a:pPr algn="just"/>
            <a:r>
              <a:rPr lang="he-IL" dirty="0">
                <a:latin typeface="David" panose="020E0502060401010101" pitchFamily="34" charset="-79"/>
                <a:cs typeface="David" panose="020E0502060401010101" pitchFamily="34" charset="-79"/>
              </a:rPr>
              <a:t>לאלמנטים פרה-לינגוויסטיים יש חשיבות רבה בהקשר הטיפולי. עד כה הצטברו במחקר ראיות  רבות שמאשרות שמאפיינים של הקול משפיעים באופן משמעותי על היצירה וההתפתחות של הקשר הטיפולי (</a:t>
            </a:r>
            <a:r>
              <a:rPr lang="en-US" dirty="0">
                <a:latin typeface="David" panose="020E0502060401010101" pitchFamily="34" charset="-79"/>
                <a:cs typeface="David" panose="020E0502060401010101" pitchFamily="34" charset="-79"/>
              </a:rPr>
              <a:t>(</a:t>
            </a:r>
            <a:r>
              <a:rPr lang="en-US" dirty="0" err="1">
                <a:latin typeface="David" panose="020E0502060401010101" pitchFamily="34" charset="-79"/>
                <a:cs typeface="David" panose="020E0502060401010101" pitchFamily="34" charset="-79"/>
              </a:rPr>
              <a:t>sikorski</a:t>
            </a:r>
            <a:r>
              <a:rPr lang="en-US" dirty="0">
                <a:latin typeface="David" panose="020E0502060401010101" pitchFamily="34" charset="-79"/>
                <a:cs typeface="David" panose="020E0502060401010101" pitchFamily="34" charset="-79"/>
              </a:rPr>
              <a:t>, 2012</a:t>
            </a:r>
            <a:r>
              <a:rPr lang="he-IL" dirty="0">
                <a:latin typeface="David" panose="020E0502060401010101" pitchFamily="34" charset="-79"/>
                <a:cs typeface="David" panose="020E0502060401010101" pitchFamily="34" charset="-79"/>
              </a:rPr>
              <a:t>. כמו-כן, תועד קשר חזק בין מאפיינים קוליים ומצבים פסיכופתולוגיים מסוימים, לדוגמא, דכאון מלווה בדיבור איטי, ארוך ושזור בהפסקות</a:t>
            </a:r>
            <a:r>
              <a:rPr lang="en-US" dirty="0">
                <a:latin typeface="David" panose="020E0502060401010101" pitchFamily="34" charset="-79"/>
                <a:cs typeface="David" panose="020E0502060401010101" pitchFamily="34" charset="-79"/>
              </a:rPr>
              <a:t> </a:t>
            </a:r>
            <a:r>
              <a:rPr lang="en-US" dirty="0" err="1">
                <a:latin typeface="David" panose="020E0502060401010101" pitchFamily="34" charset="-79"/>
                <a:cs typeface="David" panose="020E0502060401010101" pitchFamily="34" charset="-79"/>
              </a:rPr>
              <a:t>Ellgring</a:t>
            </a:r>
            <a:r>
              <a:rPr lang="en-US" dirty="0">
                <a:latin typeface="David" panose="020E0502060401010101" pitchFamily="34" charset="-79"/>
                <a:cs typeface="David" panose="020E0502060401010101" pitchFamily="34" charset="-79"/>
              </a:rPr>
              <a:t>, 1996) </a:t>
            </a:r>
            <a:r>
              <a:rPr lang="he-IL" dirty="0">
                <a:latin typeface="David" panose="020E0502060401010101" pitchFamily="34" charset="-79"/>
                <a:cs typeface="David" panose="020E0502060401010101" pitchFamily="34" charset="-79"/>
              </a:rPr>
              <a:t>&amp;</a:t>
            </a:r>
            <a:r>
              <a:rPr lang="en-US" dirty="0">
                <a:latin typeface="David" panose="020E0502060401010101" pitchFamily="34" charset="-79"/>
                <a:cs typeface="David" panose="020E0502060401010101" pitchFamily="34" charset="-79"/>
              </a:rPr>
              <a:t> Scherer </a:t>
            </a:r>
            <a:r>
              <a:rPr lang="he-IL" dirty="0">
                <a:latin typeface="David" panose="020E0502060401010101" pitchFamily="34" charset="-79"/>
                <a:cs typeface="David" panose="020E0502060401010101" pitchFamily="34" charset="-79"/>
              </a:rPr>
              <a:t>).  </a:t>
            </a:r>
          </a:p>
          <a:p>
            <a:pPr algn="just"/>
            <a:endParaRPr lang="he-IL" dirty="0">
              <a:latin typeface="David" panose="020E0502060401010101" pitchFamily="34" charset="-79"/>
              <a:cs typeface="David" panose="020E0502060401010101" pitchFamily="34" charset="-79"/>
            </a:endParaRPr>
          </a:p>
          <a:p>
            <a:pPr algn="just"/>
            <a:r>
              <a:rPr lang="he-IL" dirty="0">
                <a:latin typeface="David" panose="020E0502060401010101" pitchFamily="34" charset="-79"/>
                <a:cs typeface="David" panose="020E0502060401010101" pitchFamily="34" charset="-79"/>
              </a:rPr>
              <a:t>אחת התופעות הבסיסיות בתקשורת בינאישית היא </a:t>
            </a:r>
            <a:r>
              <a:rPr lang="he-IL" b="1" dirty="0">
                <a:latin typeface="David" panose="020E0502060401010101" pitchFamily="34" charset="-79"/>
                <a:cs typeface="David" panose="020E0502060401010101" pitchFamily="34" charset="-79"/>
              </a:rPr>
              <a:t>תופעת הסנכרון הבינאישי</a:t>
            </a:r>
            <a:r>
              <a:rPr lang="he-IL" dirty="0">
                <a:latin typeface="David" panose="020E0502060401010101" pitchFamily="34" charset="-79"/>
                <a:cs typeface="David" panose="020E0502060401010101" pitchFamily="34" charset="-79"/>
              </a:rPr>
              <a:t>. כאשר אנשים מקיימים אינטראקציה, הם נוטים לסנכרן באופן טבעי את התגובות הנוירולוגיות, תפיסתיות, אפקטיביות, פיזיולוגיות והתנהגותיות (</a:t>
            </a:r>
            <a:r>
              <a:rPr lang="en-US" dirty="0">
                <a:latin typeface="David" panose="020E0502060401010101" pitchFamily="34" charset="-79"/>
                <a:cs typeface="David" panose="020E0502060401010101" pitchFamily="34" charset="-79"/>
              </a:rPr>
              <a:t>Semin &amp; Cacioppo, 2008; Wheatley et al., 2012</a:t>
            </a:r>
            <a:r>
              <a:rPr lang="he-IL" dirty="0">
                <a:latin typeface="David" panose="020E0502060401010101" pitchFamily="34" charset="-79"/>
                <a:cs typeface="David" panose="020E0502060401010101" pitchFamily="34" charset="-79"/>
              </a:rPr>
              <a:t>; </a:t>
            </a:r>
            <a:r>
              <a:rPr lang="en-US" dirty="0" err="1">
                <a:latin typeface="David" panose="020E0502060401010101" pitchFamily="34" charset="-79"/>
                <a:cs typeface="David" panose="020E0502060401010101" pitchFamily="34" charset="-79"/>
              </a:rPr>
              <a:t>repp</a:t>
            </a:r>
            <a:r>
              <a:rPr lang="en-US" dirty="0">
                <a:latin typeface="David" panose="020E0502060401010101" pitchFamily="34" charset="-79"/>
                <a:cs typeface="David" panose="020E0502060401010101" pitchFamily="34" charset="-79"/>
              </a:rPr>
              <a:t> &amp; </a:t>
            </a:r>
            <a:r>
              <a:rPr lang="en-US" dirty="0" err="1">
                <a:latin typeface="David" panose="020E0502060401010101" pitchFamily="34" charset="-79"/>
                <a:cs typeface="David" panose="020E0502060401010101" pitchFamily="34" charset="-79"/>
              </a:rPr>
              <a:t>su</a:t>
            </a:r>
            <a:r>
              <a:rPr lang="en-US" dirty="0">
                <a:latin typeface="David" panose="020E0502060401010101" pitchFamily="34" charset="-79"/>
                <a:cs typeface="David" panose="020E0502060401010101" pitchFamily="34" charset="-79"/>
              </a:rPr>
              <a:t>, 2013</a:t>
            </a:r>
            <a:r>
              <a:rPr lang="he-IL" dirty="0">
                <a:latin typeface="David" panose="020E0502060401010101" pitchFamily="34" charset="-79"/>
                <a:cs typeface="David" panose="020E0502060401010101" pitchFamily="34" charset="-79"/>
              </a:rPr>
              <a:t>). בספרות המחקרית הצטברו ראיות רבות המעידות על קיומו של סנכרון פיזיולוגי והתנהגותי (במדדים שונים) בדיאדות בינאישיות, ועל הקשרים שלו למבנים ותהליכים תוך-אישיים ובין-אישיים. כך, למשל, לסנכרון נמצא תפקיד מפתח בביסוס של </a:t>
            </a:r>
            <a:r>
              <a:rPr lang="en-US" dirty="0">
                <a:latin typeface="David" panose="020E0502060401010101" pitchFamily="34" charset="-79"/>
                <a:cs typeface="David" panose="020E0502060401010101" pitchFamily="34" charset="-79"/>
              </a:rPr>
              <a:t> rapport, (</a:t>
            </a:r>
            <a:r>
              <a:rPr lang="en-US" dirty="0" err="1">
                <a:latin typeface="David" panose="020E0502060401010101" pitchFamily="34" charset="-79"/>
                <a:cs typeface="David" panose="020E0502060401010101" pitchFamily="34" charset="-79"/>
              </a:rPr>
              <a:t>weatley</a:t>
            </a:r>
            <a:r>
              <a:rPr lang="en-US" dirty="0">
                <a:latin typeface="David" panose="020E0502060401010101" pitchFamily="34" charset="-79"/>
                <a:cs typeface="David" panose="020E0502060401010101" pitchFamily="34" charset="-79"/>
              </a:rPr>
              <a:t> et al.,2012) perspective taking </a:t>
            </a:r>
            <a:r>
              <a:rPr lang="he-IL" dirty="0">
                <a:latin typeface="David" panose="020E0502060401010101" pitchFamily="34" charset="-79"/>
                <a:cs typeface="David" panose="020E0502060401010101" pitchFamily="34" charset="-79"/>
              </a:rPr>
              <a:t>(</a:t>
            </a:r>
            <a:r>
              <a:rPr lang="en-US" dirty="0" err="1">
                <a:latin typeface="David" panose="020E0502060401010101" pitchFamily="34" charset="-79"/>
                <a:cs typeface="David" panose="020E0502060401010101" pitchFamily="34" charset="-79"/>
              </a:rPr>
              <a:t>Vacharkulksemsuk</a:t>
            </a:r>
            <a:r>
              <a:rPr lang="en-US" dirty="0">
                <a:latin typeface="David" panose="020E0502060401010101" pitchFamily="34" charset="-79"/>
                <a:cs typeface="David" panose="020E0502060401010101" pitchFamily="34" charset="-79"/>
              </a:rPr>
              <a:t> &amp; Fredrickson, 2012</a:t>
            </a:r>
            <a:r>
              <a:rPr lang="he-IL" dirty="0">
                <a:latin typeface="David" panose="020E0502060401010101" pitchFamily="34" charset="-79"/>
                <a:cs typeface="David" panose="020E0502060401010101" pitchFamily="34" charset="-79"/>
              </a:rPr>
              <a:t>), ובפיתוח של וויסות רגשות אדפטיבי </a:t>
            </a:r>
            <a:r>
              <a:rPr lang="en-US" dirty="0">
                <a:latin typeface="David" panose="020E0502060401010101" pitchFamily="34" charset="-79"/>
                <a:cs typeface="David" panose="020E0502060401010101" pitchFamily="34" charset="-79"/>
              </a:rPr>
              <a:t>.(Feldman, 2007) </a:t>
            </a:r>
          </a:p>
          <a:p>
            <a:pPr algn="just"/>
            <a:endParaRPr lang="en-US" dirty="0">
              <a:latin typeface="David" panose="020E0502060401010101" pitchFamily="34" charset="-79"/>
              <a:cs typeface="David" panose="020E0502060401010101" pitchFamily="34" charset="-79"/>
            </a:endParaRPr>
          </a:p>
          <a:p>
            <a:pPr algn="just"/>
            <a:r>
              <a:rPr lang="he-IL" dirty="0">
                <a:latin typeface="David" panose="020E0502060401010101" pitchFamily="34" charset="-79"/>
                <a:cs typeface="David" panose="020E0502060401010101" pitchFamily="34" charset="-79"/>
              </a:rPr>
              <a:t>סנכרון בינאישי נמצא גם בדיאדות קליניות. כך, לדוגמא, נמצא סנכרון בתנועות גוף בדיאדה מטפל-מטופל, ושסנכרון זה קשור באופן חיובי בדירוג איכות מערכת היחסים, בתוצאות הטיפול ובהערכה הסובייקטיבית של המטופל של הברית הטיפולית </a:t>
            </a:r>
            <a:r>
              <a:rPr lang="en-US" dirty="0">
                <a:latin typeface="David" panose="020E0502060401010101" pitchFamily="34" charset="-79"/>
                <a:cs typeface="David" panose="020E0502060401010101" pitchFamily="34" charset="-79"/>
              </a:rPr>
              <a:t>.(Ramseyer &amp; </a:t>
            </a:r>
            <a:r>
              <a:rPr lang="en-US" dirty="0" err="1">
                <a:latin typeface="David" panose="020E0502060401010101" pitchFamily="34" charset="-79"/>
                <a:cs typeface="David" panose="020E0502060401010101" pitchFamily="34" charset="-79"/>
              </a:rPr>
              <a:t>Tschacher</a:t>
            </a:r>
            <a:r>
              <a:rPr lang="en-US" dirty="0">
                <a:latin typeface="David" panose="020E0502060401010101" pitchFamily="34" charset="-79"/>
                <a:cs typeface="David" panose="020E0502060401010101" pitchFamily="34" charset="-79"/>
              </a:rPr>
              <a:t>, 2011, 2014, 2016)</a:t>
            </a:r>
            <a:r>
              <a:rPr lang="he-IL" dirty="0">
                <a:latin typeface="David" panose="020E0502060401010101" pitchFamily="34" charset="-79"/>
                <a:cs typeface="David" panose="020E0502060401010101" pitchFamily="34" charset="-79"/>
              </a:rPr>
              <a:t> כמו כן, נמצא סנכרון מטפל-מטופל במדד עוררות פיזיולוגית של הולכה עורית, ושסנכרון זה קשור בתפיסת המטופל את האמפטיה של המטפל ובתגובות חברתיות-רגשיות במהלך הטיפול </a:t>
            </a:r>
            <a:r>
              <a:rPr lang="en-US" dirty="0">
                <a:latin typeface="David" panose="020E0502060401010101" pitchFamily="34" charset="-79"/>
                <a:cs typeface="David" panose="020E0502060401010101" pitchFamily="34" charset="-79"/>
              </a:rPr>
              <a:t>(Marci, Ham, Moran, &amp; Orr, 2007)</a:t>
            </a:r>
            <a:r>
              <a:rPr lang="he-IL" dirty="0">
                <a:latin typeface="David" panose="020E0502060401010101" pitchFamily="34" charset="-79"/>
                <a:cs typeface="David" panose="020E0502060401010101" pitchFamily="34" charset="-79"/>
              </a:rPr>
              <a:t>. התמונה העולה מלמדת שסנכרון בינאישי הוא תופעה רחבת יריעה שלה תפקיד מרכזי בגיבוש קשרים בינאישיים בכלל, ובקונטקסט הטיפולי בפרט. </a:t>
            </a:r>
          </a:p>
          <a:p>
            <a:pPr algn="r"/>
            <a:r>
              <a:rPr lang="he-IL" dirty="0">
                <a:latin typeface="David" panose="020E0502060401010101" pitchFamily="34" charset="-79"/>
                <a:cs typeface="David" panose="020E0502060401010101" pitchFamily="34" charset="-79"/>
              </a:rPr>
              <a:t> </a:t>
            </a:r>
            <a:br>
              <a:rPr lang="en-US" dirty="0">
                <a:latin typeface="David" panose="020E0502060401010101" pitchFamily="34" charset="-79"/>
                <a:ea typeface="Calibri" panose="020F0502020204030204" pitchFamily="34" charset="0"/>
                <a:cs typeface="David" panose="020E0502060401010101" pitchFamily="34" charset="-79"/>
              </a:rPr>
            </a:br>
            <a:br>
              <a:rPr lang="he-IL" dirty="0">
                <a:latin typeface="David" panose="020E0502060401010101" pitchFamily="34" charset="-79"/>
                <a:ea typeface="Calibri" panose="020F0502020204030204" pitchFamily="34" charset="0"/>
                <a:cs typeface="David" panose="020E0502060401010101" pitchFamily="34" charset="-79"/>
              </a:rPr>
            </a:br>
            <a:br>
              <a:rPr lang="en-US" dirty="0">
                <a:latin typeface="David" panose="020E0502060401010101" pitchFamily="34" charset="-79"/>
                <a:ea typeface="Calibri" panose="020F0502020204030204" pitchFamily="34" charset="0"/>
                <a:cs typeface="David" panose="020E0502060401010101" pitchFamily="34" charset="-79"/>
              </a:rPr>
            </a:br>
            <a:br>
              <a:rPr lang="he-IL" dirty="0">
                <a:latin typeface="David" panose="020E0502060401010101" pitchFamily="34" charset="-79"/>
                <a:ea typeface="Calibri" panose="020F0502020204030204" pitchFamily="34" charset="0"/>
                <a:cs typeface="David" panose="020E0502060401010101" pitchFamily="34" charset="-79"/>
              </a:rPr>
            </a:br>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594179168"/>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7D8B-470F-4614-A294-FE88D4A1D1C9}"/>
              </a:ext>
            </a:extLst>
          </p:cNvPr>
          <p:cNvSpPr>
            <a:spLocks noGrp="1"/>
          </p:cNvSpPr>
          <p:nvPr>
            <p:ph type="ctrTitle"/>
          </p:nvPr>
        </p:nvSpPr>
        <p:spPr>
          <a:xfrm>
            <a:off x="737119" y="65314"/>
            <a:ext cx="10944808" cy="1319604"/>
          </a:xfrm>
        </p:spPr>
        <p:txBody>
          <a:bodyPr>
            <a:normAutofit/>
          </a:bodyPr>
          <a:lstStyle/>
          <a:p>
            <a:r>
              <a:rPr lang="he-IL" sz="4400" dirty="0">
                <a:solidFill>
                  <a:srgbClr val="000000"/>
                </a:solidFill>
                <a:latin typeface="David" panose="020E0502060401010101" pitchFamily="34" charset="-79"/>
                <a:cs typeface="David" panose="020E0502060401010101" pitchFamily="34" charset="-79"/>
              </a:rPr>
              <a:t>מבוא - רקע תיאורטי - חיבור מושגים</a:t>
            </a:r>
            <a:endParaRPr lang="he-IL" sz="4400"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260E4B22-6852-4682-8284-B761E2A2E78F}"/>
              </a:ext>
            </a:extLst>
          </p:cNvPr>
          <p:cNvSpPr>
            <a:spLocks noGrp="1"/>
          </p:cNvSpPr>
          <p:nvPr>
            <p:ph type="subTitle" idx="1"/>
          </p:nvPr>
        </p:nvSpPr>
        <p:spPr>
          <a:xfrm>
            <a:off x="569167" y="1535838"/>
            <a:ext cx="11047445" cy="5256850"/>
          </a:xfrm>
        </p:spPr>
        <p:txBody>
          <a:bodyPr>
            <a:normAutofit fontScale="92500" lnSpcReduction="20000"/>
          </a:bodyPr>
          <a:lstStyle/>
          <a:p>
            <a:pPr algn="r"/>
            <a:endParaRPr lang="he-IL" sz="2000" b="1" dirty="0">
              <a:latin typeface="David" panose="020E0502060401010101" pitchFamily="34" charset="-79"/>
              <a:ea typeface="Calibri" panose="020F0502020204030204" pitchFamily="34" charset="0"/>
              <a:cs typeface="David" panose="020E0502060401010101" pitchFamily="34" charset="-79"/>
            </a:endParaRPr>
          </a:p>
          <a:p>
            <a:pPr algn="r"/>
            <a:r>
              <a:rPr lang="he-IL" dirty="0">
                <a:latin typeface="David" panose="020E0502060401010101" pitchFamily="34" charset="-79"/>
                <a:cs typeface="David" panose="020E0502060401010101" pitchFamily="34" charset="-79"/>
              </a:rPr>
              <a:t> פסיכותרפיה ידועה באופן מסורתי בתור "</a:t>
            </a:r>
            <a:r>
              <a:rPr lang="en-US" dirty="0">
                <a:latin typeface="David" panose="020E0502060401010101" pitchFamily="34" charset="-79"/>
                <a:cs typeface="David" panose="020E0502060401010101" pitchFamily="34" charset="-79"/>
              </a:rPr>
              <a:t>the talking cure</a:t>
            </a:r>
            <a:r>
              <a:rPr lang="he-IL" dirty="0">
                <a:latin typeface="David" panose="020E0502060401010101" pitchFamily="34" charset="-79"/>
                <a:cs typeface="David" panose="020E0502060401010101" pitchFamily="34" charset="-79"/>
              </a:rPr>
              <a:t>", מונח שבמקור שנלקח מ-</a:t>
            </a:r>
            <a:r>
              <a:rPr lang="en-US" dirty="0">
                <a:latin typeface="David" panose="020E0502060401010101" pitchFamily="34" charset="-79"/>
                <a:cs typeface="David" panose="020E0502060401010101" pitchFamily="34" charset="-79"/>
              </a:rPr>
              <a:t>Bertha </a:t>
            </a:r>
            <a:r>
              <a:rPr lang="en-US" dirty="0" err="1">
                <a:latin typeface="David" panose="020E0502060401010101" pitchFamily="34" charset="-79"/>
                <a:cs typeface="David" panose="020E0502060401010101" pitchFamily="34" charset="-79"/>
              </a:rPr>
              <a:t>Pappenheim</a:t>
            </a:r>
            <a:r>
              <a:rPr lang="he-IL" dirty="0">
                <a:latin typeface="David" panose="020E0502060401010101" pitchFamily="34" charset="-79"/>
                <a:cs typeface="David" panose="020E0502060401010101" pitchFamily="34" charset="-79"/>
              </a:rPr>
              <a:t>, אחת המטופלות הראשונות שהתנסתה בטיפול פסיכותרפי  (</a:t>
            </a:r>
            <a:r>
              <a:rPr lang="en-US" dirty="0">
                <a:latin typeface="David" panose="020E0502060401010101" pitchFamily="34" charset="-79"/>
                <a:cs typeface="David" panose="020E0502060401010101" pitchFamily="34" charset="-79"/>
              </a:rPr>
              <a:t> (Breuer and Freud, (1895</a:t>
            </a:r>
            <a:r>
              <a:rPr lang="he-IL" dirty="0">
                <a:latin typeface="David" panose="020E0502060401010101" pitchFamily="34" charset="-79"/>
                <a:cs typeface="David" panose="020E0502060401010101" pitchFamily="34" charset="-79"/>
              </a:rPr>
              <a:t>. </a:t>
            </a:r>
            <a:r>
              <a:rPr lang="he-IL" dirty="0" err="1">
                <a:latin typeface="David" panose="020E0502060401010101" pitchFamily="34" charset="-79"/>
                <a:cs typeface="David" panose="020E0502060401010101" pitchFamily="34" charset="-79"/>
              </a:rPr>
              <a:t>ככזו</a:t>
            </a:r>
            <a:r>
              <a:rPr lang="he-IL" dirty="0">
                <a:latin typeface="David" panose="020E0502060401010101" pitchFamily="34" charset="-79"/>
                <a:cs typeface="David" panose="020E0502060401010101" pitchFamily="34" charset="-79"/>
              </a:rPr>
              <a:t>, ממצאים בדבר סנכרון במאפיינים שונים של תקשורת לינגוויסטית (וורבלית) ופרה-לינגוויסטית (חוץ-וורבלית) באינטראקציות טיפוליות נושאים בחובם ערך רב.</a:t>
            </a:r>
          </a:p>
          <a:p>
            <a:pPr algn="r"/>
            <a:endParaRPr lang="he-IL" dirty="0">
              <a:latin typeface="David" panose="020E0502060401010101" pitchFamily="34" charset="-79"/>
              <a:ea typeface="Calibri" panose="020F0502020204030204" pitchFamily="34" charset="0"/>
              <a:cs typeface="David" panose="020E0502060401010101" pitchFamily="34" charset="-79"/>
            </a:endParaRPr>
          </a:p>
          <a:p>
            <a:pPr algn="r"/>
            <a:r>
              <a:rPr lang="he-IL" u="sng" dirty="0">
                <a:latin typeface="David" panose="020E0502060401010101" pitchFamily="34" charset="-79"/>
                <a:cs typeface="David" panose="020E0502060401010101" pitchFamily="34" charset="-79"/>
              </a:rPr>
              <a:t>באופן כללי</a:t>
            </a:r>
          </a:p>
          <a:p>
            <a:pPr algn="r"/>
            <a:r>
              <a:rPr lang="he-IL" dirty="0">
                <a:latin typeface="David" panose="020E0502060401010101" pitchFamily="34" charset="-79"/>
                <a:cs typeface="David" panose="020E0502060401010101" pitchFamily="34" charset="-79"/>
              </a:rPr>
              <a:t>אנשים נוטים  לסנכרן באופן ספונטני את השימוש שלהם במילים - נטייה שמתרחשת לא רק בתוכן המילים בהן בוחרים להשתמש - מאפיינים לקסיקליים, אלא גם באופן בו הוגים אותן - מאפיינים אקוסטיים (</a:t>
            </a:r>
            <a:r>
              <a:rPr lang="en-US" dirty="0">
                <a:latin typeface="David" panose="020E0502060401010101" pitchFamily="34" charset="-79"/>
                <a:cs typeface="David" panose="020E0502060401010101" pitchFamily="34" charset="-79"/>
              </a:rPr>
              <a:t>Pickering and Garrod, 2004; Ireland and </a:t>
            </a:r>
            <a:r>
              <a:rPr lang="en-US" dirty="0" err="1">
                <a:latin typeface="David" panose="020E0502060401010101" pitchFamily="34" charset="-79"/>
                <a:cs typeface="David" panose="020E0502060401010101" pitchFamily="34" charset="-79"/>
              </a:rPr>
              <a:t>pennebaker</a:t>
            </a:r>
            <a:r>
              <a:rPr lang="en-US" dirty="0">
                <a:latin typeface="David" panose="020E0502060401010101" pitchFamily="34" charset="-79"/>
                <a:cs typeface="David" panose="020E0502060401010101" pitchFamily="34" charset="-79"/>
              </a:rPr>
              <a:t>, 2010</a:t>
            </a:r>
            <a:r>
              <a:rPr lang="he-IL" dirty="0">
                <a:latin typeface="David" panose="020E0502060401010101" pitchFamily="34" charset="-79"/>
                <a:cs typeface="David" panose="020E0502060401010101" pitchFamily="34" charset="-79"/>
              </a:rPr>
              <a:t>). האחרון נחשב לסנכרון שפתי פרה-לינגוויסטי בהיותו סנכרון קולי (התנהגותי) אך לא וורבלי במהותו. כך, למשל, התאמה בשימוש במילים הייתה קשורה בהתפתחות מערכת יחסים וביציבותה בדייטים מהירים (</a:t>
            </a:r>
            <a:r>
              <a:rPr lang="en-US" dirty="0" err="1">
                <a:latin typeface="David" panose="020E0502060401010101" pitchFamily="34" charset="-79"/>
                <a:cs typeface="David" panose="020E0502060401010101" pitchFamily="34" charset="-79"/>
              </a:rPr>
              <a:t>ireland</a:t>
            </a:r>
            <a:r>
              <a:rPr lang="en-US" dirty="0">
                <a:latin typeface="David" panose="020E0502060401010101" pitchFamily="34" charset="-79"/>
                <a:cs typeface="David" panose="020E0502060401010101" pitchFamily="34" charset="-79"/>
              </a:rPr>
              <a:t> et al., 2011</a:t>
            </a:r>
            <a:r>
              <a:rPr lang="he-IL" dirty="0">
                <a:latin typeface="David" panose="020E0502060401010101" pitchFamily="34" charset="-79"/>
                <a:cs typeface="David" panose="020E0502060401010101" pitchFamily="34" charset="-79"/>
              </a:rPr>
              <a:t>). </a:t>
            </a:r>
          </a:p>
          <a:p>
            <a:pPr algn="r"/>
            <a:br>
              <a:rPr lang="en-US" dirty="0">
                <a:latin typeface="David" panose="020E0502060401010101" pitchFamily="34" charset="-79"/>
                <a:ea typeface="Calibri" panose="020F0502020204030204" pitchFamily="34" charset="0"/>
                <a:cs typeface="David" panose="020E0502060401010101" pitchFamily="34" charset="-79"/>
              </a:rPr>
            </a:br>
            <a:br>
              <a:rPr lang="he-IL" dirty="0">
                <a:latin typeface="David" panose="020E0502060401010101" pitchFamily="34" charset="-79"/>
                <a:ea typeface="Calibri" panose="020F0502020204030204" pitchFamily="34" charset="0"/>
                <a:cs typeface="David" panose="020E0502060401010101" pitchFamily="34" charset="-79"/>
              </a:rPr>
            </a:br>
            <a:br>
              <a:rPr lang="en-US" dirty="0">
                <a:latin typeface="David" panose="020E0502060401010101" pitchFamily="34" charset="-79"/>
                <a:ea typeface="Calibri" panose="020F0502020204030204" pitchFamily="34" charset="0"/>
                <a:cs typeface="David" panose="020E0502060401010101" pitchFamily="34" charset="-79"/>
              </a:rPr>
            </a:br>
            <a:br>
              <a:rPr lang="he-IL" dirty="0">
                <a:latin typeface="David" panose="020E0502060401010101" pitchFamily="34" charset="-79"/>
                <a:ea typeface="Calibri" panose="020F0502020204030204" pitchFamily="34" charset="0"/>
                <a:cs typeface="David" panose="020E0502060401010101" pitchFamily="34" charset="-79"/>
              </a:rPr>
            </a:br>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444699044"/>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7D8B-470F-4614-A294-FE88D4A1D1C9}"/>
              </a:ext>
            </a:extLst>
          </p:cNvPr>
          <p:cNvSpPr>
            <a:spLocks noGrp="1"/>
          </p:cNvSpPr>
          <p:nvPr>
            <p:ph type="ctrTitle"/>
          </p:nvPr>
        </p:nvSpPr>
        <p:spPr>
          <a:xfrm>
            <a:off x="737119" y="65314"/>
            <a:ext cx="10944808" cy="1319604"/>
          </a:xfrm>
        </p:spPr>
        <p:txBody>
          <a:bodyPr>
            <a:normAutofit/>
          </a:bodyPr>
          <a:lstStyle/>
          <a:p>
            <a:r>
              <a:rPr lang="he-IL" sz="4400" dirty="0">
                <a:solidFill>
                  <a:srgbClr val="000000"/>
                </a:solidFill>
                <a:latin typeface="David" panose="020E0502060401010101" pitchFamily="34" charset="-79"/>
                <a:cs typeface="David" panose="020E0502060401010101" pitchFamily="34" charset="-79"/>
              </a:rPr>
              <a:t>מבוא - רקע תיאורטי - חיבור מושגים</a:t>
            </a:r>
            <a:endParaRPr lang="he-IL" sz="4400"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260E4B22-6852-4682-8284-B761E2A2E78F}"/>
              </a:ext>
            </a:extLst>
          </p:cNvPr>
          <p:cNvSpPr>
            <a:spLocks noGrp="1"/>
          </p:cNvSpPr>
          <p:nvPr>
            <p:ph type="subTitle" idx="1"/>
          </p:nvPr>
        </p:nvSpPr>
        <p:spPr>
          <a:xfrm>
            <a:off x="569167" y="1535838"/>
            <a:ext cx="11047445" cy="5256850"/>
          </a:xfrm>
        </p:spPr>
        <p:txBody>
          <a:bodyPr>
            <a:normAutofit fontScale="70000" lnSpcReduction="20000"/>
          </a:bodyPr>
          <a:lstStyle/>
          <a:p>
            <a:pPr algn="r"/>
            <a:endParaRPr lang="he-IL" sz="2000" b="1" dirty="0">
              <a:latin typeface="David" panose="020E0502060401010101" pitchFamily="34" charset="-79"/>
              <a:ea typeface="Calibri" panose="020F0502020204030204" pitchFamily="34" charset="0"/>
              <a:cs typeface="David" panose="020E0502060401010101" pitchFamily="34" charset="-79"/>
            </a:endParaRPr>
          </a:p>
          <a:p>
            <a:pPr algn="r"/>
            <a:r>
              <a:rPr lang="he-IL" dirty="0">
                <a:latin typeface="David" panose="020E0502060401010101" pitchFamily="34" charset="-79"/>
                <a:cs typeface="David" panose="020E0502060401010101" pitchFamily="34" charset="-79"/>
              </a:rPr>
              <a:t> פסיכותרפיה ידועה באופן מסורתי בתור "</a:t>
            </a:r>
            <a:r>
              <a:rPr lang="en-US" dirty="0">
                <a:latin typeface="David" panose="020E0502060401010101" pitchFamily="34" charset="-79"/>
                <a:cs typeface="David" panose="020E0502060401010101" pitchFamily="34" charset="-79"/>
              </a:rPr>
              <a:t>the talking cure</a:t>
            </a:r>
            <a:r>
              <a:rPr lang="he-IL" dirty="0">
                <a:latin typeface="David" panose="020E0502060401010101" pitchFamily="34" charset="-79"/>
                <a:cs typeface="David" panose="020E0502060401010101" pitchFamily="34" charset="-79"/>
              </a:rPr>
              <a:t>", מונח שבמקור שנלקח מ-</a:t>
            </a:r>
            <a:r>
              <a:rPr lang="en-US" dirty="0">
                <a:latin typeface="David" panose="020E0502060401010101" pitchFamily="34" charset="-79"/>
                <a:cs typeface="David" panose="020E0502060401010101" pitchFamily="34" charset="-79"/>
              </a:rPr>
              <a:t>Bertha </a:t>
            </a:r>
            <a:r>
              <a:rPr lang="en-US" dirty="0" err="1">
                <a:latin typeface="David" panose="020E0502060401010101" pitchFamily="34" charset="-79"/>
                <a:cs typeface="David" panose="020E0502060401010101" pitchFamily="34" charset="-79"/>
              </a:rPr>
              <a:t>Pappenheim</a:t>
            </a:r>
            <a:r>
              <a:rPr lang="he-IL" dirty="0">
                <a:latin typeface="David" panose="020E0502060401010101" pitchFamily="34" charset="-79"/>
                <a:cs typeface="David" panose="020E0502060401010101" pitchFamily="34" charset="-79"/>
              </a:rPr>
              <a:t>, אחת המטופלות הראשונות שהתנסתה בטיפול פסיכותרפי  (</a:t>
            </a:r>
            <a:r>
              <a:rPr lang="en-US" dirty="0">
                <a:latin typeface="David" panose="020E0502060401010101" pitchFamily="34" charset="-79"/>
                <a:cs typeface="David" panose="020E0502060401010101" pitchFamily="34" charset="-79"/>
              </a:rPr>
              <a:t> (Breuer and Freud, (1895</a:t>
            </a:r>
            <a:r>
              <a:rPr lang="he-IL" dirty="0">
                <a:latin typeface="David" panose="020E0502060401010101" pitchFamily="34" charset="-79"/>
                <a:cs typeface="David" panose="020E0502060401010101" pitchFamily="34" charset="-79"/>
              </a:rPr>
              <a:t>. </a:t>
            </a:r>
            <a:r>
              <a:rPr lang="he-IL" dirty="0" err="1">
                <a:latin typeface="David" panose="020E0502060401010101" pitchFamily="34" charset="-79"/>
                <a:cs typeface="David" panose="020E0502060401010101" pitchFamily="34" charset="-79"/>
              </a:rPr>
              <a:t>ככזו</a:t>
            </a:r>
            <a:r>
              <a:rPr lang="he-IL" dirty="0">
                <a:latin typeface="David" panose="020E0502060401010101" pitchFamily="34" charset="-79"/>
                <a:cs typeface="David" panose="020E0502060401010101" pitchFamily="34" charset="-79"/>
              </a:rPr>
              <a:t>, ממצאים בדבר סנכרון במאפיינים שונים של תקשורת לינגוויסטית (וורבלית) ופרה-לינגוויסטית (חוץ-וורבלית) באינטראקציות טיפוליות נושאים בחובם ערך רב.</a:t>
            </a:r>
          </a:p>
          <a:p>
            <a:pPr algn="r"/>
            <a:endParaRPr lang="he-IL" dirty="0">
              <a:latin typeface="David" panose="020E0502060401010101" pitchFamily="34" charset="-79"/>
              <a:ea typeface="Calibri" panose="020F0502020204030204" pitchFamily="34" charset="0"/>
              <a:cs typeface="David" panose="020E0502060401010101" pitchFamily="34" charset="-79"/>
            </a:endParaRPr>
          </a:p>
          <a:p>
            <a:pPr algn="r"/>
            <a:r>
              <a:rPr lang="he-IL" u="sng" dirty="0">
                <a:latin typeface="David" panose="020E0502060401010101" pitchFamily="34" charset="-79"/>
                <a:cs typeface="David" panose="020E0502060401010101" pitchFamily="34" charset="-79"/>
              </a:rPr>
              <a:t>בטיפול</a:t>
            </a:r>
            <a:endParaRPr lang="en-US" u="sng" dirty="0">
              <a:latin typeface="David" panose="020E0502060401010101" pitchFamily="34" charset="-79"/>
              <a:cs typeface="David" panose="020E0502060401010101" pitchFamily="34" charset="-79"/>
            </a:endParaRPr>
          </a:p>
          <a:p>
            <a:pPr algn="r"/>
            <a:r>
              <a:rPr lang="he-IL" dirty="0">
                <a:latin typeface="David" panose="020E0502060401010101" pitchFamily="34" charset="-79"/>
                <a:cs typeface="David" panose="020E0502060401010101" pitchFamily="34" charset="-79"/>
              </a:rPr>
              <a:t>מבחינה קלינית, נמצא סנכרון מטפל-מטופל בתקשורת לינגוויסטית ופרה-לינגוויסטית ושזה קשור במבנים, תהליכים ובתוצאות הטיפול</a:t>
            </a:r>
            <a:r>
              <a:rPr lang="en-US" dirty="0">
                <a:latin typeface="David" panose="020E0502060401010101" pitchFamily="34" charset="-79"/>
                <a:cs typeface="David" panose="020E0502060401010101" pitchFamily="34" charset="-79"/>
              </a:rPr>
              <a:t>:</a:t>
            </a:r>
            <a:endParaRPr lang="he-IL" dirty="0">
              <a:latin typeface="David" panose="020E0502060401010101" pitchFamily="34" charset="-79"/>
              <a:cs typeface="David" panose="020E0502060401010101" pitchFamily="34" charset="-79"/>
            </a:endParaRPr>
          </a:p>
          <a:p>
            <a:pPr algn="r"/>
            <a:r>
              <a:rPr lang="he-IL" dirty="0">
                <a:latin typeface="David" panose="020E0502060401010101" pitchFamily="34" charset="-79"/>
                <a:cs typeface="David" panose="020E0502060401010101" pitchFamily="34" charset="-79"/>
              </a:rPr>
              <a:t>נמצא סנכרון </a:t>
            </a:r>
            <a:r>
              <a:rPr lang="he-IL" u="sng" dirty="0">
                <a:latin typeface="David" panose="020E0502060401010101" pitchFamily="34" charset="-79"/>
                <a:cs typeface="David" panose="020E0502060401010101" pitchFamily="34" charset="-79"/>
              </a:rPr>
              <a:t>בסגנון הלשוני (המילים בהן משתמשים</a:t>
            </a:r>
            <a:r>
              <a:rPr lang="he-IL" dirty="0">
                <a:latin typeface="David" panose="020E0502060401010101" pitchFamily="34" charset="-79"/>
                <a:cs typeface="David" panose="020E0502060401010101" pitchFamily="34" charset="-79"/>
              </a:rPr>
              <a:t>) בקרב מטפלים ומטופלים ושסנכרון זה היה קשור בתפיסת האמפטיה של המטפל </a:t>
            </a:r>
            <a:r>
              <a:rPr lang="en-US" dirty="0">
                <a:latin typeface="David" panose="020E0502060401010101" pitchFamily="34" charset="-79"/>
                <a:cs typeface="David" panose="020E0502060401010101" pitchFamily="34" charset="-79"/>
              </a:rPr>
              <a:t>(Lord, Sheng, </a:t>
            </a:r>
            <a:r>
              <a:rPr lang="en-US" dirty="0" err="1">
                <a:latin typeface="David" panose="020E0502060401010101" pitchFamily="34" charset="-79"/>
                <a:cs typeface="David" panose="020E0502060401010101" pitchFamily="34" charset="-79"/>
              </a:rPr>
              <a:t>Imel</a:t>
            </a:r>
            <a:r>
              <a:rPr lang="en-US" dirty="0">
                <a:latin typeface="David" panose="020E0502060401010101" pitchFamily="34" charset="-79"/>
                <a:cs typeface="David" panose="020E0502060401010101" pitchFamily="34" charset="-79"/>
              </a:rPr>
              <a:t>, Baer, &amp; Atkins, 2015)</a:t>
            </a:r>
            <a:r>
              <a:rPr lang="he-IL" dirty="0">
                <a:latin typeface="David" panose="020E0502060401010101" pitchFamily="34" charset="-79"/>
                <a:cs typeface="David" panose="020E0502060401010101" pitchFamily="34" charset="-79"/>
              </a:rPr>
              <a:t>. </a:t>
            </a:r>
          </a:p>
          <a:p>
            <a:pPr algn="r"/>
            <a:r>
              <a:rPr lang="he-IL" dirty="0">
                <a:latin typeface="David" panose="020E0502060401010101" pitchFamily="34" charset="-79"/>
                <a:cs typeface="David" panose="020E0502060401010101" pitchFamily="34" charset="-79"/>
              </a:rPr>
              <a:t>נמצא סנכרון מטפל-מטופל במאפיינים </a:t>
            </a:r>
            <a:r>
              <a:rPr lang="he-IL" dirty="0" err="1">
                <a:latin typeface="David" panose="020E0502060401010101" pitchFamily="34" charset="-79"/>
                <a:cs typeface="David" panose="020E0502060401010101" pitchFamily="34" charset="-79"/>
              </a:rPr>
              <a:t>ווקליים</a:t>
            </a:r>
            <a:r>
              <a:rPr lang="he-IL" dirty="0">
                <a:latin typeface="David" panose="020E0502060401010101" pitchFamily="34" charset="-79"/>
                <a:cs typeface="David" panose="020E0502060401010101" pitchFamily="34" charset="-79"/>
              </a:rPr>
              <a:t> איכותיים של </a:t>
            </a:r>
            <a:r>
              <a:rPr lang="en-US" u="sng" dirty="0">
                <a:latin typeface="David" panose="020E0502060401010101" pitchFamily="34" charset="-79"/>
                <a:cs typeface="David" panose="020E0502060401010101" pitchFamily="34" charset="-79"/>
              </a:rPr>
              <a:t>vocal pitch</a:t>
            </a:r>
            <a:r>
              <a:rPr lang="he-IL" u="sng"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הקשור בעוררות רגשית-פיזיולוגית, ושזה היה קשור באופן חיובי עם התפיסה אמפטית של המטפל. (</a:t>
            </a:r>
            <a:r>
              <a:rPr lang="en-US" dirty="0" err="1">
                <a:latin typeface="David" panose="020E0502060401010101" pitchFamily="34" charset="-79"/>
                <a:cs typeface="David" panose="020E0502060401010101" pitchFamily="34" charset="-79"/>
              </a:rPr>
              <a:t>Imel</a:t>
            </a:r>
            <a:r>
              <a:rPr lang="en-US" dirty="0">
                <a:latin typeface="David" panose="020E0502060401010101" pitchFamily="34" charset="-79"/>
                <a:cs typeface="David" panose="020E0502060401010101" pitchFamily="34" charset="-79"/>
              </a:rPr>
              <a:t> et al., 2014</a:t>
            </a:r>
            <a:r>
              <a:rPr lang="he-IL" dirty="0">
                <a:latin typeface="David" panose="020E0502060401010101" pitchFamily="34" charset="-79"/>
                <a:cs typeface="David" panose="020E0502060401010101" pitchFamily="34" charset="-79"/>
              </a:rPr>
              <a:t>).</a:t>
            </a:r>
            <a:br>
              <a:rPr lang="en-US" dirty="0">
                <a:latin typeface="David" panose="020E0502060401010101" pitchFamily="34" charset="-79"/>
                <a:ea typeface="Calibri" panose="020F0502020204030204" pitchFamily="34" charset="0"/>
                <a:cs typeface="David" panose="020E0502060401010101" pitchFamily="34" charset="-79"/>
              </a:rPr>
            </a:br>
            <a:br>
              <a:rPr lang="he-IL" dirty="0">
                <a:latin typeface="David" panose="020E0502060401010101" pitchFamily="34" charset="-79"/>
                <a:ea typeface="Calibri" panose="020F0502020204030204" pitchFamily="34" charset="0"/>
                <a:cs typeface="David" panose="020E0502060401010101" pitchFamily="34" charset="-79"/>
              </a:rPr>
            </a:br>
            <a:r>
              <a:rPr lang="he-IL" dirty="0">
                <a:latin typeface="David" panose="020E0502060401010101" pitchFamily="34" charset="-79"/>
                <a:ea typeface="Calibri" panose="020F0502020204030204" pitchFamily="34" charset="0"/>
                <a:cs typeface="David" panose="020E0502060401010101" pitchFamily="34" charset="-79"/>
              </a:rPr>
              <a:t>נמצא סנכרון </a:t>
            </a:r>
            <a:r>
              <a:rPr lang="he-IL" u="sng" dirty="0">
                <a:latin typeface="David" panose="020E0502060401010101" pitchFamily="34" charset="-79"/>
                <a:ea typeface="Calibri" panose="020F0502020204030204" pitchFamily="34" charset="0"/>
                <a:cs typeface="David" panose="020E0502060401010101" pitchFamily="34" charset="-79"/>
              </a:rPr>
              <a:t>ב</a:t>
            </a:r>
            <a:r>
              <a:rPr lang="he-IL" u="sng" dirty="0">
                <a:latin typeface="David" panose="020E0502060401010101" pitchFamily="34" charset="-79"/>
                <a:cs typeface="David" panose="020E0502060401010101" pitchFamily="34" charset="-79"/>
              </a:rPr>
              <a:t>קצב הדיבור </a:t>
            </a:r>
            <a:r>
              <a:rPr lang="he-IL" dirty="0">
                <a:latin typeface="David" panose="020E0502060401010101" pitchFamily="34" charset="-79"/>
                <a:cs typeface="David" panose="020E0502060401010101" pitchFamily="34" charset="-79"/>
              </a:rPr>
              <a:t>כך שמפגשי טיפול עם תוצאות טובות (בשונה מאלו עם תוצאות לא טובות) מתאפיינים בסנכרון גבוה בקצב הדיבור שמכתיב את מערכת היחסים בין המטפל והמטופל, מקדם את הברית הטיפולית ואת האינטגרציה של תהליכי חשיבה פורמליים שמשפיעים על מימדים קוגניטיביים ורגשיים </a:t>
            </a:r>
            <a:r>
              <a:rPr lang="en-US" dirty="0">
                <a:latin typeface="David" panose="020E0502060401010101" pitchFamily="34" charset="-79"/>
                <a:cs typeface="David" panose="020E0502060401010101" pitchFamily="34" charset="-79"/>
              </a:rPr>
              <a:t>.(Rocco, Gennaro, Salvatore, </a:t>
            </a:r>
            <a:r>
              <a:rPr lang="en-US" dirty="0" err="1">
                <a:latin typeface="David" panose="020E0502060401010101" pitchFamily="34" charset="-79"/>
                <a:cs typeface="David" panose="020E0502060401010101" pitchFamily="34" charset="-79"/>
              </a:rPr>
              <a:t>Stoycheva</a:t>
            </a:r>
            <a:r>
              <a:rPr lang="en-US" dirty="0">
                <a:latin typeface="David" panose="020E0502060401010101" pitchFamily="34" charset="-79"/>
                <a:cs typeface="David" panose="020E0502060401010101" pitchFamily="34" charset="-79"/>
              </a:rPr>
              <a:t>, &amp; Bucci, 2017)</a:t>
            </a:r>
            <a:r>
              <a:rPr lang="he-IL" dirty="0">
                <a:latin typeface="David" panose="020E0502060401010101" pitchFamily="34" charset="-79"/>
                <a:cs typeface="David" panose="020E0502060401010101" pitchFamily="34" charset="-79"/>
              </a:rPr>
              <a:t> מידת הסנכרון בקצב הדיבור משתנה בין טיפולים ולאורך הטיפולים ומלמדת על איכות מערכת היחסים בין המטפל והמטופל (</a:t>
            </a:r>
            <a:r>
              <a:rPr lang="en-US" dirty="0">
                <a:latin typeface="David" panose="020E0502060401010101" pitchFamily="34" charset="-79"/>
                <a:cs typeface="David" panose="020E0502060401010101" pitchFamily="34" charset="-79"/>
              </a:rPr>
              <a:t>(Rocco et al., 2018</a:t>
            </a:r>
            <a:r>
              <a:rPr lang="he-IL" dirty="0">
                <a:latin typeface="David" panose="020E0502060401010101" pitchFamily="34" charset="-79"/>
                <a:cs typeface="David" panose="020E0502060401010101" pitchFamily="34" charset="-79"/>
              </a:rPr>
              <a:t>. </a:t>
            </a:r>
            <a:br>
              <a:rPr lang="en-US" dirty="0">
                <a:latin typeface="David" panose="020E0502060401010101" pitchFamily="34" charset="-79"/>
                <a:ea typeface="Calibri" panose="020F0502020204030204" pitchFamily="34" charset="0"/>
                <a:cs typeface="David" panose="020E0502060401010101" pitchFamily="34" charset="-79"/>
              </a:rPr>
            </a:br>
            <a:br>
              <a:rPr lang="he-IL" dirty="0">
                <a:latin typeface="David" panose="020E0502060401010101" pitchFamily="34" charset="-79"/>
                <a:ea typeface="Calibri" panose="020F0502020204030204" pitchFamily="34" charset="0"/>
                <a:cs typeface="David" panose="020E0502060401010101" pitchFamily="34" charset="-79"/>
              </a:rPr>
            </a:br>
            <a:r>
              <a:rPr lang="he-IL" dirty="0">
                <a:latin typeface="David" panose="020E0502060401010101" pitchFamily="34" charset="-79"/>
                <a:ea typeface="Calibri" panose="020F0502020204030204" pitchFamily="34" charset="0"/>
                <a:cs typeface="David" panose="020E0502060401010101" pitchFamily="34" charset="-79"/>
              </a:rPr>
              <a:t>נמצא </a:t>
            </a:r>
            <a:r>
              <a:rPr lang="he-IL" dirty="0">
                <a:latin typeface="David" panose="020E0502060401010101" pitchFamily="34" charset="-79"/>
                <a:cs typeface="David" panose="020E0502060401010101" pitchFamily="34" charset="-79"/>
              </a:rPr>
              <a:t>סנכרון </a:t>
            </a:r>
            <a:r>
              <a:rPr lang="he-IL" u="sng" dirty="0">
                <a:latin typeface="David" panose="020E0502060401010101" pitchFamily="34" charset="-79"/>
                <a:cs typeface="David" panose="020E0502060401010101" pitchFamily="34" charset="-79"/>
              </a:rPr>
              <a:t>בדפוסי הווקליזציה-שתיקו</a:t>
            </a:r>
            <a:r>
              <a:rPr lang="he-IL" dirty="0">
                <a:latin typeface="David" panose="020E0502060401010101" pitchFamily="34" charset="-79"/>
                <a:cs typeface="David" panose="020E0502060401010101" pitchFamily="34" charset="-79"/>
              </a:rPr>
              <a:t>ת בהליך הטיפולי, בעיקר בשלב האמצעי של הטיפול, כאשר הבדלים ברמת הסנכרון בין שלבים שונים בתהליך הטיפולי יוחסו לתהליכים שונים ביחסים שמתרחשים בשלבים אלו. עוד נמצא ששתיקות נוכחות יותר באפיזודות של שינוי בטיפול </a:t>
            </a:r>
            <a:r>
              <a:rPr lang="en-US" dirty="0">
                <a:latin typeface="David" panose="020E0502060401010101" pitchFamily="34" charset="-79"/>
                <a:cs typeface="David" panose="020E0502060401010101" pitchFamily="34" charset="-79"/>
              </a:rPr>
              <a:t>(Tomicic, Pérez, Martínez, &amp; Rodríguez, 2017)</a:t>
            </a:r>
            <a:r>
              <a:rPr lang="he-IL" dirty="0">
                <a:latin typeface="David" panose="020E0502060401010101" pitchFamily="34" charset="-79"/>
                <a:cs typeface="David" panose="020E0502060401010101" pitchFamily="34" charset="-79"/>
              </a:rPr>
              <a:t>.</a:t>
            </a:r>
            <a:endParaRPr lang="en-US" dirty="0">
              <a:latin typeface="David" panose="020E0502060401010101" pitchFamily="34" charset="-79"/>
              <a:cs typeface="David" panose="020E0502060401010101" pitchFamily="34" charset="-79"/>
            </a:endParaRPr>
          </a:p>
          <a:p>
            <a:pPr algn="r"/>
            <a:r>
              <a:rPr lang="he-IL" dirty="0">
                <a:latin typeface="David" panose="020E0502060401010101" pitchFamily="34" charset="-79"/>
                <a:cs typeface="David" panose="020E0502060401010101" pitchFamily="34" charset="-79"/>
              </a:rPr>
              <a:t>נמצא סנכרון </a:t>
            </a:r>
            <a:r>
              <a:rPr lang="he-IL" dirty="0" err="1">
                <a:latin typeface="David" panose="020E0502060401010101" pitchFamily="34" charset="-79"/>
                <a:cs typeface="David" panose="020E0502060401010101" pitchFamily="34" charset="-79"/>
              </a:rPr>
              <a:t>ווקלי</a:t>
            </a:r>
            <a:r>
              <a:rPr lang="he-IL" dirty="0">
                <a:latin typeface="David" panose="020E0502060401010101" pitchFamily="34" charset="-79"/>
                <a:cs typeface="David" panose="020E0502060401010101" pitchFamily="34" charset="-79"/>
              </a:rPr>
              <a:t> במאפיינים </a:t>
            </a:r>
            <a:r>
              <a:rPr lang="he-IL" dirty="0" err="1">
                <a:latin typeface="David" panose="020E0502060401010101" pitchFamily="34" charset="-79"/>
                <a:cs typeface="David" panose="020E0502060401010101" pitchFamily="34" charset="-79"/>
              </a:rPr>
              <a:t>פרוזודיים</a:t>
            </a:r>
            <a:r>
              <a:rPr lang="he-IL" dirty="0">
                <a:latin typeface="David" panose="020E0502060401010101" pitchFamily="34" charset="-79"/>
                <a:cs typeface="David" panose="020E0502060401010101" pitchFamily="34" charset="-79"/>
              </a:rPr>
              <a:t> של </a:t>
            </a:r>
            <a:r>
              <a:rPr lang="he-IL" u="sng" dirty="0">
                <a:latin typeface="David" panose="020E0502060401010101" pitchFamily="34" charset="-79"/>
                <a:cs typeface="David" panose="020E0502060401010101" pitchFamily="34" charset="-79"/>
              </a:rPr>
              <a:t>אינטונציה ומקצב </a:t>
            </a:r>
            <a:r>
              <a:rPr lang="he-IL" dirty="0">
                <a:latin typeface="David" panose="020E0502060401010101" pitchFamily="34" charset="-79"/>
                <a:cs typeface="David" panose="020E0502060401010101" pitchFamily="34" charset="-79"/>
              </a:rPr>
              <a:t>בין המטפל והמטופל, ושלסנכרון זה יש תפקיד מפתח בעיצוב פרשנות המטופל ביחס לסוג האמפטיה שמועברת על-ידי המטפל</a:t>
            </a:r>
            <a:r>
              <a:rPr lang="en-US" dirty="0">
                <a:latin typeface="David" panose="020E0502060401010101" pitchFamily="34" charset="-79"/>
                <a:cs typeface="David" panose="020E0502060401010101" pitchFamily="34" charset="-79"/>
              </a:rPr>
              <a:t> (</a:t>
            </a:r>
            <a:r>
              <a:rPr lang="en-US" dirty="0" err="1">
                <a:latin typeface="David" panose="020E0502060401010101" pitchFamily="34" charset="-79"/>
                <a:cs typeface="David" panose="020E0502060401010101" pitchFamily="34" charset="-79"/>
              </a:rPr>
              <a:t>Weiste</a:t>
            </a:r>
            <a:r>
              <a:rPr lang="en-US" dirty="0">
                <a:latin typeface="David" panose="020E0502060401010101" pitchFamily="34" charset="-79"/>
                <a:cs typeface="David" panose="020E0502060401010101" pitchFamily="34" charset="-79"/>
              </a:rPr>
              <a:t> &amp; </a:t>
            </a:r>
            <a:r>
              <a:rPr lang="en-US" dirty="0" err="1">
                <a:latin typeface="David" panose="020E0502060401010101" pitchFamily="34" charset="-79"/>
                <a:cs typeface="David" panose="020E0502060401010101" pitchFamily="34" charset="-79"/>
              </a:rPr>
              <a:t>Peräkylä</a:t>
            </a:r>
            <a:r>
              <a:rPr lang="en-US" dirty="0">
                <a:latin typeface="David" panose="020E0502060401010101" pitchFamily="34" charset="-79"/>
                <a:cs typeface="David" panose="020E0502060401010101" pitchFamily="34" charset="-79"/>
              </a:rPr>
              <a:t>, 2014)</a:t>
            </a:r>
            <a:r>
              <a:rPr lang="he-IL" dirty="0">
                <a:latin typeface="David" panose="020E0502060401010101" pitchFamily="34" charset="-79"/>
                <a:cs typeface="David" panose="020E0502060401010101" pitchFamily="34" charset="-79"/>
              </a:rPr>
              <a:t>.</a:t>
            </a:r>
            <a:endParaRPr lang="en-US" dirty="0">
              <a:latin typeface="David" panose="020E0502060401010101" pitchFamily="34" charset="-79"/>
              <a:cs typeface="David" panose="020E0502060401010101" pitchFamily="34" charset="-79"/>
            </a:endParaRPr>
          </a:p>
          <a:p>
            <a:pPr algn="r"/>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741443462"/>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7D8B-470F-4614-A294-FE88D4A1D1C9}"/>
              </a:ext>
            </a:extLst>
          </p:cNvPr>
          <p:cNvSpPr>
            <a:spLocks noGrp="1"/>
          </p:cNvSpPr>
          <p:nvPr>
            <p:ph type="ctrTitle"/>
          </p:nvPr>
        </p:nvSpPr>
        <p:spPr>
          <a:xfrm>
            <a:off x="737119" y="65314"/>
            <a:ext cx="10944808" cy="1319604"/>
          </a:xfrm>
        </p:spPr>
        <p:txBody>
          <a:bodyPr>
            <a:normAutofit/>
          </a:bodyPr>
          <a:lstStyle/>
          <a:p>
            <a:r>
              <a:rPr lang="he-IL" sz="4400" dirty="0">
                <a:solidFill>
                  <a:srgbClr val="000000"/>
                </a:solidFill>
                <a:latin typeface="David" panose="020E0502060401010101" pitchFamily="34" charset="-79"/>
                <a:cs typeface="David" panose="020E0502060401010101" pitchFamily="34" charset="-79"/>
              </a:rPr>
              <a:t>מבוא - רקע תיאורטי - הקשר בין סנכרון ופרה-לינגוויסטיקה לתחושות ותגובות רגשיות</a:t>
            </a:r>
            <a:endParaRPr lang="he-IL" sz="4400"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260E4B22-6852-4682-8284-B761E2A2E78F}"/>
              </a:ext>
            </a:extLst>
          </p:cNvPr>
          <p:cNvSpPr>
            <a:spLocks noGrp="1"/>
          </p:cNvSpPr>
          <p:nvPr>
            <p:ph type="subTitle" idx="1"/>
          </p:nvPr>
        </p:nvSpPr>
        <p:spPr>
          <a:xfrm>
            <a:off x="569167" y="1535838"/>
            <a:ext cx="11047445" cy="5256850"/>
          </a:xfrm>
        </p:spPr>
        <p:txBody>
          <a:bodyPr>
            <a:normAutofit/>
          </a:bodyPr>
          <a:lstStyle/>
          <a:p>
            <a:pPr algn="r"/>
            <a:endParaRPr lang="he-IL" sz="2000" b="1" dirty="0">
              <a:latin typeface="Calibri" panose="020F0502020204030204" pitchFamily="34" charset="0"/>
              <a:ea typeface="Calibri" panose="020F0502020204030204" pitchFamily="34" charset="0"/>
            </a:endParaRPr>
          </a:p>
          <a:p>
            <a:pPr algn="r"/>
            <a:r>
              <a:rPr lang="he-IL" dirty="0"/>
              <a:t> </a:t>
            </a:r>
          </a:p>
        </p:txBody>
      </p:sp>
      <p:sp>
        <p:nvSpPr>
          <p:cNvPr id="4" name="מלבן 3">
            <a:extLst>
              <a:ext uri="{FF2B5EF4-FFF2-40B4-BE49-F238E27FC236}">
                <a16:creationId xmlns:a16="http://schemas.microsoft.com/office/drawing/2014/main" id="{B6A1C5AA-DD40-4E2C-9611-52444468586F}"/>
              </a:ext>
            </a:extLst>
          </p:cNvPr>
          <p:cNvSpPr/>
          <p:nvPr/>
        </p:nvSpPr>
        <p:spPr>
          <a:xfrm>
            <a:off x="914401" y="1582341"/>
            <a:ext cx="10767526" cy="5078313"/>
          </a:xfrm>
          <a:prstGeom prst="rect">
            <a:avLst/>
          </a:prstGeom>
        </p:spPr>
        <p:txBody>
          <a:bodyPr wrap="square">
            <a:spAutoFit/>
          </a:bodyPr>
          <a:lstStyle/>
          <a:p>
            <a:pPr algn="just" rtl="1"/>
            <a:r>
              <a:rPr lang="he-IL" dirty="0">
                <a:latin typeface="David" panose="020E0502060401010101" pitchFamily="34" charset="-79"/>
                <a:ea typeface="Times New Roman" panose="02020603050405020304" pitchFamily="18" charset="0"/>
                <a:cs typeface="David" panose="020E0502060401010101" pitchFamily="34" charset="-79"/>
              </a:rPr>
              <a:t>תהליכי החיקוי והסנכרון הלא מודעים יוצרים בסיס להשפעה חברתית, ומהווים כלי מרכזי להעברה והדבקה יעילה של מצבים רגשיים (</a:t>
            </a:r>
            <a:r>
              <a:rPr lang="en-US" dirty="0">
                <a:latin typeface="David" panose="020E0502060401010101" pitchFamily="34" charset="-79"/>
                <a:ea typeface="Times New Roman" panose="02020603050405020304" pitchFamily="18" charset="0"/>
                <a:cs typeface="David" panose="020E0502060401010101" pitchFamily="34" charset="-79"/>
              </a:rPr>
              <a:t>Hatfield, Cacioppo, &amp; Rapson, 1993</a:t>
            </a:r>
            <a:r>
              <a:rPr lang="he-IL" dirty="0">
                <a:latin typeface="David" panose="020E0502060401010101" pitchFamily="34" charset="-79"/>
                <a:ea typeface="Times New Roman" panose="02020603050405020304" pitchFamily="18" charset="0"/>
                <a:cs typeface="David" panose="020E0502060401010101" pitchFamily="34" charset="-79"/>
              </a:rPr>
              <a:t>). רוב הרגשות מתרחשים בהקשר של אינטראקציה חברתית בה התגובות הרגשיות של הפרטים נהיות קשורות באופן הדוק (</a:t>
            </a:r>
            <a:r>
              <a:rPr lang="en-US" dirty="0">
                <a:latin typeface="David" panose="020E0502060401010101" pitchFamily="34" charset="-79"/>
                <a:ea typeface="Times New Roman" panose="02020603050405020304" pitchFamily="18" charset="0"/>
                <a:cs typeface="David" panose="020E0502060401010101" pitchFamily="34" charset="-79"/>
              </a:rPr>
              <a:t>.(butler,2011</a:t>
            </a:r>
            <a:r>
              <a:rPr lang="he-IL" dirty="0">
                <a:latin typeface="David" panose="020E0502060401010101" pitchFamily="34" charset="-79"/>
                <a:ea typeface="Times New Roman" panose="02020603050405020304" pitchFamily="18" charset="0"/>
                <a:cs typeface="David" panose="020E0502060401010101" pitchFamily="34" charset="-79"/>
              </a:rPr>
              <a:t> ישנו קשר חזק בין תגובות רגשיות לבין התנהגות לא-וורבלית (</a:t>
            </a:r>
            <a:r>
              <a:rPr lang="en-US" dirty="0">
                <a:latin typeface="David" panose="020E0502060401010101" pitchFamily="34" charset="-79"/>
                <a:ea typeface="Times New Roman" panose="02020603050405020304" pitchFamily="18" charset="0"/>
                <a:cs typeface="David" panose="020E0502060401010101" pitchFamily="34" charset="-79"/>
              </a:rPr>
              <a:t>Niedenthal et al., 2010; </a:t>
            </a:r>
            <a:r>
              <a:rPr lang="en-US" dirty="0" err="1">
                <a:latin typeface="David" panose="020E0502060401010101" pitchFamily="34" charset="-79"/>
                <a:ea typeface="Times New Roman" panose="02020603050405020304" pitchFamily="18" charset="0"/>
                <a:cs typeface="David" panose="020E0502060401010101" pitchFamily="34" charset="-79"/>
              </a:rPr>
              <a:t>Lausberg</a:t>
            </a:r>
            <a:r>
              <a:rPr lang="en-US" dirty="0">
                <a:latin typeface="David" panose="020E0502060401010101" pitchFamily="34" charset="-79"/>
                <a:ea typeface="Times New Roman" panose="02020603050405020304" pitchFamily="18" charset="0"/>
                <a:cs typeface="David" panose="020E0502060401010101" pitchFamily="34" charset="-79"/>
              </a:rPr>
              <a:t> and </a:t>
            </a:r>
            <a:r>
              <a:rPr lang="en-US" dirty="0" err="1">
                <a:latin typeface="David" panose="020E0502060401010101" pitchFamily="34" charset="-79"/>
                <a:ea typeface="Times New Roman" panose="02020603050405020304" pitchFamily="18" charset="0"/>
                <a:cs typeface="David" panose="020E0502060401010101" pitchFamily="34" charset="-79"/>
              </a:rPr>
              <a:t>Kryger</a:t>
            </a:r>
            <a:r>
              <a:rPr lang="en-US" dirty="0">
                <a:latin typeface="David" panose="020E0502060401010101" pitchFamily="34" charset="-79"/>
                <a:ea typeface="Times New Roman" panose="02020603050405020304" pitchFamily="18" charset="0"/>
                <a:cs typeface="David" panose="020E0502060401010101" pitchFamily="34" charset="-79"/>
              </a:rPr>
              <a:t>, 2011; </a:t>
            </a:r>
            <a:r>
              <a:rPr lang="en-US" dirty="0" err="1">
                <a:latin typeface="David" panose="020E0502060401010101" pitchFamily="34" charset="-79"/>
                <a:ea typeface="Times New Roman" panose="02020603050405020304" pitchFamily="18" charset="0"/>
                <a:cs typeface="David" panose="020E0502060401010101" pitchFamily="34" charset="-79"/>
              </a:rPr>
              <a:t>Dael</a:t>
            </a:r>
            <a:r>
              <a:rPr lang="en-US" dirty="0">
                <a:latin typeface="David" panose="020E0502060401010101" pitchFamily="34" charset="-79"/>
                <a:ea typeface="Times New Roman" panose="02020603050405020304" pitchFamily="18" charset="0"/>
                <a:cs typeface="David" panose="020E0502060401010101" pitchFamily="34" charset="-79"/>
              </a:rPr>
              <a:t> et al., 2012)</a:t>
            </a:r>
            <a:r>
              <a:rPr lang="he-IL" dirty="0">
                <a:latin typeface="David" panose="020E0502060401010101" pitchFamily="34" charset="-79"/>
                <a:ea typeface="Times New Roman" panose="02020603050405020304" pitchFamily="18" charset="0"/>
                <a:cs typeface="David" panose="020E0502060401010101" pitchFamily="34" charset="-79"/>
              </a:rPr>
              <a:t>). אלמנטים פרה-לינגוויסטיים בפני עצמם מהווים אמצעי חשוב לתקשורת ולחשיפה של רגשות. כבר אצל ילדים צעירים בשלב הפרה-וורבלי תקשורת רגשית זו מתגלה דרך לחישה, צרחה או מלמול. בהקשר הטיפולי המטפל שואף לזהות נכונה את הרגשות המבוטאים קולית על-ידי המטופל, וגם להשתמש בעצמו בפרה-לינגוויסטיקה על מנת לבטא ולתקשר את הרגשות שלו</a:t>
            </a:r>
            <a:r>
              <a:rPr lang="en-US" dirty="0">
                <a:latin typeface="David" panose="020E0502060401010101" pitchFamily="34" charset="-79"/>
                <a:ea typeface="Times New Roman" panose="02020603050405020304" pitchFamily="18" charset="0"/>
                <a:cs typeface="David" panose="020E0502060401010101" pitchFamily="34" charset="-79"/>
              </a:rPr>
              <a:t>.(Sikorski, 2012) </a:t>
            </a:r>
            <a:r>
              <a:rPr lang="he-IL" dirty="0">
                <a:latin typeface="David" panose="020E0502060401010101" pitchFamily="34" charset="-79"/>
                <a:cs typeface="David" panose="020E0502060401010101" pitchFamily="34" charset="-79"/>
              </a:rPr>
              <a:t> דיסוננס בתקשורת של משמעות רגשית מתרחש כאשר מידע שמועבר במסלולים הלינגוויסטי והפרה-לינגוויסטי אינו תואם</a:t>
            </a:r>
            <a:r>
              <a:rPr lang="en-US" dirty="0">
                <a:latin typeface="David" panose="020E0502060401010101" pitchFamily="34" charset="-79"/>
                <a:cs typeface="David" panose="020E0502060401010101" pitchFamily="34" charset="-79"/>
              </a:rPr>
              <a:t> (Bucci, 1997) </a:t>
            </a:r>
            <a:r>
              <a:rPr lang="he-IL" dirty="0">
                <a:latin typeface="David" panose="020E0502060401010101" pitchFamily="34" charset="-79"/>
                <a:cs typeface="David" panose="020E0502060401010101" pitchFamily="34" charset="-79"/>
              </a:rPr>
              <a:t>מכאן אנו למדים על החשיבות של אלמנטים לינגוויסטיים ופרה לינגוויסטיים, לרבות סנכרון בהם ברמות הבינאישית והתוך-אישית בדיאדת מטפל-מטופל להבנה של מצבים רגשיים, לתקשורת ברורה וקוהרנטית שלהם ולהשפעה עליהם. </a:t>
            </a:r>
          </a:p>
          <a:p>
            <a:pPr algn="just" rtl="1"/>
            <a:endParaRPr lang="he-IL" dirty="0">
              <a:latin typeface="David" panose="020E0502060401010101" pitchFamily="34" charset="-79"/>
              <a:cs typeface="David" panose="020E0502060401010101" pitchFamily="34" charset="-79"/>
            </a:endParaRPr>
          </a:p>
          <a:p>
            <a:pPr algn="just" rtl="1"/>
            <a:r>
              <a:rPr lang="he-IL" dirty="0">
                <a:latin typeface="David" panose="020E0502060401010101" pitchFamily="34" charset="-79"/>
                <a:cs typeface="David" panose="020E0502060401010101" pitchFamily="34" charset="-79"/>
              </a:rPr>
              <a:t>ישנם מספר תהליכים התורמים לקשר בדפוסים הרגשיים בין שותפים בדינמיקה הבינאישית וקשורים באיכות מערכת היחסים. ביניהם ניתן למנות התלכדות של תגובות רגשיות לעולם החיצוני, תגובתיות רגשית של השותפים אחד כלפי השני, וויסות רגשי בינאישי. תהליכים אלה אינם בלתי תלויים ומקיימים ביניהם קשרים פנימיים </a:t>
            </a:r>
            <a:r>
              <a:rPr lang="en-US" dirty="0">
                <a:latin typeface="David" panose="020E0502060401010101" pitchFamily="34" charset="-79"/>
                <a:cs typeface="David" panose="020E0502060401010101" pitchFamily="34" charset="-79"/>
              </a:rPr>
              <a:t>Butler, 2015)</a:t>
            </a:r>
            <a:r>
              <a:rPr lang="he-IL" dirty="0">
                <a:latin typeface="David" panose="020E0502060401010101" pitchFamily="34" charset="-79"/>
                <a:cs typeface="David" panose="020E0502060401010101" pitchFamily="34" charset="-79"/>
              </a:rPr>
              <a:t>). </a:t>
            </a:r>
          </a:p>
          <a:p>
            <a:pPr algn="just" rtl="1"/>
            <a:r>
              <a:rPr lang="he-IL" dirty="0">
                <a:latin typeface="David" panose="020E0502060401010101" pitchFamily="34" charset="-79"/>
                <a:cs typeface="David" panose="020E0502060401010101" pitchFamily="34" charset="-79"/>
              </a:rPr>
              <a:t>הפונקציה של אירועים פרה-לינגוויסטיים כערוץ תקשורת של רגשות והממצאים בדבר התלכדות ומותאמות בתגובות הרגשיות של שותפים לאינטראקציה, מרמזים על תהליכי סנכרון רגשיים בין שותפים לדיאדה שיתרחשו במקביל ויהיו קשורים בסנכרון לינגוויסטי ופרה-לינגוויסטי.  </a:t>
            </a:r>
            <a:endParaRPr lang="en-US" dirty="0">
              <a:latin typeface="David" panose="020E0502060401010101" pitchFamily="34" charset="-79"/>
              <a:cs typeface="David" panose="020E0502060401010101" pitchFamily="34" charset="-79"/>
            </a:endParaRPr>
          </a:p>
          <a:p>
            <a:pPr algn="just" rtl="1"/>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071555678"/>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7D8B-470F-4614-A294-FE88D4A1D1C9}"/>
              </a:ext>
            </a:extLst>
          </p:cNvPr>
          <p:cNvSpPr>
            <a:spLocks noGrp="1"/>
          </p:cNvSpPr>
          <p:nvPr>
            <p:ph type="ctrTitle"/>
          </p:nvPr>
        </p:nvSpPr>
        <p:spPr>
          <a:xfrm>
            <a:off x="737119" y="65314"/>
            <a:ext cx="10944808" cy="1319604"/>
          </a:xfrm>
        </p:spPr>
        <p:txBody>
          <a:bodyPr>
            <a:normAutofit/>
          </a:bodyPr>
          <a:lstStyle/>
          <a:p>
            <a:r>
              <a:rPr lang="he-IL" sz="4400" dirty="0">
                <a:solidFill>
                  <a:srgbClr val="000000"/>
                </a:solidFill>
                <a:latin typeface="David" panose="020E0502060401010101" pitchFamily="34" charset="-79"/>
                <a:cs typeface="David" panose="020E0502060401010101" pitchFamily="34" charset="-79"/>
              </a:rPr>
              <a:t>מבוא - רקע תיאורטי - מה נרצה לבדוק במחקר הנוכחי ומדוע</a:t>
            </a:r>
            <a:endParaRPr lang="he-IL" sz="4400"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260E4B22-6852-4682-8284-B761E2A2E78F}"/>
              </a:ext>
            </a:extLst>
          </p:cNvPr>
          <p:cNvSpPr>
            <a:spLocks noGrp="1"/>
          </p:cNvSpPr>
          <p:nvPr>
            <p:ph type="subTitle" idx="1"/>
          </p:nvPr>
        </p:nvSpPr>
        <p:spPr>
          <a:xfrm>
            <a:off x="569167" y="1535838"/>
            <a:ext cx="11047445" cy="5256850"/>
          </a:xfrm>
        </p:spPr>
        <p:txBody>
          <a:bodyPr>
            <a:normAutofit lnSpcReduction="10000"/>
          </a:bodyPr>
          <a:lstStyle/>
          <a:p>
            <a:pPr algn="just"/>
            <a:r>
              <a:rPr lang="he-IL" dirty="0">
                <a:latin typeface="David" panose="020E0502060401010101" pitchFamily="34" charset="-79"/>
                <a:cs typeface="David" panose="020E0502060401010101" pitchFamily="34" charset="-79"/>
              </a:rPr>
              <a:t>מה הצורך במחקר הנוכחי? </a:t>
            </a:r>
          </a:p>
          <a:p>
            <a:pPr algn="just"/>
            <a:r>
              <a:rPr lang="he-IL" dirty="0">
                <a:latin typeface="David" panose="020E0502060401010101" pitchFamily="34" charset="-79"/>
                <a:cs typeface="David" panose="020E0502060401010101" pitchFamily="34" charset="-79"/>
              </a:rPr>
              <a:t>בעוד שהתייחסות מחקרית ענפה הוענקה באופן מסורתי לערוצי תקשורת לינגוויסטיים (וורבליים), ישנה חקירה מועטה יחסית של מאפיינים פרה-</a:t>
            </a:r>
            <a:r>
              <a:rPr lang="he-IL" dirty="0" err="1">
                <a:latin typeface="David" panose="020E0502060401010101" pitchFamily="34" charset="-79"/>
                <a:cs typeface="David" panose="020E0502060401010101" pitchFamily="34" charset="-79"/>
              </a:rPr>
              <a:t>לינגוייסטיים</a:t>
            </a:r>
            <a:r>
              <a:rPr lang="he-IL" dirty="0">
                <a:latin typeface="David" panose="020E0502060401010101" pitchFamily="34" charset="-79"/>
                <a:cs typeface="David" panose="020E0502060401010101" pitchFamily="34" charset="-79"/>
              </a:rPr>
              <a:t> (חוץ וורבליים) בתהליך </a:t>
            </a:r>
            <a:r>
              <a:rPr lang="he-IL" dirty="0" err="1">
                <a:latin typeface="David" panose="020E0502060401010101" pitchFamily="34" charset="-79"/>
                <a:cs typeface="David" panose="020E0502060401010101" pitchFamily="34" charset="-79"/>
              </a:rPr>
              <a:t>הפסיכותרפויטי</a:t>
            </a:r>
            <a:r>
              <a:rPr lang="he-IL" dirty="0">
                <a:latin typeface="David" panose="020E0502060401010101" pitchFamily="34" charset="-79"/>
                <a:cs typeface="David" panose="020E0502060401010101" pitchFamily="34" charset="-79"/>
              </a:rPr>
              <a:t> (</a:t>
            </a:r>
            <a:r>
              <a:rPr lang="en-US" dirty="0" err="1">
                <a:latin typeface="David" panose="020E0502060401010101" pitchFamily="34" charset="-79"/>
                <a:cs typeface="David" panose="020E0502060401010101" pitchFamily="34" charset="-79"/>
              </a:rPr>
              <a:t>tonti</a:t>
            </a:r>
            <a:r>
              <a:rPr lang="en-US" dirty="0">
                <a:latin typeface="David" panose="020E0502060401010101" pitchFamily="34" charset="-79"/>
                <a:cs typeface="David" panose="020E0502060401010101" pitchFamily="34" charset="-79"/>
              </a:rPr>
              <a:t> &amp; </a:t>
            </a:r>
            <a:r>
              <a:rPr lang="en-US" dirty="0" err="1">
                <a:latin typeface="David" panose="020E0502060401010101" pitchFamily="34" charset="-79"/>
                <a:cs typeface="David" panose="020E0502060401010101" pitchFamily="34" charset="-79"/>
              </a:rPr>
              <a:t>gelo</a:t>
            </a:r>
            <a:r>
              <a:rPr lang="en-US" dirty="0">
                <a:latin typeface="David" panose="020E0502060401010101" pitchFamily="34" charset="-79"/>
                <a:cs typeface="David" panose="020E0502060401010101" pitchFamily="34" charset="-79"/>
              </a:rPr>
              <a:t>, 2016</a:t>
            </a:r>
            <a:r>
              <a:rPr lang="he-IL" dirty="0">
                <a:latin typeface="David" panose="020E0502060401010101" pitchFamily="34" charset="-79"/>
                <a:cs typeface="David" panose="020E0502060401010101" pitchFamily="34" charset="-79"/>
              </a:rPr>
              <a:t>). </a:t>
            </a:r>
          </a:p>
          <a:p>
            <a:pPr algn="just"/>
            <a:r>
              <a:rPr lang="he-IL" dirty="0">
                <a:latin typeface="David" panose="020E0502060401010101" pitchFamily="34" charset="-79"/>
                <a:cs typeface="David" panose="020E0502060401010101" pitchFamily="34" charset="-79"/>
              </a:rPr>
              <a:t>המחקרים הקיימים על התנהגות לא וורבלית בפסיכותרפיה התמקדו בהתנהגות הלא וורבלית של המטופל או של המטפל, תוך שהזניחו את האינטראקציה הלא וורבלית בדיאדות מטפל-מטופל, למרות שייתכן שאותה אינטראקציה, כלומר הסנכרון הלא וורבלי בדיאדות, חשובה במיוחד כפי שנצפה בשדות מחקר אחרים</a:t>
            </a:r>
            <a:r>
              <a:rPr lang="en-US" dirty="0">
                <a:latin typeface="David" panose="020E0502060401010101" pitchFamily="34" charset="-79"/>
                <a:cs typeface="David" panose="020E0502060401010101" pitchFamily="34" charset="-79"/>
              </a:rPr>
              <a:t>et al, 2018)  P</a:t>
            </a:r>
            <a:r>
              <a:rPr lang="he-IL" dirty="0">
                <a:latin typeface="David" panose="020E0502060401010101" pitchFamily="34" charset="-79"/>
                <a:cs typeface="David" panose="020E0502060401010101" pitchFamily="34" charset="-79"/>
              </a:rPr>
              <a:t> </a:t>
            </a:r>
            <a:r>
              <a:rPr lang="en-US" dirty="0" err="1">
                <a:latin typeface="David" panose="020E0502060401010101" pitchFamily="34" charset="-79"/>
                <a:cs typeface="David" panose="020E0502060401010101" pitchFamily="34" charset="-79"/>
              </a:rPr>
              <a:t>paulick</a:t>
            </a:r>
            <a:r>
              <a:rPr lang="he-IL" dirty="0">
                <a:latin typeface="David" panose="020E0502060401010101" pitchFamily="34" charset="-79"/>
                <a:cs typeface="David" panose="020E0502060401010101" pitchFamily="34" charset="-79"/>
              </a:rPr>
              <a:t>).</a:t>
            </a:r>
          </a:p>
          <a:p>
            <a:pPr algn="just"/>
            <a:r>
              <a:rPr lang="he-IL" dirty="0">
                <a:latin typeface="David" panose="020E0502060401010101" pitchFamily="34" charset="-79"/>
                <a:cs typeface="David" panose="020E0502060401010101" pitchFamily="34" charset="-79"/>
              </a:rPr>
              <a:t> כמו-כן, מרבית המחקרים שעוסקים בסנכרון פרה-וורבלי בטיפול עוסקים במאפיינים </a:t>
            </a:r>
            <a:r>
              <a:rPr lang="he-IL" dirty="0" err="1">
                <a:latin typeface="David" panose="020E0502060401010101" pitchFamily="34" charset="-79"/>
                <a:cs typeface="David" panose="020E0502060401010101" pitchFamily="34" charset="-79"/>
              </a:rPr>
              <a:t>פרוזודיים</a:t>
            </a:r>
            <a:r>
              <a:rPr lang="he-IL" dirty="0">
                <a:latin typeface="David" panose="020E0502060401010101" pitchFamily="34" charset="-79"/>
                <a:cs typeface="David" panose="020E0502060401010101" pitchFamily="34" charset="-79"/>
              </a:rPr>
              <a:t>/איכותיים של תקשורת מילולית (</a:t>
            </a:r>
            <a:r>
              <a:rPr lang="en-US" dirty="0">
                <a:latin typeface="David" panose="020E0502060401010101" pitchFamily="34" charset="-79"/>
                <a:cs typeface="David" panose="020E0502060401010101" pitchFamily="34" charset="-79"/>
              </a:rPr>
              <a:t>accompanying paralanguage features</a:t>
            </a:r>
            <a:r>
              <a:rPr lang="he-IL" dirty="0">
                <a:latin typeface="David" panose="020E0502060401010101" pitchFamily="34" charset="-79"/>
                <a:cs typeface="David" panose="020E0502060401010101" pitchFamily="34" charset="-79"/>
              </a:rPr>
              <a:t>) ולא באירועים פרה </a:t>
            </a:r>
            <a:r>
              <a:rPr lang="he-IL" dirty="0" err="1">
                <a:latin typeface="David" panose="020E0502060401010101" pitchFamily="34" charset="-79"/>
                <a:cs typeface="David" panose="020E0502060401010101" pitchFamily="34" charset="-79"/>
              </a:rPr>
              <a:t>לינגווסיטיים</a:t>
            </a:r>
            <a:r>
              <a:rPr lang="he-IL" dirty="0">
                <a:latin typeface="David" panose="020E0502060401010101" pitchFamily="34" charset="-79"/>
                <a:cs typeface="David" panose="020E0502060401010101" pitchFamily="34" charset="-79"/>
              </a:rPr>
              <a:t> עצמאיים (</a:t>
            </a:r>
            <a:r>
              <a:rPr lang="en-US" dirty="0">
                <a:latin typeface="David" panose="020E0502060401010101" pitchFamily="34" charset="-79"/>
                <a:cs typeface="David" panose="020E0502060401010101" pitchFamily="34" charset="-79"/>
              </a:rPr>
              <a:t>paralanguage features</a:t>
            </a:r>
            <a:r>
              <a:rPr lang="he-IL" dirty="0">
                <a:latin typeface="David" panose="020E0502060401010101" pitchFamily="34" charset="-79"/>
                <a:cs typeface="David" panose="020E0502060401010101" pitchFamily="34" charset="-79"/>
              </a:rPr>
              <a:t> </a:t>
            </a:r>
            <a:r>
              <a:rPr lang="en-US" dirty="0">
                <a:latin typeface="David" panose="020E0502060401010101" pitchFamily="34" charset="-79"/>
                <a:cs typeface="David" panose="020E0502060401010101" pitchFamily="34" charset="-79"/>
              </a:rPr>
              <a:t>functional</a:t>
            </a:r>
            <a:r>
              <a:rPr lang="he-IL" dirty="0">
                <a:latin typeface="David" panose="020E0502060401010101" pitchFamily="34" charset="-79"/>
                <a:cs typeface="David" panose="020E0502060401010101" pitchFamily="34" charset="-79"/>
              </a:rPr>
              <a:t>) דוגמת צחוק, נימת שמחה, בכי ואנחה (הקשורים בצורה הדוקה להבעה ולתקשורת של רגש) או בקשר שלהם למאפיינים לינגוויסטיים בטיפול. </a:t>
            </a:r>
          </a:p>
          <a:p>
            <a:pPr algn="just"/>
            <a:r>
              <a:rPr lang="he-IL" dirty="0">
                <a:latin typeface="David" panose="020E0502060401010101" pitchFamily="34" charset="-79"/>
                <a:cs typeface="David" panose="020E0502060401010101" pitchFamily="34" charset="-79"/>
              </a:rPr>
              <a:t>מחקרים אלה השתמשו בתיאורי מקרה ובפגישות טיפול בודדות שנערכו על ידי מטפל/מטופל בודד, או בבסיס נתונים מצומצם מבחינת כמות הדיאדות והפגישות הטיפוליות ששימשו לניתוח הנתונים.</a:t>
            </a:r>
          </a:p>
        </p:txBody>
      </p:sp>
      <p:sp>
        <p:nvSpPr>
          <p:cNvPr id="4" name="מלבן 3">
            <a:extLst>
              <a:ext uri="{FF2B5EF4-FFF2-40B4-BE49-F238E27FC236}">
                <a16:creationId xmlns:a16="http://schemas.microsoft.com/office/drawing/2014/main" id="{B6A1C5AA-DD40-4E2C-9611-52444468586F}"/>
              </a:ext>
            </a:extLst>
          </p:cNvPr>
          <p:cNvSpPr/>
          <p:nvPr/>
        </p:nvSpPr>
        <p:spPr>
          <a:xfrm>
            <a:off x="914401" y="1582341"/>
            <a:ext cx="10767526" cy="369332"/>
          </a:xfrm>
          <a:prstGeom prst="rect">
            <a:avLst/>
          </a:prstGeom>
        </p:spPr>
        <p:txBody>
          <a:bodyPr wrap="square">
            <a:spAutoFit/>
          </a:bodyPr>
          <a:lstStyle/>
          <a:p>
            <a:pPr algn="just" rtl="1"/>
            <a:endParaRPr lang="he-IL" dirty="0"/>
          </a:p>
        </p:txBody>
      </p:sp>
    </p:spTree>
    <p:extLst>
      <p:ext uri="{BB962C8B-B14F-4D97-AF65-F5344CB8AC3E}">
        <p14:creationId xmlns:p14="http://schemas.microsoft.com/office/powerpoint/2010/main" val="2847680333"/>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7D8B-470F-4614-A294-FE88D4A1D1C9}"/>
              </a:ext>
            </a:extLst>
          </p:cNvPr>
          <p:cNvSpPr>
            <a:spLocks noGrp="1"/>
          </p:cNvSpPr>
          <p:nvPr>
            <p:ph type="ctrTitle"/>
          </p:nvPr>
        </p:nvSpPr>
        <p:spPr>
          <a:xfrm>
            <a:off x="737119" y="65314"/>
            <a:ext cx="10944808" cy="1319604"/>
          </a:xfrm>
        </p:spPr>
        <p:txBody>
          <a:bodyPr>
            <a:normAutofit/>
          </a:bodyPr>
          <a:lstStyle/>
          <a:p>
            <a:r>
              <a:rPr lang="he-IL" sz="4400" dirty="0">
                <a:solidFill>
                  <a:srgbClr val="000000"/>
                </a:solidFill>
                <a:latin typeface="David" panose="020E0502060401010101" pitchFamily="34" charset="-79"/>
                <a:cs typeface="David" panose="020E0502060401010101" pitchFamily="34" charset="-79"/>
              </a:rPr>
              <a:t>מבוא - רקע תיאורטי - מה נרצה לבדוק במחקר הנוכחי ומדוע</a:t>
            </a:r>
            <a:endParaRPr lang="he-IL" sz="4400"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260E4B22-6852-4682-8284-B761E2A2E78F}"/>
              </a:ext>
            </a:extLst>
          </p:cNvPr>
          <p:cNvSpPr>
            <a:spLocks noGrp="1"/>
          </p:cNvSpPr>
          <p:nvPr>
            <p:ph type="subTitle" idx="1"/>
          </p:nvPr>
        </p:nvSpPr>
        <p:spPr>
          <a:xfrm>
            <a:off x="569167" y="1535838"/>
            <a:ext cx="11047445" cy="5256850"/>
          </a:xfrm>
        </p:spPr>
        <p:txBody>
          <a:bodyPr>
            <a:normAutofit/>
          </a:bodyPr>
          <a:lstStyle/>
          <a:p>
            <a:pPr algn="r"/>
            <a:endParaRPr lang="he-IL" sz="2000" b="1" dirty="0">
              <a:latin typeface="David" panose="020E0502060401010101" pitchFamily="34" charset="-79"/>
              <a:ea typeface="Calibri" panose="020F0502020204030204" pitchFamily="34" charset="0"/>
              <a:cs typeface="David" panose="020E0502060401010101" pitchFamily="34" charset="-79"/>
            </a:endParaRPr>
          </a:p>
          <a:p>
            <a:pPr algn="just"/>
            <a:r>
              <a:rPr lang="he-IL" dirty="0">
                <a:latin typeface="David" panose="020E0502060401010101" pitchFamily="34" charset="-79"/>
                <a:cs typeface="David" panose="020E0502060401010101" pitchFamily="34" charset="-79"/>
              </a:rPr>
              <a:t> במחקר הנוכחי נתמקד באירועים פרה-לינגוויסטיים חיוביים (צחוק נימת שמחה) ושליליים (בכי ואנחה)  המתרחשים בטיפול פסיכותרפי, ובפרט בהתאמה בהתרחשותם בין המטפל לבין המטופל ובקשר התוך-אישי אצל כל צד להליך הטיפולי בין התרחשותם לבין שימוש במילים המביעות רגש חיובי או שלילי. זאת,  על בסיס נתונים רחב של דיאדות ופגישות טיפוליות.</a:t>
            </a:r>
          </a:p>
          <a:p>
            <a:pPr algn="just"/>
            <a:endParaRPr lang="he-IL" dirty="0">
              <a:latin typeface="David" panose="020E0502060401010101" pitchFamily="34" charset="-79"/>
              <a:cs typeface="David" panose="020E0502060401010101" pitchFamily="34" charset="-79"/>
            </a:endParaRPr>
          </a:p>
          <a:p>
            <a:r>
              <a:rPr lang="he-IL" u="sng" dirty="0">
                <a:latin typeface="David" panose="020E0502060401010101" pitchFamily="34" charset="-79"/>
                <a:cs typeface="David" panose="020E0502060401010101" pitchFamily="34" charset="-79"/>
              </a:rPr>
              <a:t>אנו נשער את שתי ההשערות הבאות</a:t>
            </a:r>
            <a:r>
              <a:rPr lang="he-IL" dirty="0">
                <a:latin typeface="David" panose="020E0502060401010101" pitchFamily="34" charset="-79"/>
                <a:cs typeface="David" panose="020E0502060401010101" pitchFamily="34" charset="-79"/>
              </a:rPr>
              <a:t>:</a:t>
            </a:r>
            <a:endParaRPr lang="en-US" dirty="0">
              <a:latin typeface="David" panose="020E0502060401010101" pitchFamily="34" charset="-79"/>
              <a:cs typeface="David" panose="020E0502060401010101" pitchFamily="34" charset="-79"/>
            </a:endParaRPr>
          </a:p>
          <a:p>
            <a:r>
              <a:rPr lang="he-IL" dirty="0">
                <a:latin typeface="David" panose="020E0502060401010101" pitchFamily="34" charset="-79"/>
                <a:cs typeface="David" panose="020E0502060401010101" pitchFamily="34" charset="-79"/>
              </a:rPr>
              <a:t> </a:t>
            </a:r>
            <a:endParaRPr lang="en-US" dirty="0">
              <a:latin typeface="David" panose="020E0502060401010101" pitchFamily="34" charset="-79"/>
              <a:cs typeface="David" panose="020E0502060401010101" pitchFamily="34" charset="-79"/>
            </a:endParaRPr>
          </a:p>
          <a:p>
            <a:pPr lvl="0" algn="r"/>
            <a:r>
              <a:rPr lang="he-IL" dirty="0">
                <a:latin typeface="David" panose="020E0502060401010101" pitchFamily="34" charset="-79"/>
                <a:cs typeface="David" panose="020E0502060401010101" pitchFamily="34" charset="-79"/>
              </a:rPr>
              <a:t> </a:t>
            </a:r>
            <a:r>
              <a:rPr lang="en-US" dirty="0">
                <a:latin typeface="David" panose="020E0502060401010101" pitchFamily="34" charset="-79"/>
                <a:cs typeface="David" panose="020E0502060401010101" pitchFamily="34" charset="-79"/>
              </a:rPr>
              <a:t> - H1 </a:t>
            </a:r>
            <a:r>
              <a:rPr lang="he-IL" dirty="0">
                <a:latin typeface="David" panose="020E0502060401010101" pitchFamily="34" charset="-79"/>
                <a:cs typeface="David" panose="020E0502060401010101" pitchFamily="34" charset="-79"/>
              </a:rPr>
              <a:t>יתקיים סנכרון בין המטפל והמטופל באירועים פרה-לינגוויסטיים (צחוק, בכי, אנחה, נימת שמחה).</a:t>
            </a:r>
            <a:endParaRPr lang="en-US" dirty="0">
              <a:latin typeface="David" panose="020E0502060401010101" pitchFamily="34" charset="-79"/>
              <a:cs typeface="David" panose="020E0502060401010101" pitchFamily="34" charset="-79"/>
            </a:endParaRPr>
          </a:p>
          <a:p>
            <a:r>
              <a:rPr lang="en-US" dirty="0">
                <a:latin typeface="David" panose="020E0502060401010101" pitchFamily="34" charset="-79"/>
                <a:cs typeface="David" panose="020E0502060401010101" pitchFamily="34" charset="-79"/>
              </a:rPr>
              <a:t> </a:t>
            </a:r>
          </a:p>
          <a:p>
            <a:pPr lvl="0" algn="r"/>
            <a:r>
              <a:rPr lang="en-US" dirty="0">
                <a:latin typeface="David" panose="020E0502060401010101" pitchFamily="34" charset="-79"/>
                <a:cs typeface="David" panose="020E0502060401010101" pitchFamily="34" charset="-79"/>
              </a:rPr>
              <a:t> - H2</a:t>
            </a:r>
            <a:r>
              <a:rPr lang="he-IL" dirty="0">
                <a:latin typeface="David" panose="020E0502060401010101" pitchFamily="34" charset="-79"/>
                <a:cs typeface="David" panose="020E0502060401010101" pitchFamily="34" charset="-79"/>
              </a:rPr>
              <a:t>יימצא סנכרון תוך אישי בין אירועים פרה לינגוויסטיים חיוביים (צחוק ונימת שמחה) ושליליים (בכי ואנחה) לבין מילות רגש (חיוביות ושליליות בהתאמה) הן אצל המטפל והן אצל המטופל.</a:t>
            </a:r>
            <a:endParaRPr lang="en-US" dirty="0">
              <a:latin typeface="David" panose="020E0502060401010101" pitchFamily="34" charset="-79"/>
              <a:cs typeface="David" panose="020E0502060401010101" pitchFamily="34" charset="-79"/>
            </a:endParaRPr>
          </a:p>
          <a:p>
            <a:pPr algn="just"/>
            <a:endParaRPr lang="he-IL" dirty="0">
              <a:latin typeface="David" panose="020E0502060401010101" pitchFamily="34" charset="-79"/>
              <a:cs typeface="David" panose="020E0502060401010101" pitchFamily="34" charset="-79"/>
            </a:endParaRPr>
          </a:p>
        </p:txBody>
      </p:sp>
      <p:sp>
        <p:nvSpPr>
          <p:cNvPr id="4" name="מלבן 3">
            <a:extLst>
              <a:ext uri="{FF2B5EF4-FFF2-40B4-BE49-F238E27FC236}">
                <a16:creationId xmlns:a16="http://schemas.microsoft.com/office/drawing/2014/main" id="{B6A1C5AA-DD40-4E2C-9611-52444468586F}"/>
              </a:ext>
            </a:extLst>
          </p:cNvPr>
          <p:cNvSpPr/>
          <p:nvPr/>
        </p:nvSpPr>
        <p:spPr>
          <a:xfrm>
            <a:off x="914401" y="1582341"/>
            <a:ext cx="10767526" cy="369332"/>
          </a:xfrm>
          <a:prstGeom prst="rect">
            <a:avLst/>
          </a:prstGeom>
        </p:spPr>
        <p:txBody>
          <a:bodyPr wrap="square">
            <a:spAutoFit/>
          </a:bodyPr>
          <a:lstStyle/>
          <a:p>
            <a:pPr algn="just" rtl="1"/>
            <a:endParaRPr lang="he-IL" dirty="0"/>
          </a:p>
        </p:txBody>
      </p:sp>
    </p:spTree>
    <p:extLst>
      <p:ext uri="{BB962C8B-B14F-4D97-AF65-F5344CB8AC3E}">
        <p14:creationId xmlns:p14="http://schemas.microsoft.com/office/powerpoint/2010/main" val="142750973"/>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7D8B-470F-4614-A294-FE88D4A1D1C9}"/>
              </a:ext>
            </a:extLst>
          </p:cNvPr>
          <p:cNvSpPr>
            <a:spLocks noGrp="1"/>
          </p:cNvSpPr>
          <p:nvPr>
            <p:ph type="ctrTitle"/>
          </p:nvPr>
        </p:nvSpPr>
        <p:spPr>
          <a:xfrm>
            <a:off x="737119" y="65314"/>
            <a:ext cx="10944808" cy="1319604"/>
          </a:xfrm>
        </p:spPr>
        <p:txBody>
          <a:bodyPr>
            <a:normAutofit/>
          </a:bodyPr>
          <a:lstStyle/>
          <a:p>
            <a:r>
              <a:rPr lang="he-IL" sz="4400" dirty="0">
                <a:solidFill>
                  <a:srgbClr val="000000"/>
                </a:solidFill>
                <a:latin typeface="David" panose="020E0502060401010101" pitchFamily="34" charset="-79"/>
                <a:cs typeface="David" panose="020E0502060401010101" pitchFamily="34" charset="-79"/>
              </a:rPr>
              <a:t>שיטה - כיצד בדקנו</a:t>
            </a:r>
            <a:endParaRPr lang="he-IL" sz="4400"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260E4B22-6852-4682-8284-B761E2A2E78F}"/>
              </a:ext>
            </a:extLst>
          </p:cNvPr>
          <p:cNvSpPr>
            <a:spLocks noGrp="1"/>
          </p:cNvSpPr>
          <p:nvPr>
            <p:ph type="subTitle" idx="1"/>
          </p:nvPr>
        </p:nvSpPr>
        <p:spPr>
          <a:xfrm>
            <a:off x="569167" y="1535838"/>
            <a:ext cx="11047445" cy="5256850"/>
          </a:xfrm>
        </p:spPr>
        <p:txBody>
          <a:bodyPr>
            <a:normAutofit/>
          </a:bodyPr>
          <a:lstStyle/>
          <a:p>
            <a:pPr algn="r"/>
            <a:endParaRPr lang="he-IL" sz="2000" b="1" dirty="0">
              <a:latin typeface="David" panose="020E0502060401010101" pitchFamily="34" charset="-79"/>
              <a:ea typeface="Calibri" panose="020F0502020204030204" pitchFamily="34" charset="0"/>
              <a:cs typeface="David" panose="020E0502060401010101" pitchFamily="34" charset="-79"/>
            </a:endParaRPr>
          </a:p>
          <a:p>
            <a:pPr algn="just"/>
            <a:r>
              <a:rPr lang="he-IL" dirty="0">
                <a:latin typeface="David" panose="020E0502060401010101" pitchFamily="34" charset="-79"/>
                <a:cs typeface="David" panose="020E0502060401010101" pitchFamily="34" charset="-79"/>
              </a:rPr>
              <a:t> </a:t>
            </a:r>
            <a:r>
              <a:rPr lang="he-IL" b="1" dirty="0">
                <a:latin typeface="David" panose="020E0502060401010101" pitchFamily="34" charset="-79"/>
                <a:cs typeface="David" panose="020E0502060401010101" pitchFamily="34" charset="-79"/>
              </a:rPr>
              <a:t>נבדקים</a:t>
            </a:r>
          </a:p>
          <a:p>
            <a:pPr algn="just"/>
            <a:r>
              <a:rPr lang="he-IL" dirty="0">
                <a:latin typeface="David" panose="020E0502060401010101" pitchFamily="34" charset="-79"/>
                <a:cs typeface="David" panose="020E0502060401010101" pitchFamily="34" charset="-79"/>
              </a:rPr>
              <a:t>המדגם נלקח ממאגר נבדקים שקיבלו טיפול פסיכותרפיה פסיכודינמית קצרת מועד בקליניקה הטיפולית של אוניברסיטת בר-אילן בין אוגוסט 2014 לאוגוסט 2016. הפסיכותרפיה הפרטנית כללה מפגשים של פעם או פעמיים בשבוע. נבדקים הוצאו מהמחקר במידה ואובחנו עם הפרעה חמורה - בין אם בגלל משבר נוכחי, טראומה חמורה המלווה ב-</a:t>
            </a:r>
            <a:r>
              <a:rPr lang="en-US" dirty="0">
                <a:latin typeface="David" panose="020E0502060401010101" pitchFamily="34" charset="-79"/>
                <a:cs typeface="David" panose="020E0502060401010101" pitchFamily="34" charset="-79"/>
              </a:rPr>
              <a:t>PTSD </a:t>
            </a:r>
            <a:r>
              <a:rPr lang="he-IL" dirty="0">
                <a:latin typeface="David" panose="020E0502060401010101" pitchFamily="34" charset="-79"/>
                <a:cs typeface="David" panose="020E0502060401010101" pitchFamily="34" charset="-79"/>
              </a:rPr>
              <a:t>, פאזות פסיכוטיות או מאניות בעבר או בהווה, ו/או שימוש בסמים. הקלטות הטיפול של 74 מטופלים </a:t>
            </a:r>
            <a:r>
              <a:rPr lang="he-IL" dirty="0" err="1">
                <a:latin typeface="David" panose="020E0502060401010101" pitchFamily="34" charset="-79"/>
                <a:cs typeface="David" panose="020E0502060401010101" pitchFamily="34" charset="-79"/>
              </a:rPr>
              <a:t>תומללו</a:t>
            </a:r>
            <a:r>
              <a:rPr lang="he-IL" dirty="0">
                <a:latin typeface="David" panose="020E0502060401010101" pitchFamily="34" charset="-79"/>
                <a:cs typeface="David" panose="020E0502060401010101" pitchFamily="34" charset="-79"/>
              </a:rPr>
              <a:t> לסך כולל של 74 דיאדות המרכיבות 872 טיפולים ששימשו לצורך ניתוח הנתונים במחקר הנוכחי.</a:t>
            </a:r>
          </a:p>
        </p:txBody>
      </p:sp>
      <p:sp>
        <p:nvSpPr>
          <p:cNvPr id="4" name="מלבן 3">
            <a:extLst>
              <a:ext uri="{FF2B5EF4-FFF2-40B4-BE49-F238E27FC236}">
                <a16:creationId xmlns:a16="http://schemas.microsoft.com/office/drawing/2014/main" id="{B6A1C5AA-DD40-4E2C-9611-52444468586F}"/>
              </a:ext>
            </a:extLst>
          </p:cNvPr>
          <p:cNvSpPr/>
          <p:nvPr/>
        </p:nvSpPr>
        <p:spPr>
          <a:xfrm>
            <a:off x="914401" y="1582341"/>
            <a:ext cx="10767526" cy="369332"/>
          </a:xfrm>
          <a:prstGeom prst="rect">
            <a:avLst/>
          </a:prstGeom>
        </p:spPr>
        <p:txBody>
          <a:bodyPr wrap="square">
            <a:spAutoFit/>
          </a:bodyPr>
          <a:lstStyle/>
          <a:p>
            <a:pPr algn="just" rtl="1"/>
            <a:endParaRPr lang="he-IL" dirty="0"/>
          </a:p>
        </p:txBody>
      </p:sp>
    </p:spTree>
    <p:extLst>
      <p:ext uri="{BB962C8B-B14F-4D97-AF65-F5344CB8AC3E}">
        <p14:creationId xmlns:p14="http://schemas.microsoft.com/office/powerpoint/2010/main" val="3946793506"/>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7D8B-470F-4614-A294-FE88D4A1D1C9}"/>
              </a:ext>
            </a:extLst>
          </p:cNvPr>
          <p:cNvSpPr>
            <a:spLocks noGrp="1"/>
          </p:cNvSpPr>
          <p:nvPr>
            <p:ph type="ctrTitle"/>
          </p:nvPr>
        </p:nvSpPr>
        <p:spPr>
          <a:xfrm>
            <a:off x="737119" y="65314"/>
            <a:ext cx="10944808" cy="1319604"/>
          </a:xfrm>
        </p:spPr>
        <p:txBody>
          <a:bodyPr>
            <a:normAutofit/>
          </a:bodyPr>
          <a:lstStyle/>
          <a:p>
            <a:r>
              <a:rPr lang="he-IL" sz="4400" dirty="0">
                <a:solidFill>
                  <a:srgbClr val="000000"/>
                </a:solidFill>
                <a:latin typeface="David" panose="020E0502060401010101" pitchFamily="34" charset="-79"/>
                <a:cs typeface="David" panose="020E0502060401010101" pitchFamily="34" charset="-79"/>
              </a:rPr>
              <a:t>שיטה - כיצד בדקנו</a:t>
            </a:r>
            <a:endParaRPr lang="he-IL" sz="4400"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260E4B22-6852-4682-8284-B761E2A2E78F}"/>
              </a:ext>
            </a:extLst>
          </p:cNvPr>
          <p:cNvSpPr>
            <a:spLocks noGrp="1"/>
          </p:cNvSpPr>
          <p:nvPr>
            <p:ph type="subTitle" idx="1"/>
          </p:nvPr>
        </p:nvSpPr>
        <p:spPr>
          <a:xfrm>
            <a:off x="569167" y="1535838"/>
            <a:ext cx="11047445" cy="5256850"/>
          </a:xfrm>
        </p:spPr>
        <p:txBody>
          <a:bodyPr>
            <a:normAutofit fontScale="85000" lnSpcReduction="20000"/>
          </a:bodyPr>
          <a:lstStyle/>
          <a:p>
            <a:pPr algn="r"/>
            <a:endParaRPr lang="he-IL" sz="2000" b="1" dirty="0">
              <a:latin typeface="David" panose="020E0502060401010101" pitchFamily="34" charset="-79"/>
              <a:ea typeface="Calibri" panose="020F0502020204030204" pitchFamily="34" charset="0"/>
              <a:cs typeface="David" panose="020E0502060401010101" pitchFamily="34" charset="-79"/>
            </a:endParaRPr>
          </a:p>
          <a:p>
            <a:pPr algn="just"/>
            <a:r>
              <a:rPr lang="he-IL" dirty="0">
                <a:latin typeface="David" panose="020E0502060401010101" pitchFamily="34" charset="-79"/>
                <a:cs typeface="David" panose="020E0502060401010101" pitchFamily="34" charset="-79"/>
              </a:rPr>
              <a:t> </a:t>
            </a:r>
            <a:r>
              <a:rPr lang="he-IL" b="1" dirty="0">
                <a:latin typeface="David" panose="020E0502060401010101" pitchFamily="34" charset="-79"/>
                <a:cs typeface="David" panose="020E0502060401010101" pitchFamily="34" charset="-79"/>
              </a:rPr>
              <a:t>כלים</a:t>
            </a:r>
          </a:p>
          <a:p>
            <a:pPr algn="just"/>
            <a:r>
              <a:rPr lang="he-IL" dirty="0">
                <a:latin typeface="David" panose="020E0502060401010101" pitchFamily="34" charset="-79"/>
                <a:cs typeface="David" panose="020E0502060401010101" pitchFamily="34" charset="-79"/>
              </a:rPr>
              <a:t>קבצי הקלטה של הדיאדות הטיפוליות </a:t>
            </a:r>
            <a:r>
              <a:rPr lang="he-IL" dirty="0" err="1">
                <a:latin typeface="David" panose="020E0502060401010101" pitchFamily="34" charset="-79"/>
                <a:cs typeface="David" panose="020E0502060401010101" pitchFamily="34" charset="-79"/>
              </a:rPr>
              <a:t>תומללו</a:t>
            </a:r>
            <a:r>
              <a:rPr lang="he-IL" dirty="0">
                <a:latin typeface="David" panose="020E0502060401010101" pitchFamily="34" charset="-79"/>
                <a:cs typeface="David" panose="020E0502060401010101" pitchFamily="34" charset="-79"/>
              </a:rPr>
              <a:t> באופן ידני לתוכנה שפותחה על-ידי צוות המעבדה  תוך התייחסות לאירועים פרה-לינגוויסטים שהתרחשו במהלך האינטראקציה שבין המטפל למטופל. המתמללים רשמו בטקסט חופשי הערות לפי מה שהם שמעו. בשלב הבא צוות המעבדה יחד עם שלושה פסיכולוגים מומחים בחן את כל ההערות שהופיעו וגיבש רשימה קטנה של סוגי אירועים פרה לינגוויסטים - טון גבוה, טון נמוך, טון חקייני, בכי, צחקוק, אנחה, זמזום, נימת שמחה, סרקזם, והפסקות בדיבור. כל הערה של מתמלל תויגה לסוג מסוים של אירוע. היה 100% הסכמה בין המומחים בנוגע לחלוקת הערה לקטגוריות השונות. צוות המתמללים הורכב משבעה מתמללים,</a:t>
            </a:r>
            <a:r>
              <a:rPr lang="he-IL" b="1"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כולם סטודנטים לתארים מתקדמים במחלקה לפסיכולוגיה של האוניברסיטה. המתמללים</a:t>
            </a:r>
            <a:r>
              <a:rPr lang="he-IL" b="1"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עברו סדנת אימונים במשך יום שלם, והתקיימו מפגשים חודשיים לאורך כל השנה</a:t>
            </a:r>
            <a:r>
              <a:rPr lang="he-IL" b="1"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על מנת לפקח על איכות עבודתם.</a:t>
            </a:r>
            <a:endParaRPr lang="en-US" dirty="0">
              <a:latin typeface="David" panose="020E0502060401010101" pitchFamily="34" charset="-79"/>
              <a:cs typeface="David" panose="020E0502060401010101" pitchFamily="34" charset="-79"/>
            </a:endParaRPr>
          </a:p>
          <a:p>
            <a:pPr algn="just"/>
            <a:r>
              <a:rPr lang="he-IL" dirty="0">
                <a:latin typeface="David" panose="020E0502060401010101" pitchFamily="34" charset="-79"/>
                <a:cs typeface="David" panose="020E0502060401010101" pitchFamily="34" charset="-79"/>
              </a:rPr>
              <a:t>בנוסף, </a:t>
            </a:r>
            <a:r>
              <a:rPr lang="he-IL" dirty="0" err="1">
                <a:latin typeface="David" panose="020E0502060401010101" pitchFamily="34" charset="-79"/>
                <a:cs typeface="David" panose="020E0502060401010101" pitchFamily="34" charset="-79"/>
              </a:rPr>
              <a:t>התמלולים</a:t>
            </a:r>
            <a:r>
              <a:rPr lang="he-IL" dirty="0">
                <a:latin typeface="David" panose="020E0502060401010101" pitchFamily="34" charset="-79"/>
                <a:cs typeface="David" panose="020E0502060401010101" pitchFamily="34" charset="-79"/>
              </a:rPr>
              <a:t> עברו אנליזה ממוחשבת לאיתור מילות רגש חיובי/שלילי שנאמרו בכל מקטע דיבור, הן של המטופל והן של המטפל, באמצעות מילון רגש חיובי/שלילי שנבנה בנוהל דומה לזה המתואר ב- </a:t>
            </a:r>
            <a:r>
              <a:rPr lang="en-US" dirty="0">
                <a:latin typeface="David" panose="020E0502060401010101" pitchFamily="34" charset="-79"/>
                <a:cs typeface="David" panose="020E0502060401010101" pitchFamily="34" charset="-79"/>
              </a:rPr>
              <a:t>(Pennebaker et. al</a:t>
            </a:r>
            <a:r>
              <a:rPr lang="he-IL" dirty="0">
                <a:latin typeface="David" panose="020E0502060401010101" pitchFamily="34" charset="-79"/>
                <a:cs typeface="David" panose="020E0502060401010101" pitchFamily="34" charset="-79"/>
              </a:rPr>
              <a:t> (2007). באופן ספציפי, מתוך 2000 המילים השכיחות ביותר שנבחרו מכל מערך הנתונים (של כ-4 מיליון פרטים), קבוצות של שלושה שופטים דרגו לגבי כל מילה האם ניתן להקצותה ללקסיקונים לפי: 1</a:t>
            </a:r>
            <a:r>
              <a:rPr lang="he-IL" b="1" dirty="0">
                <a:latin typeface="David" panose="020E0502060401010101" pitchFamily="34" charset="-79"/>
                <a:cs typeface="David" panose="020E0502060401010101" pitchFamily="34" charset="-79"/>
              </a:rPr>
              <a:t>.</a:t>
            </a:r>
            <a:r>
              <a:rPr lang="he-IL" dirty="0">
                <a:latin typeface="David" panose="020E0502060401010101" pitchFamily="34" charset="-79"/>
                <a:cs typeface="David" panose="020E0502060401010101" pitchFamily="34" charset="-79"/>
              </a:rPr>
              <a:t> מילות רגש חיוביות או 2</a:t>
            </a:r>
            <a:r>
              <a:rPr lang="he-IL" b="1"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מילות רגש שליליות. רשימות המילים נערכו בהתאם למערך הכללים הבא: (א) מילה נותרה ברשימה אם שניים מתוך שלושה שופטים הסכימו שיש לכלול אותה, (ב) מילה נמחקה מהרשימה אם שניים מבין שלושת השופטים הסכימו שיש לדחותה. </a:t>
            </a:r>
            <a:r>
              <a:rPr lang="en-US" dirty="0">
                <a:latin typeface="David" panose="020E0502060401010101" pitchFamily="34" charset="-79"/>
                <a:cs typeface="David" panose="020E0502060401010101" pitchFamily="34" charset="-79"/>
              </a:rPr>
              <a:t>Fleiss</a:t>
            </a:r>
            <a:r>
              <a:rPr lang="he-IL" dirty="0">
                <a:latin typeface="David" panose="020E0502060401010101" pitchFamily="34" charset="-79"/>
                <a:cs typeface="David" panose="020E0502060401010101" pitchFamily="34" charset="-79"/>
              </a:rPr>
              <a:t>’ </a:t>
            </a:r>
            <a:r>
              <a:rPr lang="en-US" dirty="0">
                <a:latin typeface="David" panose="020E0502060401010101" pitchFamily="34" charset="-79"/>
                <a:cs typeface="David" panose="020E0502060401010101" pitchFamily="34" charset="-79"/>
              </a:rPr>
              <a:t>kappa (Fleiss, 1971)</a:t>
            </a:r>
            <a:r>
              <a:rPr lang="he-IL" dirty="0">
                <a:latin typeface="David" panose="020E0502060401010101" pitchFamily="34" charset="-79"/>
                <a:cs typeface="David" panose="020E0502060401010101" pitchFamily="34" charset="-79"/>
              </a:rPr>
              <a:t> עבור ההסכמה היה 0.95 (מבחן לבדיקת מהימנות בין שופטים), מה שמעיד על הסכמה כמעט מושלמת (</a:t>
            </a:r>
            <a:r>
              <a:rPr lang="en-US" dirty="0">
                <a:latin typeface="David" panose="020E0502060401010101" pitchFamily="34" charset="-79"/>
                <a:cs typeface="David" panose="020E0502060401010101" pitchFamily="34" charset="-79"/>
              </a:rPr>
              <a:t>Landis</a:t>
            </a:r>
            <a:r>
              <a:rPr lang="he-IL" dirty="0">
                <a:latin typeface="David" panose="020E0502060401010101" pitchFamily="34" charset="-79"/>
                <a:cs typeface="David" panose="020E0502060401010101" pitchFamily="34" charset="-79"/>
              </a:rPr>
              <a:t> &amp; </a:t>
            </a:r>
            <a:r>
              <a:rPr lang="en-US" dirty="0">
                <a:latin typeface="David" panose="020E0502060401010101" pitchFamily="34" charset="-79"/>
                <a:cs typeface="David" panose="020E0502060401010101" pitchFamily="34" charset="-79"/>
              </a:rPr>
              <a:t>Koch, 1977</a:t>
            </a:r>
            <a:r>
              <a:rPr lang="he-IL" dirty="0">
                <a:latin typeface="David" panose="020E0502060401010101" pitchFamily="34" charset="-79"/>
                <a:cs typeface="David" panose="020E0502060401010101" pitchFamily="34" charset="-79"/>
              </a:rPr>
              <a:t>). בהתבסס על לקסיקונים אלה, חושבו מספר מילות הרגש החיוביות והשליליות עבור כל מקטע דיבור באינטראקציה הטיפולית. </a:t>
            </a:r>
            <a:endParaRPr lang="en-US" dirty="0">
              <a:latin typeface="David" panose="020E0502060401010101" pitchFamily="34" charset="-79"/>
              <a:cs typeface="David" panose="020E0502060401010101" pitchFamily="34" charset="-79"/>
            </a:endParaRPr>
          </a:p>
          <a:p>
            <a:pPr algn="just"/>
            <a:r>
              <a:rPr lang="he-IL" dirty="0">
                <a:latin typeface="David" panose="020E0502060401010101" pitchFamily="34" charset="-79"/>
                <a:cs typeface="David" panose="020E0502060401010101" pitchFamily="34" charset="-79"/>
              </a:rPr>
              <a:t>כלל המידע הוזן בקובץ </a:t>
            </a:r>
            <a:r>
              <a:rPr lang="en-US" dirty="0">
                <a:latin typeface="David" panose="020E0502060401010101" pitchFamily="34" charset="-79"/>
                <a:cs typeface="David" panose="020E0502060401010101" pitchFamily="34" charset="-79"/>
              </a:rPr>
              <a:t>Excel</a:t>
            </a:r>
            <a:r>
              <a:rPr lang="he-IL" dirty="0">
                <a:latin typeface="David" panose="020E0502060401010101" pitchFamily="34" charset="-79"/>
                <a:cs typeface="David" panose="020E0502060401010101" pitchFamily="34" charset="-79"/>
              </a:rPr>
              <a:t> שסיווג עבור כל תור דיבור בדיאלוג (מטפל/מטופל) מגוון פרמטרים להתייחסות -  סוג הרגש המובע בהקלטה, האם מדובר באירוע פרה-לינגוויסטי ומאיזה סוג, גוף הדובר (רבים/יחיד), ועוד. </a:t>
            </a:r>
            <a:endParaRPr lang="en-US" dirty="0">
              <a:latin typeface="David" panose="020E0502060401010101" pitchFamily="34" charset="-79"/>
              <a:cs typeface="David" panose="020E0502060401010101" pitchFamily="34" charset="-79"/>
            </a:endParaRPr>
          </a:p>
          <a:p>
            <a:pPr algn="just"/>
            <a:endParaRPr lang="he-IL" b="1" dirty="0">
              <a:latin typeface="David" panose="020E0502060401010101" pitchFamily="34" charset="-79"/>
              <a:cs typeface="David" panose="020E0502060401010101" pitchFamily="34" charset="-79"/>
            </a:endParaRPr>
          </a:p>
        </p:txBody>
      </p:sp>
      <p:sp>
        <p:nvSpPr>
          <p:cNvPr id="4" name="מלבן 3">
            <a:extLst>
              <a:ext uri="{FF2B5EF4-FFF2-40B4-BE49-F238E27FC236}">
                <a16:creationId xmlns:a16="http://schemas.microsoft.com/office/drawing/2014/main" id="{B6A1C5AA-DD40-4E2C-9611-52444468586F}"/>
              </a:ext>
            </a:extLst>
          </p:cNvPr>
          <p:cNvSpPr/>
          <p:nvPr/>
        </p:nvSpPr>
        <p:spPr>
          <a:xfrm>
            <a:off x="914401" y="1582341"/>
            <a:ext cx="10767526" cy="369332"/>
          </a:xfrm>
          <a:prstGeom prst="rect">
            <a:avLst/>
          </a:prstGeom>
        </p:spPr>
        <p:txBody>
          <a:bodyPr wrap="square">
            <a:spAutoFit/>
          </a:bodyPr>
          <a:lstStyle/>
          <a:p>
            <a:pPr algn="just" rtl="1"/>
            <a:endParaRPr lang="he-IL" dirty="0"/>
          </a:p>
        </p:txBody>
      </p:sp>
    </p:spTree>
    <p:extLst>
      <p:ext uri="{BB962C8B-B14F-4D97-AF65-F5344CB8AC3E}">
        <p14:creationId xmlns:p14="http://schemas.microsoft.com/office/powerpoint/2010/main" val="1819642110"/>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2878</Words>
  <Application>Microsoft Office PowerPoint</Application>
  <PresentationFormat>Widescreen</PresentationFormat>
  <Paragraphs>120</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Century Gothic</vt:lpstr>
      <vt:lpstr>David</vt:lpstr>
      <vt:lpstr>Garamond</vt:lpstr>
      <vt:lpstr>SavonVTI</vt:lpstr>
      <vt:lpstr>ערכת נושא Office</vt:lpstr>
      <vt:lpstr>סנכרון באירועים פרה-לינגוויסטיים</vt:lpstr>
      <vt:lpstr>מבוא - רקע תיאורטי – מושגיים והגדרות</vt:lpstr>
      <vt:lpstr>מבוא - רקע תיאורטי - חיבור מושגים</vt:lpstr>
      <vt:lpstr>מבוא - רקע תיאורטי - חיבור מושגים</vt:lpstr>
      <vt:lpstr>מבוא - רקע תיאורטי - הקשר בין סנכרון ופרה-לינגוויסטיקה לתחושות ותגובות רגשיות</vt:lpstr>
      <vt:lpstr>מבוא - רקע תיאורטי - מה נרצה לבדוק במחקר הנוכחי ומדוע</vt:lpstr>
      <vt:lpstr>מבוא - רקע תיאורטי - מה נרצה לבדוק במחקר הנוכחי ומדוע</vt:lpstr>
      <vt:lpstr>שיטה - כיצד בדקנו</vt:lpstr>
      <vt:lpstr>שיטה - כיצד בדקנו</vt:lpstr>
      <vt:lpstr>שיטה - כיצד בדקנו</vt:lpstr>
      <vt:lpstr>תוצאות - השערה ראשונה</vt:lpstr>
      <vt:lpstr>תוצאות - השערה שנייה</vt:lpstr>
      <vt:lpstr>דיון</vt:lpstr>
      <vt:lpstr>דיון</vt:lpstr>
      <vt:lpstr>דיון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2020-05-25T07:13:44Z</dcterms:created>
  <dcterms:modified xsi:type="dcterms:W3CDTF">2020-06-22T14:20:22Z</dcterms:modified>
</cp:coreProperties>
</file>