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chel\Downloads\&#1502;&#1497;&#1500;&#1493;&#1503;%20&#1502;&#1497;&#1500;&#1493;&#1514;%20&#1512;&#1490;&#1513;%20&#1505;&#1497;&#1493;&#1501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chel\Documents\&#1504;&#1514;&#1493;&#1504;&#1497;&#1501;%20&#1502;&#1506;&#1513;&#1497;&#1497;&#1501;%20&#1500;&#1508;&#1512;&#1511;&#1496;&#1497;&#1511;&#1493;&#1501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chel\Documents\&#1504;&#1514;&#1493;&#1504;&#1497;&#1501;%20&#1502;&#1506;&#1513;&#1497;&#1497;&#1501;%20&#1500;&#1508;&#1512;&#1511;&#1496;&#1497;&#1511;&#1493;&#1501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305428476533835"/>
          <c:y val="0.17969230820818355"/>
          <c:w val="0.63050494715357874"/>
          <c:h val="0.52621994403800176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61C-4243-A24F-9273EA5E2A1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61C-4243-A24F-9273EA5E2A1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61C-4243-A24F-9273EA5E2A1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61C-4243-A24F-9273EA5E2A1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61C-4243-A24F-9273EA5E2A1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61C-4243-A24F-9273EA5E2A1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61C-4243-A24F-9273EA5E2A1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461C-4243-A24F-9273EA5E2A1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461C-4243-A24F-9273EA5E2A1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461C-4243-A24F-9273EA5E2A1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461C-4243-A24F-9273EA5E2A12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461C-4243-A24F-9273EA5E2A12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461C-4243-A24F-9273EA5E2A12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461C-4243-A24F-9273EA5E2A12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461C-4243-A24F-9273EA5E2A12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461C-4243-A24F-9273EA5E2A12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461C-4243-A24F-9273EA5E2A12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461C-4243-A24F-9273EA5E2A12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461C-4243-A24F-9273EA5E2A12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461C-4243-A24F-9273EA5E2A12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9-461C-4243-A24F-9273EA5E2A12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461C-4243-A24F-9273EA5E2A12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461C-4243-A24F-9273EA5E2A12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461C-4243-A24F-9273EA5E2A12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461C-4243-A24F-9273EA5E2A12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461C-4243-A24F-9273EA5E2A12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461C-4243-A24F-9273EA5E2A12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461C-4243-A24F-9273EA5E2A12}"/>
              </c:ext>
            </c:extLst>
          </c:dPt>
          <c:dLbls>
            <c:dLbl>
              <c:idx val="0"/>
              <c:layout>
                <c:manualLayout>
                  <c:x val="-7.6883100548948827E-2"/>
                  <c:y val="-4.148434987768953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61C-4243-A24F-9273EA5E2A12}"/>
                </c:ext>
              </c:extLst>
            </c:dLbl>
            <c:dLbl>
              <c:idx val="1"/>
              <c:layout>
                <c:manualLayout>
                  <c:x val="-4.8121451435781212E-2"/>
                  <c:y val="-2.548306327876039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61C-4243-A24F-9273EA5E2A12}"/>
                </c:ext>
              </c:extLst>
            </c:dLbl>
            <c:dLbl>
              <c:idx val="2"/>
              <c:layout>
                <c:manualLayout>
                  <c:x val="1.7694338652772153E-2"/>
                  <c:y val="-2.41327201605152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61C-4243-A24F-9273EA5E2A12}"/>
                </c:ext>
              </c:extLst>
            </c:dLbl>
            <c:dLbl>
              <c:idx val="3"/>
              <c:layout>
                <c:manualLayout>
                  <c:x val="3.9253253580691139E-4"/>
                  <c:y val="1.623109477482338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61C-4243-A24F-9273EA5E2A12}"/>
                </c:ext>
              </c:extLst>
            </c:dLbl>
            <c:dLbl>
              <c:idx val="4"/>
              <c:layout>
                <c:manualLayout>
                  <c:x val="-1.2401539587667453E-2"/>
                  <c:y val="1.518172041168362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61C-4243-A24F-9273EA5E2A12}"/>
                </c:ext>
              </c:extLst>
            </c:dLbl>
            <c:dLbl>
              <c:idx val="5"/>
              <c:layout>
                <c:manualLayout>
                  <c:x val="3.5608308605341137E-2"/>
                  <c:y val="1.070663811563169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61C-4243-A24F-9273EA5E2A12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461C-4243-A24F-9273EA5E2A12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461C-4243-A24F-9273EA5E2A12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461C-4243-A24F-9273EA5E2A12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461C-4243-A24F-9273EA5E2A12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461C-4243-A24F-9273EA5E2A12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7-461C-4243-A24F-9273EA5E2A12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9-461C-4243-A24F-9273EA5E2A12}"/>
                </c:ext>
              </c:extLst>
            </c:dLbl>
            <c:dLbl>
              <c:idx val="13"/>
              <c:layout>
                <c:manualLayout>
                  <c:x val="1.3227513227513227E-2"/>
                  <c:y val="2.662406815761448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461C-4243-A24F-9273EA5E2A12}"/>
                </c:ext>
              </c:extLst>
            </c:dLbl>
            <c:dLbl>
              <c:idx val="14"/>
              <c:layout>
                <c:manualLayout>
                  <c:x val="-5.9347181008902079E-3"/>
                  <c:y val="2.676659528907922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461C-4243-A24F-9273EA5E2A12}"/>
                </c:ext>
              </c:extLst>
            </c:dLbl>
            <c:dLbl>
              <c:idx val="15"/>
              <c:layout>
                <c:manualLayout>
                  <c:x val="-4.850032155436188E-17"/>
                  <c:y val="1.863684771033003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461C-4243-A24F-9273EA5E2A12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1-461C-4243-A24F-9273EA5E2A12}"/>
                </c:ext>
              </c:extLst>
            </c:dLbl>
            <c:dLbl>
              <c:idx val="17"/>
              <c:layout>
                <c:manualLayout>
                  <c:x val="-3.8575667655786378E-2"/>
                  <c:y val="-9.8143048969747272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461C-4243-A24F-9273EA5E2A12}"/>
                </c:ext>
              </c:extLst>
            </c:dLbl>
            <c:dLbl>
              <c:idx val="1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5-461C-4243-A24F-9273EA5E2A12}"/>
                </c:ext>
              </c:extLst>
            </c:dLbl>
            <c:dLbl>
              <c:idx val="1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7-461C-4243-A24F-9273EA5E2A12}"/>
                </c:ext>
              </c:extLst>
            </c:dLbl>
            <c:dLbl>
              <c:idx val="2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9-461C-4243-A24F-9273EA5E2A12}"/>
                </c:ext>
              </c:extLst>
            </c:dLbl>
            <c:dLbl>
              <c:idx val="2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B-461C-4243-A24F-9273EA5E2A12}"/>
                </c:ext>
              </c:extLst>
            </c:dLbl>
            <c:dLbl>
              <c:idx val="2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D-461C-4243-A24F-9273EA5E2A12}"/>
                </c:ext>
              </c:extLst>
            </c:dLbl>
            <c:dLbl>
              <c:idx val="2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F-461C-4243-A24F-9273EA5E2A12}"/>
                </c:ext>
              </c:extLst>
            </c:dLbl>
            <c:dLbl>
              <c:idx val="2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1-461C-4243-A24F-9273EA5E2A12}"/>
                </c:ext>
              </c:extLst>
            </c:dLbl>
            <c:dLbl>
              <c:idx val="25"/>
              <c:layout>
                <c:manualLayout>
                  <c:x val="-2.967359050445104E-3"/>
                  <c:y val="2.408993576017130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461C-4243-A24F-9273EA5E2A12}"/>
                </c:ext>
              </c:extLst>
            </c:dLbl>
            <c:dLbl>
              <c:idx val="2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5-461C-4243-A24F-9273EA5E2A12}"/>
                </c:ext>
              </c:extLst>
            </c:dLbl>
            <c:dLbl>
              <c:idx val="27"/>
              <c:layout>
                <c:manualLayout>
                  <c:x val="-5.0837636393373679E-2"/>
                  <c:y val="-1.060694835522435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461C-4243-A24F-9273EA5E2A1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Sheet1!$A$249:$AB$249</c:f>
              <c:strCache>
                <c:ptCount val="28"/>
                <c:pt idx="0">
                  <c:v>Enthusiastic</c:v>
                </c:pt>
                <c:pt idx="1">
                  <c:v>Not Enthusiastic</c:v>
                </c:pt>
                <c:pt idx="2">
                  <c:v>Emused</c:v>
                </c:pt>
                <c:pt idx="3">
                  <c:v>Not Emused</c:v>
                </c:pt>
                <c:pt idx="4">
                  <c:v>Proud</c:v>
                </c:pt>
                <c:pt idx="5">
                  <c:v>Not Proud</c:v>
                </c:pt>
                <c:pt idx="6">
                  <c:v>Interested</c:v>
                </c:pt>
                <c:pt idx="7">
                  <c:v>Not Interested</c:v>
                </c:pt>
                <c:pt idx="8">
                  <c:v>Calm</c:v>
                </c:pt>
                <c:pt idx="9">
                  <c:v>Not Calm</c:v>
                </c:pt>
                <c:pt idx="10">
                  <c:v>Sad</c:v>
                </c:pt>
                <c:pt idx="11">
                  <c:v>Not Sad</c:v>
                </c:pt>
                <c:pt idx="12">
                  <c:v>Ashamed</c:v>
                </c:pt>
                <c:pt idx="13">
                  <c:v>Not Ashamed</c:v>
                </c:pt>
                <c:pt idx="14">
                  <c:v>Guilty</c:v>
                </c:pt>
                <c:pt idx="15">
                  <c:v>Not Guilty</c:v>
                </c:pt>
                <c:pt idx="16">
                  <c:v>Hostile</c:v>
                </c:pt>
                <c:pt idx="17">
                  <c:v>Not Hostile</c:v>
                </c:pt>
                <c:pt idx="18">
                  <c:v>Nervous</c:v>
                </c:pt>
                <c:pt idx="19">
                  <c:v>Not Nervous</c:v>
                </c:pt>
                <c:pt idx="20">
                  <c:v>Anger</c:v>
                </c:pt>
                <c:pt idx="21">
                  <c:v>Not Anger</c:v>
                </c:pt>
                <c:pt idx="22">
                  <c:v>Contentment</c:v>
                </c:pt>
                <c:pt idx="23">
                  <c:v>Not Contentment</c:v>
                </c:pt>
                <c:pt idx="24">
                  <c:v>Anxiety</c:v>
                </c:pt>
                <c:pt idx="25">
                  <c:v>Not Anxiety</c:v>
                </c:pt>
                <c:pt idx="26">
                  <c:v>Vigor</c:v>
                </c:pt>
                <c:pt idx="27">
                  <c:v>Not Vigor</c:v>
                </c:pt>
              </c:strCache>
            </c:strRef>
          </c:cat>
          <c:val>
            <c:numRef>
              <c:f>Sheet1!$A$250:$AB$250</c:f>
              <c:numCache>
                <c:formatCode>General</c:formatCode>
                <c:ptCount val="28"/>
                <c:pt idx="0">
                  <c:v>169</c:v>
                </c:pt>
                <c:pt idx="1">
                  <c:v>109</c:v>
                </c:pt>
                <c:pt idx="2">
                  <c:v>95</c:v>
                </c:pt>
                <c:pt idx="3">
                  <c:v>122</c:v>
                </c:pt>
                <c:pt idx="4">
                  <c:v>163</c:v>
                </c:pt>
                <c:pt idx="5">
                  <c:v>125</c:v>
                </c:pt>
                <c:pt idx="6">
                  <c:v>224</c:v>
                </c:pt>
                <c:pt idx="7">
                  <c:v>162</c:v>
                </c:pt>
                <c:pt idx="8">
                  <c:v>163</c:v>
                </c:pt>
                <c:pt idx="9">
                  <c:v>200</c:v>
                </c:pt>
                <c:pt idx="10">
                  <c:v>213</c:v>
                </c:pt>
                <c:pt idx="11">
                  <c:v>163</c:v>
                </c:pt>
                <c:pt idx="12">
                  <c:v>184</c:v>
                </c:pt>
                <c:pt idx="13">
                  <c:v>175</c:v>
                </c:pt>
                <c:pt idx="14">
                  <c:v>190</c:v>
                </c:pt>
                <c:pt idx="15">
                  <c:v>116</c:v>
                </c:pt>
                <c:pt idx="16">
                  <c:v>197</c:v>
                </c:pt>
                <c:pt idx="17">
                  <c:v>210</c:v>
                </c:pt>
                <c:pt idx="18">
                  <c:v>223</c:v>
                </c:pt>
                <c:pt idx="19">
                  <c:v>171</c:v>
                </c:pt>
                <c:pt idx="20">
                  <c:v>237</c:v>
                </c:pt>
                <c:pt idx="21">
                  <c:v>173</c:v>
                </c:pt>
                <c:pt idx="22">
                  <c:v>166</c:v>
                </c:pt>
                <c:pt idx="23">
                  <c:v>204</c:v>
                </c:pt>
                <c:pt idx="24">
                  <c:v>247</c:v>
                </c:pt>
                <c:pt idx="25">
                  <c:v>154</c:v>
                </c:pt>
                <c:pt idx="26">
                  <c:v>206</c:v>
                </c:pt>
                <c:pt idx="27">
                  <c:v>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461C-4243-A24F-9273EA5E2A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76200" cap="flat" cmpd="sng" algn="ctr">
      <a:solidFill>
        <a:schemeClr val="accent1">
          <a:lumMod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/>
              <a:t>תוצאות טיפול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9785547284405151E-2"/>
          <c:y val="0.22204473847720693"/>
          <c:w val="0.87003204697535674"/>
          <c:h val="0.4499785727233388"/>
        </c:manualLayout>
      </c:layout>
      <c:lineChart>
        <c:grouping val="standard"/>
        <c:varyColors val="0"/>
        <c:ser>
          <c:idx val="0"/>
          <c:order val="0"/>
          <c:tx>
            <c:strRef>
              <c:f>Sheet1!$M$3</c:f>
              <c:strCache>
                <c:ptCount val="1"/>
                <c:pt idx="0">
                  <c:v>מטופל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Sheet1!$M$3:$N$3</c:f>
              <c:strCache>
                <c:ptCount val="2"/>
                <c:pt idx="0">
                  <c:v>מטופל 1</c:v>
                </c:pt>
                <c:pt idx="1">
                  <c:v>מטופל 2</c:v>
                </c:pt>
              </c:strCache>
            </c:strRef>
          </c:cat>
          <c:val>
            <c:numRef>
              <c:f>Sheet1!$M$4:$M$5</c:f>
              <c:numCache>
                <c:formatCode>General</c:formatCode>
                <c:ptCount val="2"/>
                <c:pt idx="0">
                  <c:v>24.8</c:v>
                </c:pt>
                <c:pt idx="1">
                  <c:v>30.9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F2-415C-B0FE-65A64D51F025}"/>
            </c:ext>
          </c:extLst>
        </c:ser>
        <c:ser>
          <c:idx val="1"/>
          <c:order val="1"/>
          <c:tx>
            <c:strRef>
              <c:f>Sheet1!$N$3</c:f>
              <c:strCache>
                <c:ptCount val="1"/>
                <c:pt idx="0">
                  <c:v>מטופל 2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4385665529010239"/>
                  <c:y val="5.976507532028271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21.7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399317406143343"/>
                      <c:h val="0.1532626565003232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2-43F2-415C-B0FE-65A64D51F0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Sheet1!$M$3:$N$3</c:f>
              <c:strCache>
                <c:ptCount val="2"/>
                <c:pt idx="0">
                  <c:v>מטופל 1</c:v>
                </c:pt>
                <c:pt idx="1">
                  <c:v>מטופל 2</c:v>
                </c:pt>
              </c:strCache>
            </c:strRef>
          </c:cat>
          <c:val>
            <c:numRef>
              <c:f>Sheet1!$N$4:$N$5</c:f>
              <c:numCache>
                <c:formatCode>General</c:formatCode>
                <c:ptCount val="2"/>
                <c:pt idx="0">
                  <c:v>21.7</c:v>
                </c:pt>
                <c:pt idx="1">
                  <c:v>14.6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F2-415C-B0FE-65A64D51F02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269430007"/>
        <c:axId val="269423119"/>
      </c:lineChart>
      <c:catAx>
        <c:axId val="269430007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 dirty="0"/>
                  <a:t>מפגש סיום                  מפגש ראשוני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69423119"/>
        <c:crosses val="autoZero"/>
        <c:auto val="1"/>
        <c:lblAlgn val="ctr"/>
        <c:lblOffset val="100"/>
        <c:noMultiLvlLbl val="0"/>
      </c:catAx>
      <c:valAx>
        <c:axId val="26942311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69430007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he-IL"/>
              <a:t>הפרש מגוון רגשי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233423124740986"/>
          <c:y val="0.17350750373798579"/>
          <c:w val="0.8254383806464981"/>
          <c:h val="0.6445979687570397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EA-44EF-A078-1445662A898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Sheet1!$H$4:$H$5</c:f>
              <c:strCache>
                <c:ptCount val="2"/>
                <c:pt idx="0">
                  <c:v>מטופל 1</c:v>
                </c:pt>
                <c:pt idx="1">
                  <c:v>מטופל 2</c:v>
                </c:pt>
              </c:strCache>
            </c:strRef>
          </c:cat>
          <c:val>
            <c:numRef>
              <c:f>Sheet1!$I$6:$I$7</c:f>
              <c:numCache>
                <c:formatCode>General</c:formatCode>
                <c:ptCount val="2"/>
                <c:pt idx="0">
                  <c:v>274</c:v>
                </c:pt>
                <c:pt idx="1">
                  <c:v>-506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EA-44EF-A078-1445662A898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628832944"/>
        <c:axId val="1628841144"/>
      </c:barChart>
      <c:catAx>
        <c:axId val="1628832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8841144"/>
        <c:crosses val="autoZero"/>
        <c:auto val="1"/>
        <c:lblAlgn val="ctr"/>
        <c:lblOffset val="100"/>
        <c:noMultiLvlLbl val="0"/>
      </c:catAx>
      <c:valAx>
        <c:axId val="1628841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883294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1C57D1C-2076-4080-B633-E96D938B724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CE07BC7-734F-406A-A603-E6A697E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7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7D1C-2076-4080-B633-E96D938B724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7BC7-734F-406A-A603-E6A697E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7D1C-2076-4080-B633-E96D938B724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7BC7-734F-406A-A603-E6A697E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11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7D1C-2076-4080-B633-E96D938B724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7BC7-734F-406A-A603-E6A697E2F9E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5910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7D1C-2076-4080-B633-E96D938B724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7BC7-734F-406A-A603-E6A697E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57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7D1C-2076-4080-B633-E96D938B724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7BC7-734F-406A-A603-E6A697E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7D1C-2076-4080-B633-E96D938B724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7BC7-734F-406A-A603-E6A697E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44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7D1C-2076-4080-B633-E96D938B724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7BC7-734F-406A-A603-E6A697E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5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7D1C-2076-4080-B633-E96D938B724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7BC7-734F-406A-A603-E6A697E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6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7D1C-2076-4080-B633-E96D938B724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7BC7-734F-406A-A603-E6A697E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7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7D1C-2076-4080-B633-E96D938B724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7BC7-734F-406A-A603-E6A697E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4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7D1C-2076-4080-B633-E96D938B724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7BC7-734F-406A-A603-E6A697E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7D1C-2076-4080-B633-E96D938B724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7BC7-734F-406A-A603-E6A697E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7D1C-2076-4080-B633-E96D938B724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7BC7-734F-406A-A603-E6A697E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7D1C-2076-4080-B633-E96D938B724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7BC7-734F-406A-A603-E6A697E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1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7D1C-2076-4080-B633-E96D938B724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7BC7-734F-406A-A603-E6A697E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7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7D1C-2076-4080-B633-E96D938B724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7BC7-734F-406A-A603-E6A697E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3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57D1C-2076-4080-B633-E96D938B724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07BC7-734F-406A-A603-E6A697E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73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C977-6A08-45B2-85D1-D2A36E7CE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8454" y="44016"/>
            <a:ext cx="6672996" cy="685598"/>
          </a:xfrm>
        </p:spPr>
        <p:txBody>
          <a:bodyPr>
            <a:normAutofit/>
          </a:bodyPr>
          <a:lstStyle/>
          <a:p>
            <a:pPr algn="r" rtl="1"/>
            <a:r>
              <a:rPr lang="he-IL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המטרה: יצירת גרעין מילונים של רגש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0A2E6-3A14-498B-8E82-76291AF88F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750" b="10518"/>
          <a:stretch/>
        </p:blipFill>
        <p:spPr>
          <a:xfrm>
            <a:off x="619759" y="894079"/>
            <a:ext cx="3692057" cy="2179866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3FAD68-71A9-44E0-87CC-4F17BF8777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-359"/>
          <a:stretch/>
        </p:blipFill>
        <p:spPr>
          <a:xfrm>
            <a:off x="457200" y="4201593"/>
            <a:ext cx="3854637" cy="2077288"/>
          </a:xfrm>
          <a:prstGeom prst="rect">
            <a:avLst/>
          </a:prstGeom>
          <a:ln>
            <a:noFill/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8A36BE-8CF3-4B4B-9C26-3A0B94115BC8}"/>
              </a:ext>
            </a:extLst>
          </p:cNvPr>
          <p:cNvCxnSpPr>
            <a:cxnSpLocks/>
          </p:cNvCxnSpPr>
          <p:nvPr/>
        </p:nvCxnSpPr>
        <p:spPr>
          <a:xfrm>
            <a:off x="2378920" y="3230880"/>
            <a:ext cx="0" cy="71120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 Box 2">
            <a:extLst>
              <a:ext uri="{FF2B5EF4-FFF2-40B4-BE49-F238E27FC236}">
                <a16:creationId xmlns:a16="http://schemas.microsoft.com/office/drawing/2014/main" id="{94DEDAE8-E552-4738-BED4-D8532B46A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1804" y="402589"/>
            <a:ext cx="6672996" cy="5608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r" rtl="1">
              <a:spcBef>
                <a:spcPts val="30"/>
              </a:spcBef>
              <a:spcAft>
                <a:spcPts val="80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342900" marR="0" lvl="0" indent="-342900" algn="r" rtl="1">
              <a:lnSpc>
                <a:spcPct val="150000"/>
              </a:lnSpc>
              <a:spcBef>
                <a:spcPts val="3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he-IL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מילון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LIWC</a:t>
            </a:r>
            <a:r>
              <a:rPr lang="he-IL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הינו כלי מתוך ארסנל הכלים של למידת מכונה המשמשים לניתוח טקסטים ע"י מחשב. 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50000"/>
              </a:lnSpc>
              <a:spcBef>
                <a:spcPts val="3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he-IL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התוכנה במחשב, שפותחה עבור השימוש במילון, מפיקה נתונים כמותיים על תדירות הופעת קבוצות מילים. 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50000"/>
              </a:lnSpc>
              <a:spcBef>
                <a:spcPts val="3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he-IL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מילון ה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LIWC</a:t>
            </a:r>
            <a:r>
              <a:rPr lang="he-IL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יצא לראשונה ב1993 ומאז שודרג ויצא ב4 גרסאות נוספות.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50000"/>
              </a:lnSpc>
              <a:spcBef>
                <a:spcPts val="3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he-IL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בשיטוט חופשי במרחבי הרשת ניכר שימוש רב במילון בעבודת מחקר ובפרט בקטגוריות רגש.</a:t>
            </a:r>
          </a:p>
          <a:p>
            <a:pPr marL="342900" marR="0" lvl="0" indent="-342900" algn="r" rtl="1">
              <a:lnSpc>
                <a:spcPct val="150000"/>
              </a:lnSpc>
              <a:spcBef>
                <a:spcPts val="3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he-IL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בעברית לא קיימים לקסיקונים למילות רגש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spcBef>
                <a:spcPts val="30"/>
              </a:spcBef>
              <a:spcAft>
                <a:spcPts val="800"/>
              </a:spcAft>
            </a:pPr>
            <a:r>
              <a:rPr lang="he-IL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spcBef>
                <a:spcPts val="30"/>
              </a:spcBef>
              <a:spcAft>
                <a:spcPts val="800"/>
              </a:spcAft>
            </a:pPr>
            <a:r>
              <a:rPr lang="he-IL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spcBef>
                <a:spcPts val="30"/>
              </a:spcBef>
              <a:spcAft>
                <a:spcPts val="80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441DCFF-0386-40DC-A8CD-9571096B5785}"/>
              </a:ext>
            </a:extLst>
          </p:cNvPr>
          <p:cNvSpPr txBox="1">
            <a:spLocks/>
          </p:cNvSpPr>
          <p:nvPr/>
        </p:nvSpPr>
        <p:spPr>
          <a:xfrm>
            <a:off x="4595856" y="3975652"/>
            <a:ext cx="7138944" cy="2727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he-IL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לכן יצרנו לקסיקונים של רגשות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לניתוח מידע ויצירת אינדקסים למחקר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89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D669E5C-D4DA-48AE-826B-B174FE838F02}"/>
              </a:ext>
            </a:extLst>
          </p:cNvPr>
          <p:cNvGrpSpPr/>
          <p:nvPr/>
        </p:nvGrpSpPr>
        <p:grpSpPr>
          <a:xfrm>
            <a:off x="264162" y="393119"/>
            <a:ext cx="5831838" cy="5997521"/>
            <a:chOff x="-228404" y="29499"/>
            <a:chExt cx="3745829" cy="371065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9A1E0C3-4F93-4E67-B7C0-44254686E9B1}"/>
                </a:ext>
              </a:extLst>
            </p:cNvPr>
            <p:cNvGrpSpPr/>
            <p:nvPr/>
          </p:nvGrpSpPr>
          <p:grpSpPr>
            <a:xfrm>
              <a:off x="1504950" y="57150"/>
              <a:ext cx="1943100" cy="584200"/>
              <a:chOff x="0" y="0"/>
              <a:chExt cx="3686971" cy="402907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A0C996A2-55C7-443E-A552-C17A817FC1A7}"/>
                  </a:ext>
                </a:extLst>
              </p:cNvPr>
              <p:cNvGrpSpPr/>
              <p:nvPr/>
            </p:nvGrpSpPr>
            <p:grpSpPr>
              <a:xfrm>
                <a:off x="0" y="0"/>
                <a:ext cx="3218499" cy="1305559"/>
                <a:chOff x="0" y="0"/>
                <a:chExt cx="3218499" cy="1305559"/>
              </a:xfrm>
            </p:grpSpPr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28F6CF74-B121-4399-ABC9-B1BFFAE4017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426720" cy="116268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3DCD36ED-8EFE-4B2C-8F41-5797B4A0B36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426720" cy="13055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26DAB8BF-DB0A-4AA2-A848-DE4A19D3E925}"/>
                    </a:ext>
                  </a:extLst>
                </p:cNvPr>
                <p:cNvSpPr/>
                <p:nvPr/>
              </p:nvSpPr>
              <p:spPr>
                <a:xfrm>
                  <a:off x="930593" y="0"/>
                  <a:ext cx="426720" cy="13055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4D45CEC6-B377-4E24-8E31-7C2065693E7E}"/>
                    </a:ext>
                  </a:extLst>
                </p:cNvPr>
                <p:cNvSpPr/>
                <p:nvPr/>
              </p:nvSpPr>
              <p:spPr>
                <a:xfrm>
                  <a:off x="1861184" y="0"/>
                  <a:ext cx="426720" cy="13055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E93CA87D-D7B5-4DFB-80A9-816A2934C49B}"/>
                    </a:ext>
                  </a:extLst>
                </p:cNvPr>
                <p:cNvSpPr/>
                <p:nvPr/>
              </p:nvSpPr>
              <p:spPr>
                <a:xfrm>
                  <a:off x="2791779" y="0"/>
                  <a:ext cx="426720" cy="13055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1941A64-599B-4B7B-A759-D8C2DCF74CA3}"/>
                  </a:ext>
                </a:extLst>
              </p:cNvPr>
              <p:cNvGrpSpPr/>
              <p:nvPr/>
            </p:nvGrpSpPr>
            <p:grpSpPr>
              <a:xfrm>
                <a:off x="465296" y="914400"/>
                <a:ext cx="3218498" cy="1305560"/>
                <a:chOff x="465296" y="914400"/>
                <a:chExt cx="3218498" cy="1305560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8A1F39C9-4F13-4D96-96BF-96FB1C28A62E}"/>
                    </a:ext>
                  </a:extLst>
                </p:cNvPr>
                <p:cNvSpPr/>
                <p:nvPr/>
              </p:nvSpPr>
              <p:spPr>
                <a:xfrm>
                  <a:off x="465296" y="914400"/>
                  <a:ext cx="426720" cy="1162685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6D14F5D3-72F4-413B-B212-8AB02A54EBC4}"/>
                    </a:ext>
                  </a:extLst>
                </p:cNvPr>
                <p:cNvSpPr/>
                <p:nvPr/>
              </p:nvSpPr>
              <p:spPr>
                <a:xfrm>
                  <a:off x="465296" y="914400"/>
                  <a:ext cx="426720" cy="1305560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D962B0E9-C575-488B-B64D-D8D2DC1CE924}"/>
                    </a:ext>
                  </a:extLst>
                </p:cNvPr>
                <p:cNvSpPr/>
                <p:nvPr/>
              </p:nvSpPr>
              <p:spPr>
                <a:xfrm>
                  <a:off x="1395888" y="914400"/>
                  <a:ext cx="426720" cy="1305560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3B73F359-D2B1-4769-9F71-A63663EB1C53}"/>
                    </a:ext>
                  </a:extLst>
                </p:cNvPr>
                <p:cNvSpPr/>
                <p:nvPr/>
              </p:nvSpPr>
              <p:spPr>
                <a:xfrm>
                  <a:off x="2326481" y="914400"/>
                  <a:ext cx="426720" cy="1305560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D666D382-DC48-4BF4-BE6E-29A8028B7A63}"/>
                    </a:ext>
                  </a:extLst>
                </p:cNvPr>
                <p:cNvSpPr/>
                <p:nvPr/>
              </p:nvSpPr>
              <p:spPr>
                <a:xfrm>
                  <a:off x="3257074" y="914400"/>
                  <a:ext cx="426720" cy="1305560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0D3D923-08DD-4FA2-8D31-C35038FD1380}"/>
                  </a:ext>
                </a:extLst>
              </p:cNvPr>
              <p:cNvGrpSpPr/>
              <p:nvPr/>
            </p:nvGrpSpPr>
            <p:grpSpPr>
              <a:xfrm>
                <a:off x="0" y="1828800"/>
                <a:ext cx="3218500" cy="1305559"/>
                <a:chOff x="0" y="1828800"/>
                <a:chExt cx="3218500" cy="1305559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78C38D6B-9C22-461C-91EA-033BF73FBEEE}"/>
                    </a:ext>
                  </a:extLst>
                </p:cNvPr>
                <p:cNvSpPr/>
                <p:nvPr/>
              </p:nvSpPr>
              <p:spPr>
                <a:xfrm>
                  <a:off x="0" y="1828800"/>
                  <a:ext cx="426720" cy="1162685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19970AD6-7C97-4513-9BF2-AB32F09DAE1F}"/>
                    </a:ext>
                  </a:extLst>
                </p:cNvPr>
                <p:cNvSpPr/>
                <p:nvPr/>
              </p:nvSpPr>
              <p:spPr>
                <a:xfrm>
                  <a:off x="0" y="1828800"/>
                  <a:ext cx="426720" cy="130555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C3EB2920-BE66-4B7D-902E-9A6634AE8F7B}"/>
                    </a:ext>
                  </a:extLst>
                </p:cNvPr>
                <p:cNvSpPr/>
                <p:nvPr/>
              </p:nvSpPr>
              <p:spPr>
                <a:xfrm>
                  <a:off x="930593" y="1828800"/>
                  <a:ext cx="426720" cy="130555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911CBFAB-3C3C-4593-9A97-1B131FD1DACD}"/>
                    </a:ext>
                  </a:extLst>
                </p:cNvPr>
                <p:cNvSpPr/>
                <p:nvPr/>
              </p:nvSpPr>
              <p:spPr>
                <a:xfrm>
                  <a:off x="1861187" y="1828800"/>
                  <a:ext cx="426720" cy="130555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EB82AC30-04A0-4F08-95A6-C1C20FBDA5B1}"/>
                    </a:ext>
                  </a:extLst>
                </p:cNvPr>
                <p:cNvSpPr/>
                <p:nvPr/>
              </p:nvSpPr>
              <p:spPr>
                <a:xfrm>
                  <a:off x="2791780" y="1828800"/>
                  <a:ext cx="426720" cy="130555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062FD8E-3799-44E5-B677-347EA3F2B208}"/>
                  </a:ext>
                </a:extLst>
              </p:cNvPr>
              <p:cNvGrpSpPr/>
              <p:nvPr/>
            </p:nvGrpSpPr>
            <p:grpSpPr>
              <a:xfrm>
                <a:off x="468471" y="2723516"/>
                <a:ext cx="3218500" cy="1305559"/>
                <a:chOff x="468471" y="2723516"/>
                <a:chExt cx="3218500" cy="1305559"/>
              </a:xfrm>
              <a:solidFill>
                <a:schemeClr val="bg2"/>
              </a:solidFill>
            </p:grpSpPr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1540A0A1-6760-42AB-96D9-61C84948DE31}"/>
                    </a:ext>
                  </a:extLst>
                </p:cNvPr>
                <p:cNvSpPr/>
                <p:nvPr/>
              </p:nvSpPr>
              <p:spPr>
                <a:xfrm>
                  <a:off x="468471" y="2723516"/>
                  <a:ext cx="426720" cy="1162685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16A402EA-4ACE-4850-8381-E940DF2FDA54}"/>
                    </a:ext>
                  </a:extLst>
                </p:cNvPr>
                <p:cNvSpPr/>
                <p:nvPr/>
              </p:nvSpPr>
              <p:spPr>
                <a:xfrm>
                  <a:off x="468471" y="2723516"/>
                  <a:ext cx="426720" cy="130555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545B66DA-9B17-41F3-A34C-0C61ACE91AFA}"/>
                    </a:ext>
                  </a:extLst>
                </p:cNvPr>
                <p:cNvSpPr/>
                <p:nvPr/>
              </p:nvSpPr>
              <p:spPr>
                <a:xfrm>
                  <a:off x="1399064" y="2723516"/>
                  <a:ext cx="426720" cy="130555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9B211C71-FF80-4878-8E2F-3163946D5FFB}"/>
                    </a:ext>
                  </a:extLst>
                </p:cNvPr>
                <p:cNvSpPr/>
                <p:nvPr/>
              </p:nvSpPr>
              <p:spPr>
                <a:xfrm>
                  <a:off x="2329658" y="2723516"/>
                  <a:ext cx="426720" cy="130555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6B5F629D-9712-4795-B103-1BEEA73BEA9A}"/>
                    </a:ext>
                  </a:extLst>
                </p:cNvPr>
                <p:cNvSpPr/>
                <p:nvPr/>
              </p:nvSpPr>
              <p:spPr>
                <a:xfrm>
                  <a:off x="3260251" y="2723516"/>
                  <a:ext cx="426720" cy="130555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6C78C14-5964-42F1-A52B-0AD324642F76}"/>
                </a:ext>
              </a:extLst>
            </p:cNvPr>
            <p:cNvSpPr/>
            <p:nvPr/>
          </p:nvSpPr>
          <p:spPr>
            <a:xfrm>
              <a:off x="196850" y="2241550"/>
              <a:ext cx="1674495" cy="74295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he-IL" sz="1400" b="1" kern="1200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נסרקו </a:t>
              </a:r>
              <a:r>
                <a:rPr lang="ar-SA" sz="1400" b="1" kern="1200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5000 המילים הנפצות ביותר בטיפול</a:t>
              </a:r>
              <a:endParaRPr lang="en-US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C3F733DE-770C-4556-9C54-078A6D3D5D5D}"/>
                </a:ext>
              </a:extLst>
            </p:cNvPr>
            <p:cNvCxnSpPr/>
            <p:nvPr/>
          </p:nvCxnSpPr>
          <p:spPr>
            <a:xfrm flipH="1">
              <a:off x="1922462" y="1790700"/>
              <a:ext cx="425450" cy="711200"/>
            </a:xfrm>
            <a:prstGeom prst="bentConnector3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0A27C30-FB07-4141-BA6F-4E64215CD690}"/>
                </a:ext>
              </a:extLst>
            </p:cNvPr>
            <p:cNvSpPr/>
            <p:nvPr/>
          </p:nvSpPr>
          <p:spPr>
            <a:xfrm>
              <a:off x="2476500" y="1117600"/>
              <a:ext cx="995045" cy="170815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ar-SA" sz="1400" b="1" kern="1200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איחוד הרשימות וביטול הכפילויות ליצירת רשימה מאוחדת אחת </a:t>
              </a:r>
              <a:endParaRPr lang="en-US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29">
              <a:extLst>
                <a:ext uri="{FF2B5EF4-FFF2-40B4-BE49-F238E27FC236}">
                  <a16:creationId xmlns:a16="http://schemas.microsoft.com/office/drawing/2014/main" id="{692B19B6-CAAD-4ED6-88BA-D355312A06EE}"/>
                </a:ext>
              </a:extLst>
            </p:cNvPr>
            <p:cNvSpPr txBox="1"/>
            <p:nvPr/>
          </p:nvSpPr>
          <p:spPr>
            <a:xfrm>
              <a:off x="-228404" y="29499"/>
              <a:ext cx="1559834" cy="6659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ar-SA" sz="1600" b="1" i="1" kern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יצירת רשימת מילים באסוציאציה חופשית לכל קטגוריה במילון ע"י סטודנטים, חברינו לכיתה.</a:t>
              </a:r>
              <a:endPara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D077BD-E8BE-47CD-A749-2505DC6021C9}"/>
                </a:ext>
              </a:extLst>
            </p:cNvPr>
            <p:cNvSpPr/>
            <p:nvPr/>
          </p:nvSpPr>
          <p:spPr>
            <a:xfrm>
              <a:off x="768257" y="679063"/>
              <a:ext cx="481622" cy="212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kern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16×</a:t>
              </a:r>
              <a:endPara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61B0C756-6737-46E4-BF41-2AE68DB5E05C}"/>
                </a:ext>
              </a:extLst>
            </p:cNvPr>
            <p:cNvSpPr/>
            <p:nvPr/>
          </p:nvSpPr>
          <p:spPr>
            <a:xfrm rot="16200000">
              <a:off x="2367597" y="-166052"/>
              <a:ext cx="285432" cy="2008505"/>
            </a:xfrm>
            <a:prstGeom prst="leftBrace">
              <a:avLst>
                <a:gd name="adj1" fmla="val 20046"/>
                <a:gd name="adj2" fmla="val 75293"/>
              </a:avLst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CF8110D4-767D-49DF-A57D-C2AF1DD9FBFA}"/>
                </a:ext>
              </a:extLst>
            </p:cNvPr>
            <p:cNvSpPr/>
            <p:nvPr/>
          </p:nvSpPr>
          <p:spPr>
            <a:xfrm rot="16200000">
              <a:off x="1683068" y="1410017"/>
              <a:ext cx="284163" cy="3384550"/>
            </a:xfrm>
            <a:prstGeom prst="leftBrace">
              <a:avLst>
                <a:gd name="adj1" fmla="val 14400"/>
                <a:gd name="adj2" fmla="val 50000"/>
              </a:avLst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AECA8AE-DD84-4015-ABCD-8BBF682D9B5B}"/>
                </a:ext>
              </a:extLst>
            </p:cNvPr>
            <p:cNvSpPr/>
            <p:nvPr/>
          </p:nvSpPr>
          <p:spPr>
            <a:xfrm>
              <a:off x="254000" y="3409950"/>
              <a:ext cx="3155950" cy="330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ar-SA" sz="1600" b="1" kern="1200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מילון מבוסס קטגוריות</a:t>
              </a:r>
              <a:r>
                <a:rPr lang="he-IL" sz="1600" b="1" kern="1200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 רגש</a:t>
              </a:r>
              <a:r>
                <a:rPr lang="ar-SA" sz="1600" b="1" kern="1200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 בשפה העברית</a:t>
              </a:r>
              <a:endParaRPr lang="en-US" sz="1600" b="1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0484A48-01B5-499F-AC6E-CCFC841F77A8}"/>
              </a:ext>
            </a:extLst>
          </p:cNvPr>
          <p:cNvCxnSpPr>
            <a:cxnSpLocks/>
          </p:cNvCxnSpPr>
          <p:nvPr/>
        </p:nvCxnSpPr>
        <p:spPr>
          <a:xfrm>
            <a:off x="4064944" y="3236246"/>
            <a:ext cx="372757" cy="3"/>
          </a:xfrm>
          <a:prstGeom prst="bentConnector3">
            <a:avLst>
              <a:gd name="adj1" fmla="val -9964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Chart 86">
            <a:extLst>
              <a:ext uri="{FF2B5EF4-FFF2-40B4-BE49-F238E27FC236}">
                <a16:creationId xmlns:a16="http://schemas.microsoft.com/office/drawing/2014/main" id="{5A5E3989-3AC9-47F6-BB84-8EE7069726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172963"/>
              </p:ext>
            </p:extLst>
          </p:nvPr>
        </p:nvGraphicFramePr>
        <p:xfrm>
          <a:off x="6663771" y="1019386"/>
          <a:ext cx="4823745" cy="4837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47D8799-A837-440E-A369-D9B1E034BCB3}"/>
              </a:ext>
            </a:extLst>
          </p:cNvPr>
          <p:cNvSpPr txBox="1"/>
          <p:nvPr/>
        </p:nvSpPr>
        <p:spPr>
          <a:xfrm>
            <a:off x="907684" y="2753360"/>
            <a:ext cx="3021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b="1" i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השוואה בין הקבצים והוספת מילים שלא מופיעות במידת הצורך למילון שמתהווה.</a:t>
            </a:r>
            <a:endParaRPr lang="en-US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/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28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18A9-BF9E-47FD-B82E-46541F5E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4160"/>
            <a:ext cx="9905998" cy="864842"/>
          </a:xfrm>
        </p:spPr>
        <p:txBody>
          <a:bodyPr/>
          <a:lstStyle/>
          <a:p>
            <a:pPr algn="r" rtl="1"/>
            <a:r>
              <a:rPr lang="he-I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למה זה יכול לשמש...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69000-5056-40D8-A3A0-C768F3167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93" y="1016000"/>
            <a:ext cx="9905998" cy="5405120"/>
          </a:xfrm>
        </p:spPr>
        <p:txBody>
          <a:bodyPr>
            <a:normAutofit fontScale="62500" lnSpcReduction="20000"/>
          </a:bodyPr>
          <a:lstStyle/>
          <a:p>
            <a:pPr algn="r" rtl="1"/>
            <a:r>
              <a:rPr lang="he-IL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עיקר מטרתה הראשית של המילון היה עבור ניתוח טקסטים טיפוליים פסיכולוגיים אך יכולה לשמש עבור מגוון רחב של צרכים כמו: </a:t>
            </a:r>
            <a:r>
              <a:rPr lang="he-IL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אניליזת</a:t>
            </a:r>
            <a:r>
              <a:rPr lang="he-IL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he-IL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טוויטר</a:t>
            </a:r>
            <a:r>
              <a:rPr lang="he-IL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he-IL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פייסבוק</a:t>
            </a:r>
            <a:r>
              <a:rPr lang="he-IL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ואנליזות שיווקיות.</a:t>
            </a:r>
          </a:p>
          <a:p>
            <a:pPr algn="r" rtl="1"/>
            <a:r>
              <a:rPr lang="he-IL" sz="3200" b="1" i="1" dirty="0">
                <a:latin typeface="Calibri" panose="020F0502020204030204" pitchFamily="34" charset="0"/>
              </a:rPr>
              <a:t>דוגמאות לשימוש:</a:t>
            </a:r>
          </a:p>
          <a:p>
            <a:pPr lvl="1" algn="r" rtl="1"/>
            <a:r>
              <a:rPr lang="he-IL" sz="2900" b="1" dirty="0"/>
              <a:t>מדידת מגוון רגשי והקשר שלו לתוצאות טיפול. לדוג':</a:t>
            </a:r>
          </a:p>
          <a:p>
            <a:pPr lvl="1" algn="r" rtl="1"/>
            <a:endParaRPr lang="he-IL" sz="2400" b="1" dirty="0"/>
          </a:p>
          <a:p>
            <a:pPr lvl="1" algn="r" rtl="1"/>
            <a:endParaRPr lang="he-IL" sz="2400" b="1" dirty="0"/>
          </a:p>
          <a:p>
            <a:pPr lvl="1" algn="r" rtl="1"/>
            <a:endParaRPr lang="he-IL" sz="2400" b="1" dirty="0"/>
          </a:p>
          <a:p>
            <a:pPr marL="457200" lvl="1" indent="0" algn="r" rtl="1">
              <a:buNone/>
            </a:pPr>
            <a:endParaRPr lang="he-IL" sz="2400" b="1" dirty="0"/>
          </a:p>
          <a:p>
            <a:pPr marL="457200" lvl="1" indent="0" algn="r" rtl="1">
              <a:buNone/>
            </a:pPr>
            <a:endParaRPr lang="he-IL" sz="2400" b="1" dirty="0"/>
          </a:p>
          <a:p>
            <a:pPr marL="457200" lvl="1" indent="0" algn="r" rtl="1">
              <a:buNone/>
            </a:pPr>
            <a:endParaRPr lang="he-IL" sz="2400" b="1" dirty="0"/>
          </a:p>
          <a:p>
            <a:pPr marL="457200" lvl="1" indent="0" algn="r" rtl="1">
              <a:buNone/>
            </a:pPr>
            <a:endParaRPr lang="he-IL" sz="2400" b="1" dirty="0"/>
          </a:p>
          <a:p>
            <a:pPr marL="457200" lvl="1" indent="0" algn="r" rtl="1">
              <a:buNone/>
            </a:pPr>
            <a:endParaRPr lang="he-IL" sz="2400" b="1" dirty="0"/>
          </a:p>
          <a:p>
            <a:pPr marL="457200" lvl="1" indent="0" algn="r" rtl="1">
              <a:buNone/>
            </a:pPr>
            <a:r>
              <a:rPr lang="he-IL" sz="2400" b="1" i="1" dirty="0"/>
              <a:t>*נדרש מחקר עומק ומקיף לבחון את הממצאים</a:t>
            </a:r>
          </a:p>
          <a:p>
            <a:pPr lvl="1" algn="r" rtl="1"/>
            <a:r>
              <a:rPr lang="he-IL" sz="2900" b="1" dirty="0"/>
              <a:t>חקירת תופעת השיקוף הרגשי בטיפול: הקשר בין מילות רגש אצל המטופל למילות הרגש אצל המטפל לאורך טיפול.</a:t>
            </a:r>
          </a:p>
          <a:p>
            <a:pPr lvl="1" algn="r" rtl="1"/>
            <a:r>
              <a:rPr lang="he-IL" sz="2900" b="1" dirty="0"/>
              <a:t>השוואה בין תוצאות טיפול בין מטופלים שונים ונסיון להבין האם מופיע שינוי בשימוש במילים המשוייכות לעצבות וחרדה.</a:t>
            </a:r>
          </a:p>
          <a:p>
            <a:pPr lvl="1" algn="r" rtl="1"/>
            <a:endParaRPr lang="he-IL" sz="2400" b="1" dirty="0"/>
          </a:p>
          <a:p>
            <a:pPr lvl="1" algn="r" rtl="1"/>
            <a:endParaRPr lang="he-IL" sz="2400" b="1" dirty="0"/>
          </a:p>
          <a:p>
            <a:pPr marL="0" indent="0" algn="r" rtl="1">
              <a:buNone/>
            </a:pPr>
            <a:endParaRPr lang="he-IL" sz="1900" i="1" dirty="0"/>
          </a:p>
          <a:p>
            <a:pPr marL="0" indent="0" algn="r" rtl="1">
              <a:buNone/>
            </a:pPr>
            <a:endParaRPr lang="he-IL" sz="1600" i="1" dirty="0"/>
          </a:p>
          <a:p>
            <a:pPr marL="0" indent="0" algn="r" rtl="1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7DE5C34-B4F7-4457-9D98-5C2573E120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8619295"/>
              </p:ext>
            </p:extLst>
          </p:nvPr>
        </p:nvGraphicFramePr>
        <p:xfrm>
          <a:off x="2661920" y="2665758"/>
          <a:ext cx="2976880" cy="1908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F014E2D-2228-4921-9A57-85BCDBB2DC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638728"/>
              </p:ext>
            </p:extLst>
          </p:nvPr>
        </p:nvGraphicFramePr>
        <p:xfrm>
          <a:off x="6634480" y="2665758"/>
          <a:ext cx="3088640" cy="1908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37396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166</TotalTime>
  <Words>320</Words>
  <Application>Microsoft Office PowerPoint</Application>
  <PresentationFormat>Widescreen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Tw Cen MT</vt:lpstr>
      <vt:lpstr>Wingdings</vt:lpstr>
      <vt:lpstr>Circuit</vt:lpstr>
      <vt:lpstr>המטרה: יצירת גרעין מילונים של רגש</vt:lpstr>
      <vt:lpstr>PowerPoint Presentation</vt:lpstr>
      <vt:lpstr>למה זה יכול לשמש...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יצירת גרעין מילונים של רגש בעברית</dc:title>
  <dc:creator>rachel mann</dc:creator>
  <cp:lastModifiedBy>rachel mann</cp:lastModifiedBy>
  <cp:revision>42</cp:revision>
  <dcterms:created xsi:type="dcterms:W3CDTF">2020-05-20T20:07:11Z</dcterms:created>
  <dcterms:modified xsi:type="dcterms:W3CDTF">2020-05-21T08:19:28Z</dcterms:modified>
</cp:coreProperties>
</file>