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e Carreno" initials="NC" lastIdx="1" clrIdx="0">
    <p:extLst>
      <p:ext uri="{19B8F6BF-5375-455C-9EA6-DF929625EA0E}">
        <p15:presenceInfo xmlns:p15="http://schemas.microsoft.com/office/powerpoint/2012/main" userId="bbb136b14e2e20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00B0F0"/>
    <a:srgbClr val="0B2009"/>
    <a:srgbClr val="73FEFF"/>
    <a:srgbClr val="0F3610"/>
    <a:srgbClr val="203864"/>
    <a:srgbClr val="008F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/>
    <p:restoredTop sz="95940"/>
  </p:normalViewPr>
  <p:slideViewPr>
    <p:cSldViewPr snapToGrid="0" snapToObjects="1">
      <p:cViewPr varScale="1">
        <p:scale>
          <a:sx n="126" d="100"/>
          <a:sy n="126" d="100"/>
        </p:scale>
        <p:origin x="232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carreno/Desktop/ESCUELA/COURSE%204/summer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taliecarreno/Desktop/ESCUELA/COURSE%204/summer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SUB METER READING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412398369676547E-2"/>
          <c:y val="0.22919827257458228"/>
          <c:w val="0.91474972980991331"/>
          <c:h val="0.6465089072104406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summary!$A$18:$A$20</c:f>
              <c:strCache>
                <c:ptCount val="3"/>
                <c:pt idx="0">
                  <c:v>SUB_METER_1</c:v>
                </c:pt>
                <c:pt idx="1">
                  <c:v>SUB_METER_2</c:v>
                </c:pt>
                <c:pt idx="2">
                  <c:v>SUB_METER_3</c:v>
                </c:pt>
              </c:strCache>
            </c:strRef>
          </c:cat>
          <c:val>
            <c:numRef>
              <c:f>summary!$B$18:$B$20</c:f>
              <c:numCache>
                <c:formatCode>General</c:formatCode>
                <c:ptCount val="3"/>
                <c:pt idx="0">
                  <c:v>1.121</c:v>
                </c:pt>
                <c:pt idx="1">
                  <c:v>1.2889999999999999</c:v>
                </c:pt>
                <c:pt idx="2">
                  <c:v>6.4480000000000004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9-114C-ABD0-96D64B044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7070079"/>
        <c:axId val="2127071727"/>
      </c:lineChart>
      <c:catAx>
        <c:axId val="212707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71727"/>
        <c:crosses val="autoZero"/>
        <c:auto val="1"/>
        <c:lblAlgn val="ctr"/>
        <c:lblOffset val="100"/>
        <c:noMultiLvlLbl val="0"/>
      </c:catAx>
      <c:valAx>
        <c:axId val="212707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070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SUB METER</a:t>
            </a:r>
            <a:r>
              <a:rPr lang="en-US" baseline="0"/>
              <a:t> READING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summary!$A$12</c:f>
              <c:strCache>
                <c:ptCount val="1"/>
                <c:pt idx="0">
                  <c:v>SUMMER 2007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summary!$B$11:$D$11</c:f>
              <c:strCache>
                <c:ptCount val="3"/>
                <c:pt idx="0">
                  <c:v>SUB_METER_1</c:v>
                </c:pt>
                <c:pt idx="1">
                  <c:v>SUB_METER_2</c:v>
                </c:pt>
                <c:pt idx="2">
                  <c:v>SUB_METER_3</c:v>
                </c:pt>
              </c:strCache>
            </c:strRef>
          </c:cat>
          <c:val>
            <c:numRef>
              <c:f>summary!$B$12:$D$12</c:f>
              <c:numCache>
                <c:formatCode>General</c:formatCode>
                <c:ptCount val="3"/>
                <c:pt idx="0">
                  <c:v>1.0509999999999999</c:v>
                </c:pt>
                <c:pt idx="1">
                  <c:v>1.3260000000000001</c:v>
                </c:pt>
                <c:pt idx="2">
                  <c:v>4.3019999999999996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7-854A-961F-22724BAEABB5}"/>
            </c:ext>
          </c:extLst>
        </c:ser>
        <c:ser>
          <c:idx val="1"/>
          <c:order val="1"/>
          <c:tx>
            <c:strRef>
              <c:f>summary!$A$13</c:f>
              <c:strCache>
                <c:ptCount val="1"/>
                <c:pt idx="0">
                  <c:v>SUMMER 2008</c:v>
                </c:pt>
              </c:strCache>
            </c:strRef>
          </c:tx>
          <c:spPr>
            <a:solidFill>
              <a:srgbClr val="009193"/>
            </a:solidFill>
            <a:ln>
              <a:noFill/>
            </a:ln>
            <a:effectLst/>
          </c:spPr>
          <c:invertIfNegative val="0"/>
          <c:cat>
            <c:strRef>
              <c:f>summary!$B$11:$D$11</c:f>
              <c:strCache>
                <c:ptCount val="3"/>
                <c:pt idx="0">
                  <c:v>SUB_METER_1</c:v>
                </c:pt>
                <c:pt idx="1">
                  <c:v>SUB_METER_2</c:v>
                </c:pt>
                <c:pt idx="2">
                  <c:v>SUB_METER_3</c:v>
                </c:pt>
              </c:strCache>
            </c:strRef>
          </c:cat>
          <c:val>
            <c:numRef>
              <c:f>summary!$B$13:$D$13</c:f>
              <c:numCache>
                <c:formatCode>General</c:formatCode>
                <c:ptCount val="3"/>
                <c:pt idx="0">
                  <c:v>0.9052</c:v>
                </c:pt>
                <c:pt idx="1">
                  <c:v>0.98229999999999995</c:v>
                </c:pt>
                <c:pt idx="2">
                  <c:v>4.5060000000000002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77-854A-961F-22724BAEABB5}"/>
            </c:ext>
          </c:extLst>
        </c:ser>
        <c:ser>
          <c:idx val="2"/>
          <c:order val="2"/>
          <c:tx>
            <c:strRef>
              <c:f>summary!$A$14</c:f>
              <c:strCache>
                <c:ptCount val="1"/>
                <c:pt idx="0">
                  <c:v>SUMMER 2009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summary!$B$11:$D$11</c:f>
              <c:strCache>
                <c:ptCount val="3"/>
                <c:pt idx="0">
                  <c:v>SUB_METER_1</c:v>
                </c:pt>
                <c:pt idx="1">
                  <c:v>SUB_METER_2</c:v>
                </c:pt>
                <c:pt idx="2">
                  <c:v>SUB_METER_3</c:v>
                </c:pt>
              </c:strCache>
            </c:strRef>
          </c:cat>
          <c:val>
            <c:numRef>
              <c:f>summary!$B$14:$D$14</c:f>
              <c:numCache>
                <c:formatCode>General</c:formatCode>
                <c:ptCount val="3"/>
                <c:pt idx="0">
                  <c:v>0.65180000000000005</c:v>
                </c:pt>
                <c:pt idx="1">
                  <c:v>0.86180000000000001</c:v>
                </c:pt>
                <c:pt idx="2">
                  <c:v>4.9889999999999999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77-854A-961F-22724BAEA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59314432"/>
        <c:axId val="320443952"/>
      </c:barChart>
      <c:catAx>
        <c:axId val="45931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443952"/>
        <c:crosses val="autoZero"/>
        <c:auto val="1"/>
        <c:lblAlgn val="ctr"/>
        <c:lblOffset val="100"/>
        <c:noMultiLvlLbl val="0"/>
      </c:catAx>
      <c:valAx>
        <c:axId val="320443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31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DATA ANALYTICS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Apply data analytic techniques to data generated by devices such as smart homes, appliances, vehicles, electric meters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SMART ENERGY USAGE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Create models of patterns of energy usage by time and day of a year in a residence monitored by multiple sub-meters.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EBEA634F-6653-4221-B1C7-9460BCC1C5C4}">
      <dgm:prSet/>
      <dgm:spPr/>
      <dgm:t>
        <a:bodyPr/>
        <a:lstStyle/>
        <a:p>
          <a:endParaRPr lang="en-US" dirty="0"/>
        </a:p>
      </dgm:t>
    </dgm:pt>
    <dgm:pt modelId="{CC240113-C1D8-4A6D-B6C6-E486F7020CA3}" type="parTrans" cxnId="{A717EFE9-1A24-47D2-A5ED-055D13843B16}">
      <dgm:prSet/>
      <dgm:spPr/>
      <dgm:t>
        <a:bodyPr/>
        <a:lstStyle/>
        <a:p>
          <a:endParaRPr lang="en-US"/>
        </a:p>
      </dgm:t>
    </dgm:pt>
    <dgm:pt modelId="{66EF4C4D-11A3-4E79-9295-A1F00F6AFF6C}" type="sibTrans" cxnId="{A717EFE9-1A24-47D2-A5ED-055D13843B16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3"/>
      <dgm:spPr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1C2EAD22-728A-2F46-A6E4-8EEA4C26067C}" type="pres">
      <dgm:prSet presAssocID="{BAE4A921-75C0-457E-B6C7-AF5D3F924778}" presName="composite1" presStyleCnt="0"/>
      <dgm:spPr/>
    </dgm:pt>
    <dgm:pt modelId="{BC097AFA-4830-F44E-9206-222BB5F9CFA6}" type="pres">
      <dgm:prSet presAssocID="{BAE4A921-75C0-457E-B6C7-AF5D3F924778}" presName="ConnectorPoint1" presStyleLbl="lnNode1" presStyleIdx="0" presStyleCnt="2"/>
      <dgm:spPr/>
    </dgm:pt>
    <dgm:pt modelId="{5C6E00EB-43CE-1A49-9286-D32325C517F8}" type="pres">
      <dgm:prSet presAssocID="{BAE4A921-75C0-457E-B6C7-AF5D3F924778}" presName="DropPinPlaceHolder1" presStyleCnt="0"/>
      <dgm:spPr/>
    </dgm:pt>
    <dgm:pt modelId="{0416C626-6DE9-D942-A019-ACFEFFFFED42}" type="pres">
      <dgm:prSet presAssocID="{BAE4A921-75C0-457E-B6C7-AF5D3F924778}" presName="DropPin1" presStyleLbl="alignNode1" presStyleIdx="0" presStyleCnt="2"/>
      <dgm:spPr/>
    </dgm:pt>
    <dgm:pt modelId="{386AA64D-0799-EF42-9DB6-4D47FE8FC07D}" type="pres">
      <dgm:prSet presAssocID="{BAE4A921-75C0-457E-B6C7-AF5D3F924778}" presName="Ellipse1" presStyleLbl="fgAcc1" presStyleIdx="1" presStyleCnt="3"/>
      <dgm:spPr>
        <a:solidFill>
          <a:srgbClr val="00919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AC6AD11-FFCD-6742-920F-412B19AC1FB5}" type="pres">
      <dgm:prSet presAssocID="{BAE4A921-75C0-457E-B6C7-AF5D3F924778}" presName="L2TextContainer1" presStyleLbl="revTx" presStyleIdx="0" presStyleCnt="4">
        <dgm:presLayoutVars>
          <dgm:bulletEnabled val="1"/>
        </dgm:presLayoutVars>
      </dgm:prSet>
      <dgm:spPr/>
    </dgm:pt>
    <dgm:pt modelId="{57A4FA8C-AF28-3842-B8FA-13455D0D8449}" type="pres">
      <dgm:prSet presAssocID="{BAE4A921-75C0-457E-B6C7-AF5D3F924778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87317379-8FCD-6F41-B5A9-15AB20C35D8D}" type="pres">
      <dgm:prSet presAssocID="{BAE4A921-75C0-457E-B6C7-AF5D3F924778}" presName="ConnectLine1" presStyleLbl="sibTrans1D1" presStyleIdx="0" presStyleCnt="2"/>
      <dgm:spPr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E00D36B-FAED-374A-8D68-204BEC24ED94}" type="pres">
      <dgm:prSet presAssocID="{BAE4A921-75C0-457E-B6C7-AF5D3F924778}" presName="EmptyPlaceHolder1" presStyleCnt="0"/>
      <dgm:spPr/>
    </dgm:pt>
    <dgm:pt modelId="{30B7CA60-5FEB-2F41-8F72-7C75AF6F5C80}" type="pres">
      <dgm:prSet presAssocID="{E4500CC0-E9F9-45F4-8DBB-F762BD69C7EF}" presName="spaceBetweenRectangles1" presStyleCnt="0"/>
      <dgm:spPr/>
    </dgm:pt>
    <dgm:pt modelId="{9A22560E-7C6C-FF4E-B155-FA6A54B9B465}" type="pres">
      <dgm:prSet presAssocID="{393C84A3-4571-4040-9493-0BA1AF30DA26}" presName="composite1" presStyleCnt="0"/>
      <dgm:spPr/>
    </dgm:pt>
    <dgm:pt modelId="{FD439731-A8FD-EF4B-90A7-E0CE48DDA384}" type="pres">
      <dgm:prSet presAssocID="{393C84A3-4571-4040-9493-0BA1AF30DA26}" presName="ConnectorPoint1" presStyleLbl="lnNode1" presStyleIdx="1" presStyleCnt="2"/>
      <dgm:spPr/>
    </dgm:pt>
    <dgm:pt modelId="{29C3E224-53CC-8540-BA68-DEDD11C01329}" type="pres">
      <dgm:prSet presAssocID="{393C84A3-4571-4040-9493-0BA1AF30DA26}" presName="DropPinPlaceHolder1" presStyleCnt="0"/>
      <dgm:spPr/>
    </dgm:pt>
    <dgm:pt modelId="{FCBD8EF7-68EC-2A4C-A2E7-48FD091E8479}" type="pres">
      <dgm:prSet presAssocID="{393C84A3-4571-4040-9493-0BA1AF30DA26}" presName="DropPin1" presStyleLbl="alignNode1" presStyleIdx="1" presStyleCnt="2"/>
      <dgm:spPr/>
    </dgm:pt>
    <dgm:pt modelId="{97CE4AE4-0518-2E49-8889-743EDBD4145A}" type="pres">
      <dgm:prSet presAssocID="{393C84A3-4571-4040-9493-0BA1AF30DA26}" presName="Ellipse1" presStyleLbl="fgAcc1" presStyleIdx="2" presStyleCnt="3"/>
      <dgm:spPr>
        <a:solidFill>
          <a:srgbClr val="00919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F98C1278-AA5D-CD44-B125-5FC4172BAEDC}" type="pres">
      <dgm:prSet presAssocID="{393C84A3-4571-4040-9493-0BA1AF30DA26}" presName="L2TextContainer1" presStyleLbl="revTx" presStyleIdx="2" presStyleCnt="4">
        <dgm:presLayoutVars>
          <dgm:bulletEnabled val="1"/>
        </dgm:presLayoutVars>
      </dgm:prSet>
      <dgm:spPr/>
    </dgm:pt>
    <dgm:pt modelId="{C0E8F745-A4D7-3C46-93BA-FCC246CE2ED1}" type="pres">
      <dgm:prSet presAssocID="{393C84A3-4571-4040-9493-0BA1AF30DA26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912E48E7-2C58-684C-8391-1C6191812968}" type="pres">
      <dgm:prSet presAssocID="{393C84A3-4571-4040-9493-0BA1AF30DA26}" presName="ConnectLine1" presStyleLbl="sibTrans1D1" presStyleIdx="1" presStyleCnt="2"/>
      <dgm:spPr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0D06F9E-8E9B-BF4D-B8EB-C83EDB383737}" type="pres">
      <dgm:prSet presAssocID="{393C84A3-4571-4040-9493-0BA1AF30DA26}" presName="EmptyPlaceHolder1" presStyleCnt="0"/>
      <dgm:spPr/>
    </dgm:pt>
  </dgm:ptLst>
  <dgm:cxnLst>
    <dgm:cxn modelId="{24EA190C-3305-F241-BA3B-14B5E0714392}" type="presOf" srcId="{09AB19DE-0A85-493B-8A0E-8AC56DC905F8}" destId="{F98C1278-AA5D-CD44-B125-5FC4172BAED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656F65F-52D4-E948-98BE-714758259181}" type="presOf" srcId="{EBEA634F-6653-4221-B1C7-9460BCC1C5C4}" destId="{1AC6AD11-FFCD-6742-920F-412B19AC1FB5}" srcOrd="0" destOrd="1" presId="urn:microsoft.com/office/officeart/2017/3/layout/DropPinTimeline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41ECBFAB-FA14-A04E-BB54-A17438B0383A}" type="presOf" srcId="{300F49C4-BE2A-4BB1-881A-D5DBC7667E1A}" destId="{1AC6AD11-FFCD-6742-920F-412B19AC1FB5}" srcOrd="0" destOrd="0" presId="urn:microsoft.com/office/officeart/2017/3/layout/DropPinTimeline"/>
    <dgm:cxn modelId="{D9A6E6CB-E902-5047-9C64-FBA7B2E6A95D}" type="presOf" srcId="{393C84A3-4571-4040-9493-0BA1AF30DA26}" destId="{C0E8F745-A4D7-3C46-93BA-FCC246CE2ED1}" srcOrd="0" destOrd="0" presId="urn:microsoft.com/office/officeart/2017/3/layout/DropPinTimeline"/>
    <dgm:cxn modelId="{A2511BE8-7B4E-D143-9AC5-5348ADA64EE7}" type="presOf" srcId="{BAE4A921-75C0-457E-B6C7-AF5D3F924778}" destId="{57A4FA8C-AF28-3842-B8FA-13455D0D8449}" srcOrd="0" destOrd="0" presId="urn:microsoft.com/office/officeart/2017/3/layout/DropPinTimeline"/>
    <dgm:cxn modelId="{A717EFE9-1A24-47D2-A5ED-055D13843B16}" srcId="{BAE4A921-75C0-457E-B6C7-AF5D3F924778}" destId="{EBEA634F-6653-4221-B1C7-9460BCC1C5C4}" srcOrd="1" destOrd="0" parTransId="{CC240113-C1D8-4A6D-B6C6-E486F7020CA3}" sibTransId="{66EF4C4D-11A3-4E79-9295-A1F00F6AFF6C}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097CA73E-FCFE-4949-A748-248BFD88F847}" type="presParOf" srcId="{DD1337DA-0D94-4BF8-B352-3B3EA06F55F0}" destId="{1C2EAD22-728A-2F46-A6E4-8EEA4C26067C}" srcOrd="0" destOrd="0" presId="urn:microsoft.com/office/officeart/2017/3/layout/DropPinTimeline"/>
    <dgm:cxn modelId="{F2768A3A-B95B-A84E-88D1-C9100839490F}" type="presParOf" srcId="{1C2EAD22-728A-2F46-A6E4-8EEA4C26067C}" destId="{BC097AFA-4830-F44E-9206-222BB5F9CFA6}" srcOrd="0" destOrd="0" presId="urn:microsoft.com/office/officeart/2017/3/layout/DropPinTimeline"/>
    <dgm:cxn modelId="{7211F475-3DC0-B440-A8D5-BD9AFF87059B}" type="presParOf" srcId="{1C2EAD22-728A-2F46-A6E4-8EEA4C26067C}" destId="{5C6E00EB-43CE-1A49-9286-D32325C517F8}" srcOrd="1" destOrd="0" presId="urn:microsoft.com/office/officeart/2017/3/layout/DropPinTimeline"/>
    <dgm:cxn modelId="{9D433F3A-C056-2047-9456-95791B8BFFF7}" type="presParOf" srcId="{5C6E00EB-43CE-1A49-9286-D32325C517F8}" destId="{0416C626-6DE9-D942-A019-ACFEFFFFED42}" srcOrd="0" destOrd="0" presId="urn:microsoft.com/office/officeart/2017/3/layout/DropPinTimeline"/>
    <dgm:cxn modelId="{CED58559-07A6-F342-A568-0478E53BC0EE}" type="presParOf" srcId="{5C6E00EB-43CE-1A49-9286-D32325C517F8}" destId="{386AA64D-0799-EF42-9DB6-4D47FE8FC07D}" srcOrd="1" destOrd="0" presId="urn:microsoft.com/office/officeart/2017/3/layout/DropPinTimeline"/>
    <dgm:cxn modelId="{BE6F07C1-6B63-5147-B4D3-255C300F175B}" type="presParOf" srcId="{1C2EAD22-728A-2F46-A6E4-8EEA4C26067C}" destId="{1AC6AD11-FFCD-6742-920F-412B19AC1FB5}" srcOrd="2" destOrd="0" presId="urn:microsoft.com/office/officeart/2017/3/layout/DropPinTimeline"/>
    <dgm:cxn modelId="{789F43EC-CE3B-A644-B64A-43BB183B431C}" type="presParOf" srcId="{1C2EAD22-728A-2F46-A6E4-8EEA4C26067C}" destId="{57A4FA8C-AF28-3842-B8FA-13455D0D8449}" srcOrd="3" destOrd="0" presId="urn:microsoft.com/office/officeart/2017/3/layout/DropPinTimeline"/>
    <dgm:cxn modelId="{10A30F2B-40B5-BD40-BBBA-BBFAD06DA897}" type="presParOf" srcId="{1C2EAD22-728A-2F46-A6E4-8EEA4C26067C}" destId="{87317379-8FCD-6F41-B5A9-15AB20C35D8D}" srcOrd="4" destOrd="0" presId="urn:microsoft.com/office/officeart/2017/3/layout/DropPinTimeline"/>
    <dgm:cxn modelId="{14EEAEDF-5084-FC43-9C3E-48AF2484FE3F}" type="presParOf" srcId="{1C2EAD22-728A-2F46-A6E4-8EEA4C26067C}" destId="{6E00D36B-FAED-374A-8D68-204BEC24ED94}" srcOrd="5" destOrd="0" presId="urn:microsoft.com/office/officeart/2017/3/layout/DropPinTimeline"/>
    <dgm:cxn modelId="{00C002FB-E489-E840-8938-0B87EA689AE0}" type="presParOf" srcId="{DD1337DA-0D94-4BF8-B352-3B3EA06F55F0}" destId="{30B7CA60-5FEB-2F41-8F72-7C75AF6F5C80}" srcOrd="1" destOrd="0" presId="urn:microsoft.com/office/officeart/2017/3/layout/DropPinTimeline"/>
    <dgm:cxn modelId="{4C28F313-5163-FD41-951B-09772661EC5E}" type="presParOf" srcId="{DD1337DA-0D94-4BF8-B352-3B3EA06F55F0}" destId="{9A22560E-7C6C-FF4E-B155-FA6A54B9B465}" srcOrd="2" destOrd="0" presId="urn:microsoft.com/office/officeart/2017/3/layout/DropPinTimeline"/>
    <dgm:cxn modelId="{7BDBC7F6-4762-F042-A8E6-6C7447EEBBF3}" type="presParOf" srcId="{9A22560E-7C6C-FF4E-B155-FA6A54B9B465}" destId="{FD439731-A8FD-EF4B-90A7-E0CE48DDA384}" srcOrd="0" destOrd="0" presId="urn:microsoft.com/office/officeart/2017/3/layout/DropPinTimeline"/>
    <dgm:cxn modelId="{91948BA1-0D8D-E644-8C24-4E3FB1423F53}" type="presParOf" srcId="{9A22560E-7C6C-FF4E-B155-FA6A54B9B465}" destId="{29C3E224-53CC-8540-BA68-DEDD11C01329}" srcOrd="1" destOrd="0" presId="urn:microsoft.com/office/officeart/2017/3/layout/DropPinTimeline"/>
    <dgm:cxn modelId="{C60ADC9A-DCA9-6941-B8A8-FC190FDEB0AA}" type="presParOf" srcId="{29C3E224-53CC-8540-BA68-DEDD11C01329}" destId="{FCBD8EF7-68EC-2A4C-A2E7-48FD091E8479}" srcOrd="0" destOrd="0" presId="urn:microsoft.com/office/officeart/2017/3/layout/DropPinTimeline"/>
    <dgm:cxn modelId="{C8BD02BD-7D1E-B24E-BA7A-F9BF303C45F3}" type="presParOf" srcId="{29C3E224-53CC-8540-BA68-DEDD11C01329}" destId="{97CE4AE4-0518-2E49-8889-743EDBD4145A}" srcOrd="1" destOrd="0" presId="urn:microsoft.com/office/officeart/2017/3/layout/DropPinTimeline"/>
    <dgm:cxn modelId="{8F191B66-3013-244E-A483-B989368C3D17}" type="presParOf" srcId="{9A22560E-7C6C-FF4E-B155-FA6A54B9B465}" destId="{F98C1278-AA5D-CD44-B125-5FC4172BAEDC}" srcOrd="2" destOrd="0" presId="urn:microsoft.com/office/officeart/2017/3/layout/DropPinTimeline"/>
    <dgm:cxn modelId="{ACDE7D6C-6956-194C-9DEC-DC0F904A5352}" type="presParOf" srcId="{9A22560E-7C6C-FF4E-B155-FA6A54B9B465}" destId="{C0E8F745-A4D7-3C46-93BA-FCC246CE2ED1}" srcOrd="3" destOrd="0" presId="urn:microsoft.com/office/officeart/2017/3/layout/DropPinTimeline"/>
    <dgm:cxn modelId="{06D2E923-CA29-9742-A2F2-DE7D0DB35F36}" type="presParOf" srcId="{9A22560E-7C6C-FF4E-B155-FA6A54B9B465}" destId="{912E48E7-2C58-684C-8391-1C6191812968}" srcOrd="4" destOrd="0" presId="urn:microsoft.com/office/officeart/2017/3/layout/DropPinTimeline"/>
    <dgm:cxn modelId="{84045A27-5E43-1F4E-9CF9-FA6C1EFC33A0}" type="presParOf" srcId="{9A22560E-7C6C-FF4E-B155-FA6A54B9B465}" destId="{80D06F9E-8E9B-BF4D-B8EB-C83EDB38373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31BFB-D3FD-7D4A-8EE5-904AA7081230}" type="doc">
      <dgm:prSet loTypeId="urn:microsoft.com/office/officeart/2008/layout/VerticalCurvedList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3FC18F46-CA41-8740-80A9-B17A1EA2A0CB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Access Control</a:t>
          </a:r>
        </a:p>
      </dgm:t>
    </dgm:pt>
    <dgm:pt modelId="{A734A7EC-C766-7540-902C-B107AD2491E1}" type="parTrans" cxnId="{9CC1820E-655E-5F47-A84F-FBB404300B4C}">
      <dgm:prSet/>
      <dgm:spPr/>
      <dgm:t>
        <a:bodyPr/>
        <a:lstStyle/>
        <a:p>
          <a:endParaRPr lang="en-US"/>
        </a:p>
      </dgm:t>
    </dgm:pt>
    <dgm:pt modelId="{8E03B545-D062-0C48-A20B-48CDB821E65F}" type="sibTrans" cxnId="{9CC1820E-655E-5F47-A84F-FBB404300B4C}">
      <dgm:prSet/>
      <dgm:spPr>
        <a:ln>
          <a:solidFill>
            <a:srgbClr val="0F3610"/>
          </a:solidFill>
        </a:ln>
      </dgm:spPr>
      <dgm:t>
        <a:bodyPr/>
        <a:lstStyle/>
        <a:p>
          <a:endParaRPr lang="en-US"/>
        </a:p>
      </dgm:t>
    </dgm:pt>
    <dgm:pt modelId="{19D1CB8A-E892-3644-908F-DF4BAF55365B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Data Protection</a:t>
          </a:r>
        </a:p>
      </dgm:t>
    </dgm:pt>
    <dgm:pt modelId="{4AD77325-0CA4-A546-A990-A1B9CECBFA9F}" type="parTrans" cxnId="{63E28B6B-1D17-264B-A92F-F95DDAA1CA14}">
      <dgm:prSet/>
      <dgm:spPr/>
      <dgm:t>
        <a:bodyPr/>
        <a:lstStyle/>
        <a:p>
          <a:endParaRPr lang="en-US"/>
        </a:p>
      </dgm:t>
    </dgm:pt>
    <dgm:pt modelId="{8AB2906D-0D26-8643-812F-D6F8E2E30037}" type="sibTrans" cxnId="{63E28B6B-1D17-264B-A92F-F95DDAA1CA14}">
      <dgm:prSet/>
      <dgm:spPr/>
      <dgm:t>
        <a:bodyPr/>
        <a:lstStyle/>
        <a:p>
          <a:endParaRPr lang="en-US"/>
        </a:p>
      </dgm:t>
    </dgm:pt>
    <dgm:pt modelId="{921C6FBB-D32F-454A-BBA3-864B4932B45B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Monitoring</a:t>
          </a:r>
        </a:p>
      </dgm:t>
    </dgm:pt>
    <dgm:pt modelId="{2DC3D199-A387-A347-9A98-0BF8D7A414CE}" type="parTrans" cxnId="{3A88002D-F84F-E44C-A2C8-87C5E9B5C215}">
      <dgm:prSet/>
      <dgm:spPr/>
      <dgm:t>
        <a:bodyPr/>
        <a:lstStyle/>
        <a:p>
          <a:endParaRPr lang="en-US"/>
        </a:p>
      </dgm:t>
    </dgm:pt>
    <dgm:pt modelId="{77A4404A-4D0E-5843-AD64-26D25B37C2E4}" type="sibTrans" cxnId="{3A88002D-F84F-E44C-A2C8-87C5E9B5C215}">
      <dgm:prSet/>
      <dgm:spPr/>
      <dgm:t>
        <a:bodyPr/>
        <a:lstStyle/>
        <a:p>
          <a:endParaRPr lang="en-US"/>
        </a:p>
      </dgm:t>
    </dgm:pt>
    <dgm:pt modelId="{F56CF782-1849-2F41-81E6-E7527FB7A3FD}">
      <dgm:prSet/>
      <dgm:spPr>
        <a:noFill/>
        <a:ln>
          <a:noFill/>
        </a:ln>
      </dgm:spPr>
      <dgm:t>
        <a:bodyPr/>
        <a:lstStyle/>
        <a:p>
          <a:r>
            <a:rPr lang="en-US" dirty="0"/>
            <a:t>User Management</a:t>
          </a:r>
        </a:p>
      </dgm:t>
    </dgm:pt>
    <dgm:pt modelId="{6E3FB6CF-5B79-A743-A93C-3A7CEC7762C2}" type="parTrans" cxnId="{50E7E6CA-3660-A546-9897-28935A0539ED}">
      <dgm:prSet/>
      <dgm:spPr/>
      <dgm:t>
        <a:bodyPr/>
        <a:lstStyle/>
        <a:p>
          <a:endParaRPr lang="en-US"/>
        </a:p>
      </dgm:t>
    </dgm:pt>
    <dgm:pt modelId="{8CE0B771-8D8D-A847-8AB5-235265FF9F23}" type="sibTrans" cxnId="{50E7E6CA-3660-A546-9897-28935A0539ED}">
      <dgm:prSet/>
      <dgm:spPr/>
      <dgm:t>
        <a:bodyPr/>
        <a:lstStyle/>
        <a:p>
          <a:endParaRPr lang="en-US"/>
        </a:p>
      </dgm:t>
    </dgm:pt>
    <dgm:pt modelId="{9D2CC9BF-6127-594A-8C07-D291B7A482C8}" type="pres">
      <dgm:prSet presAssocID="{3BC31BFB-D3FD-7D4A-8EE5-904AA7081230}" presName="Name0" presStyleCnt="0">
        <dgm:presLayoutVars>
          <dgm:chMax val="7"/>
          <dgm:chPref val="7"/>
          <dgm:dir/>
        </dgm:presLayoutVars>
      </dgm:prSet>
      <dgm:spPr/>
    </dgm:pt>
    <dgm:pt modelId="{79BBE41F-1EB2-034B-9C2C-AF320B566C5F}" type="pres">
      <dgm:prSet presAssocID="{3BC31BFB-D3FD-7D4A-8EE5-904AA7081230}" presName="Name1" presStyleCnt="0"/>
      <dgm:spPr/>
    </dgm:pt>
    <dgm:pt modelId="{0316F3FD-D5D0-714D-B4A0-56FC4D103544}" type="pres">
      <dgm:prSet presAssocID="{3BC31BFB-D3FD-7D4A-8EE5-904AA7081230}" presName="cycle" presStyleCnt="0"/>
      <dgm:spPr/>
    </dgm:pt>
    <dgm:pt modelId="{27508FA8-74AD-F149-B6B4-9F4BBDD192F7}" type="pres">
      <dgm:prSet presAssocID="{3BC31BFB-D3FD-7D4A-8EE5-904AA7081230}" presName="srcNode" presStyleLbl="node1" presStyleIdx="0" presStyleCnt="4"/>
      <dgm:spPr/>
    </dgm:pt>
    <dgm:pt modelId="{3FBDE04F-DC10-9A4B-BFBD-8602BCEA7F75}" type="pres">
      <dgm:prSet presAssocID="{3BC31BFB-D3FD-7D4A-8EE5-904AA7081230}" presName="conn" presStyleLbl="parChTrans1D2" presStyleIdx="0" presStyleCnt="1"/>
      <dgm:spPr/>
    </dgm:pt>
    <dgm:pt modelId="{5AC12E14-95B5-374C-B853-4D432C78E317}" type="pres">
      <dgm:prSet presAssocID="{3BC31BFB-D3FD-7D4A-8EE5-904AA7081230}" presName="extraNode" presStyleLbl="node1" presStyleIdx="0" presStyleCnt="4"/>
      <dgm:spPr/>
    </dgm:pt>
    <dgm:pt modelId="{7B6C744B-D597-E44C-8727-4A3C33F838FF}" type="pres">
      <dgm:prSet presAssocID="{3BC31BFB-D3FD-7D4A-8EE5-904AA7081230}" presName="dstNode" presStyleLbl="node1" presStyleIdx="0" presStyleCnt="4"/>
      <dgm:spPr/>
    </dgm:pt>
    <dgm:pt modelId="{5598F71C-45CE-7141-90C8-99256EDA35DD}" type="pres">
      <dgm:prSet presAssocID="{3FC18F46-CA41-8740-80A9-B17A1EA2A0CB}" presName="text_1" presStyleLbl="node1" presStyleIdx="0" presStyleCnt="4">
        <dgm:presLayoutVars>
          <dgm:bulletEnabled val="1"/>
        </dgm:presLayoutVars>
      </dgm:prSet>
      <dgm:spPr/>
    </dgm:pt>
    <dgm:pt modelId="{FB30E114-8114-5249-A1CB-19728EC45E6C}" type="pres">
      <dgm:prSet presAssocID="{3FC18F46-CA41-8740-80A9-B17A1EA2A0CB}" presName="accent_1" presStyleCnt="0"/>
      <dgm:spPr/>
    </dgm:pt>
    <dgm:pt modelId="{629FBB8E-03D1-4C47-B774-2D5AECE7EBF1}" type="pres">
      <dgm:prSet presAssocID="{3FC18F46-CA41-8740-80A9-B17A1EA2A0CB}" presName="accentRepeatNode" presStyleLbl="solidFgAcc1" presStyleIdx="0" presStyleCnt="4"/>
      <dgm:spPr>
        <a:solidFill>
          <a:srgbClr val="009193"/>
        </a:solidFill>
        <a:ln w="31750">
          <a:solidFill>
            <a:srgbClr val="0F3610"/>
          </a:solidFill>
        </a:ln>
      </dgm:spPr>
    </dgm:pt>
    <dgm:pt modelId="{718ED46E-7062-E045-9CD8-4B9E900DB695}" type="pres">
      <dgm:prSet presAssocID="{19D1CB8A-E892-3644-908F-DF4BAF55365B}" presName="text_2" presStyleLbl="node1" presStyleIdx="1" presStyleCnt="4">
        <dgm:presLayoutVars>
          <dgm:bulletEnabled val="1"/>
        </dgm:presLayoutVars>
      </dgm:prSet>
      <dgm:spPr/>
    </dgm:pt>
    <dgm:pt modelId="{B4847792-C4F6-E342-8A23-1ED7A8844813}" type="pres">
      <dgm:prSet presAssocID="{19D1CB8A-E892-3644-908F-DF4BAF55365B}" presName="accent_2" presStyleCnt="0"/>
      <dgm:spPr/>
    </dgm:pt>
    <dgm:pt modelId="{BFA1E57B-1F95-DD42-A310-859471B9093D}" type="pres">
      <dgm:prSet presAssocID="{19D1CB8A-E892-3644-908F-DF4BAF55365B}" presName="accentRepeatNode" presStyleLbl="solidFgAcc1" presStyleIdx="1" presStyleCnt="4"/>
      <dgm:spPr>
        <a:solidFill>
          <a:srgbClr val="73FEFF"/>
        </a:solidFill>
        <a:ln w="31750"/>
      </dgm:spPr>
    </dgm:pt>
    <dgm:pt modelId="{EA146B80-D21C-0F4F-93D2-0B49B2E743DF}" type="pres">
      <dgm:prSet presAssocID="{921C6FBB-D32F-454A-BBA3-864B4932B45B}" presName="text_3" presStyleLbl="node1" presStyleIdx="2" presStyleCnt="4">
        <dgm:presLayoutVars>
          <dgm:bulletEnabled val="1"/>
        </dgm:presLayoutVars>
      </dgm:prSet>
      <dgm:spPr/>
    </dgm:pt>
    <dgm:pt modelId="{9D7171FA-F330-F34D-A0DD-FDAA00545C1E}" type="pres">
      <dgm:prSet presAssocID="{921C6FBB-D32F-454A-BBA3-864B4932B45B}" presName="accent_3" presStyleCnt="0"/>
      <dgm:spPr/>
    </dgm:pt>
    <dgm:pt modelId="{D4952C42-D61F-E848-9B0C-A194859A11AE}" type="pres">
      <dgm:prSet presAssocID="{921C6FBB-D32F-454A-BBA3-864B4932B45B}" presName="accentRepeatNode" presStyleLbl="solidFgAcc1" presStyleIdx="2" presStyleCnt="4"/>
      <dgm:spPr>
        <a:solidFill>
          <a:srgbClr val="009193"/>
        </a:solidFill>
        <a:ln w="31750"/>
      </dgm:spPr>
    </dgm:pt>
    <dgm:pt modelId="{D9D57949-785F-C544-A46C-256FAA4DBF4A}" type="pres">
      <dgm:prSet presAssocID="{F56CF782-1849-2F41-81E6-E7527FB7A3FD}" presName="text_4" presStyleLbl="node1" presStyleIdx="3" presStyleCnt="4">
        <dgm:presLayoutVars>
          <dgm:bulletEnabled val="1"/>
        </dgm:presLayoutVars>
      </dgm:prSet>
      <dgm:spPr/>
    </dgm:pt>
    <dgm:pt modelId="{E21EC55A-7523-1F4C-B8D5-DA19D00CA190}" type="pres">
      <dgm:prSet presAssocID="{F56CF782-1849-2F41-81E6-E7527FB7A3FD}" presName="accent_4" presStyleCnt="0"/>
      <dgm:spPr/>
    </dgm:pt>
    <dgm:pt modelId="{7506C0C7-883F-564F-8A12-F281D8DAA1BA}" type="pres">
      <dgm:prSet presAssocID="{F56CF782-1849-2F41-81E6-E7527FB7A3FD}" presName="accentRepeatNode" presStyleLbl="solidFgAcc1" presStyleIdx="3" presStyleCnt="4"/>
      <dgm:spPr>
        <a:solidFill>
          <a:srgbClr val="73FEFF"/>
        </a:solidFill>
        <a:ln w="31750">
          <a:solidFill>
            <a:srgbClr val="0F3610"/>
          </a:solidFill>
        </a:ln>
      </dgm:spPr>
    </dgm:pt>
  </dgm:ptLst>
  <dgm:cxnLst>
    <dgm:cxn modelId="{51F9400C-89DA-4944-96AD-677D6A9E416E}" type="presOf" srcId="{3FC18F46-CA41-8740-80A9-B17A1EA2A0CB}" destId="{5598F71C-45CE-7141-90C8-99256EDA35DD}" srcOrd="0" destOrd="0" presId="urn:microsoft.com/office/officeart/2008/layout/VerticalCurvedList"/>
    <dgm:cxn modelId="{9CC1820E-655E-5F47-A84F-FBB404300B4C}" srcId="{3BC31BFB-D3FD-7D4A-8EE5-904AA7081230}" destId="{3FC18F46-CA41-8740-80A9-B17A1EA2A0CB}" srcOrd="0" destOrd="0" parTransId="{A734A7EC-C766-7540-902C-B107AD2491E1}" sibTransId="{8E03B545-D062-0C48-A20B-48CDB821E65F}"/>
    <dgm:cxn modelId="{3A88002D-F84F-E44C-A2C8-87C5E9B5C215}" srcId="{3BC31BFB-D3FD-7D4A-8EE5-904AA7081230}" destId="{921C6FBB-D32F-454A-BBA3-864B4932B45B}" srcOrd="2" destOrd="0" parTransId="{2DC3D199-A387-A347-9A98-0BF8D7A414CE}" sibTransId="{77A4404A-4D0E-5843-AD64-26D25B37C2E4}"/>
    <dgm:cxn modelId="{4399B234-E044-B94D-9162-4036B04861DF}" type="presOf" srcId="{3BC31BFB-D3FD-7D4A-8EE5-904AA7081230}" destId="{9D2CC9BF-6127-594A-8C07-D291B7A482C8}" srcOrd="0" destOrd="0" presId="urn:microsoft.com/office/officeart/2008/layout/VerticalCurvedList"/>
    <dgm:cxn modelId="{4D749435-251B-0540-B6E7-F9D7A3ED2A7D}" type="presOf" srcId="{921C6FBB-D32F-454A-BBA3-864B4932B45B}" destId="{EA146B80-D21C-0F4F-93D2-0B49B2E743DF}" srcOrd="0" destOrd="0" presId="urn:microsoft.com/office/officeart/2008/layout/VerticalCurvedList"/>
    <dgm:cxn modelId="{C05A6C50-FEAD-7947-B53B-86CA361B4424}" type="presOf" srcId="{F56CF782-1849-2F41-81E6-E7527FB7A3FD}" destId="{D9D57949-785F-C544-A46C-256FAA4DBF4A}" srcOrd="0" destOrd="0" presId="urn:microsoft.com/office/officeart/2008/layout/VerticalCurvedList"/>
    <dgm:cxn modelId="{924EB259-8E85-B140-9DCD-B1C060878193}" type="presOf" srcId="{19D1CB8A-E892-3644-908F-DF4BAF55365B}" destId="{718ED46E-7062-E045-9CD8-4B9E900DB695}" srcOrd="0" destOrd="0" presId="urn:microsoft.com/office/officeart/2008/layout/VerticalCurvedList"/>
    <dgm:cxn modelId="{63E28B6B-1D17-264B-A92F-F95DDAA1CA14}" srcId="{3BC31BFB-D3FD-7D4A-8EE5-904AA7081230}" destId="{19D1CB8A-E892-3644-908F-DF4BAF55365B}" srcOrd="1" destOrd="0" parTransId="{4AD77325-0CA4-A546-A990-A1B9CECBFA9F}" sibTransId="{8AB2906D-0D26-8643-812F-D6F8E2E30037}"/>
    <dgm:cxn modelId="{50E7E6CA-3660-A546-9897-28935A0539ED}" srcId="{3BC31BFB-D3FD-7D4A-8EE5-904AA7081230}" destId="{F56CF782-1849-2F41-81E6-E7527FB7A3FD}" srcOrd="3" destOrd="0" parTransId="{6E3FB6CF-5B79-A743-A93C-3A7CEC7762C2}" sibTransId="{8CE0B771-8D8D-A847-8AB5-235265FF9F23}"/>
    <dgm:cxn modelId="{392A28E0-084B-324E-9737-1BD718E87DF4}" type="presOf" srcId="{8E03B545-D062-0C48-A20B-48CDB821E65F}" destId="{3FBDE04F-DC10-9A4B-BFBD-8602BCEA7F75}" srcOrd="0" destOrd="0" presId="urn:microsoft.com/office/officeart/2008/layout/VerticalCurvedList"/>
    <dgm:cxn modelId="{190BD00F-106B-C049-B46B-82F72D46F272}" type="presParOf" srcId="{9D2CC9BF-6127-594A-8C07-D291B7A482C8}" destId="{79BBE41F-1EB2-034B-9C2C-AF320B566C5F}" srcOrd="0" destOrd="0" presId="urn:microsoft.com/office/officeart/2008/layout/VerticalCurvedList"/>
    <dgm:cxn modelId="{C5549A4C-C00C-E94E-9817-48C6B2E28644}" type="presParOf" srcId="{79BBE41F-1EB2-034B-9C2C-AF320B566C5F}" destId="{0316F3FD-D5D0-714D-B4A0-56FC4D103544}" srcOrd="0" destOrd="0" presId="urn:microsoft.com/office/officeart/2008/layout/VerticalCurvedList"/>
    <dgm:cxn modelId="{27470066-BECC-F143-A236-0B56457F145D}" type="presParOf" srcId="{0316F3FD-D5D0-714D-B4A0-56FC4D103544}" destId="{27508FA8-74AD-F149-B6B4-9F4BBDD192F7}" srcOrd="0" destOrd="0" presId="urn:microsoft.com/office/officeart/2008/layout/VerticalCurvedList"/>
    <dgm:cxn modelId="{A34CD008-76D3-4E4F-9BFE-B0A7CE24FB9C}" type="presParOf" srcId="{0316F3FD-D5D0-714D-B4A0-56FC4D103544}" destId="{3FBDE04F-DC10-9A4B-BFBD-8602BCEA7F75}" srcOrd="1" destOrd="0" presId="urn:microsoft.com/office/officeart/2008/layout/VerticalCurvedList"/>
    <dgm:cxn modelId="{ECA528DD-6C80-F745-A1FF-A66E73C238E3}" type="presParOf" srcId="{0316F3FD-D5D0-714D-B4A0-56FC4D103544}" destId="{5AC12E14-95B5-374C-B853-4D432C78E317}" srcOrd="2" destOrd="0" presId="urn:microsoft.com/office/officeart/2008/layout/VerticalCurvedList"/>
    <dgm:cxn modelId="{E4D52BD0-5EA8-FE43-9031-17D61F7F0777}" type="presParOf" srcId="{0316F3FD-D5D0-714D-B4A0-56FC4D103544}" destId="{7B6C744B-D597-E44C-8727-4A3C33F838FF}" srcOrd="3" destOrd="0" presId="urn:microsoft.com/office/officeart/2008/layout/VerticalCurvedList"/>
    <dgm:cxn modelId="{D9EDCF10-1DBA-6947-9363-5954BBC2AAEA}" type="presParOf" srcId="{79BBE41F-1EB2-034B-9C2C-AF320B566C5F}" destId="{5598F71C-45CE-7141-90C8-99256EDA35DD}" srcOrd="1" destOrd="0" presId="urn:microsoft.com/office/officeart/2008/layout/VerticalCurvedList"/>
    <dgm:cxn modelId="{17B39C60-7C51-FC4C-9A0B-94E592BB9843}" type="presParOf" srcId="{79BBE41F-1EB2-034B-9C2C-AF320B566C5F}" destId="{FB30E114-8114-5249-A1CB-19728EC45E6C}" srcOrd="2" destOrd="0" presId="urn:microsoft.com/office/officeart/2008/layout/VerticalCurvedList"/>
    <dgm:cxn modelId="{0E64CE14-FBA1-7B4D-9741-98516E52BF92}" type="presParOf" srcId="{FB30E114-8114-5249-A1CB-19728EC45E6C}" destId="{629FBB8E-03D1-4C47-B774-2D5AECE7EBF1}" srcOrd="0" destOrd="0" presId="urn:microsoft.com/office/officeart/2008/layout/VerticalCurvedList"/>
    <dgm:cxn modelId="{4A0BC303-A307-B942-8638-138A48960789}" type="presParOf" srcId="{79BBE41F-1EB2-034B-9C2C-AF320B566C5F}" destId="{718ED46E-7062-E045-9CD8-4B9E900DB695}" srcOrd="3" destOrd="0" presId="urn:microsoft.com/office/officeart/2008/layout/VerticalCurvedList"/>
    <dgm:cxn modelId="{CE4AD7C7-E5C1-A84D-9DD7-DE595A7C1A50}" type="presParOf" srcId="{79BBE41F-1EB2-034B-9C2C-AF320B566C5F}" destId="{B4847792-C4F6-E342-8A23-1ED7A8844813}" srcOrd="4" destOrd="0" presId="urn:microsoft.com/office/officeart/2008/layout/VerticalCurvedList"/>
    <dgm:cxn modelId="{B663A2D1-CE39-1543-BAE0-D212E2073877}" type="presParOf" srcId="{B4847792-C4F6-E342-8A23-1ED7A8844813}" destId="{BFA1E57B-1F95-DD42-A310-859471B9093D}" srcOrd="0" destOrd="0" presId="urn:microsoft.com/office/officeart/2008/layout/VerticalCurvedList"/>
    <dgm:cxn modelId="{9C7A5FBD-932B-7544-95AA-1D494B692C6B}" type="presParOf" srcId="{79BBE41F-1EB2-034B-9C2C-AF320B566C5F}" destId="{EA146B80-D21C-0F4F-93D2-0B49B2E743DF}" srcOrd="5" destOrd="0" presId="urn:microsoft.com/office/officeart/2008/layout/VerticalCurvedList"/>
    <dgm:cxn modelId="{73632EB1-A0D0-994F-8914-3F56824369D8}" type="presParOf" srcId="{79BBE41F-1EB2-034B-9C2C-AF320B566C5F}" destId="{9D7171FA-F330-F34D-A0DD-FDAA00545C1E}" srcOrd="6" destOrd="0" presId="urn:microsoft.com/office/officeart/2008/layout/VerticalCurvedList"/>
    <dgm:cxn modelId="{B47FAF3E-E1F4-EE43-BD22-145B6FDE7A31}" type="presParOf" srcId="{9D7171FA-F330-F34D-A0DD-FDAA00545C1E}" destId="{D4952C42-D61F-E848-9B0C-A194859A11AE}" srcOrd="0" destOrd="0" presId="urn:microsoft.com/office/officeart/2008/layout/VerticalCurvedList"/>
    <dgm:cxn modelId="{7C06DC16-D668-D242-B932-A98FF6706356}" type="presParOf" srcId="{79BBE41F-1EB2-034B-9C2C-AF320B566C5F}" destId="{D9D57949-785F-C544-A46C-256FAA4DBF4A}" srcOrd="7" destOrd="0" presId="urn:microsoft.com/office/officeart/2008/layout/VerticalCurvedList"/>
    <dgm:cxn modelId="{4B6EB420-1805-8240-AECE-31930BBC8F64}" type="presParOf" srcId="{79BBE41F-1EB2-034B-9C2C-AF320B566C5F}" destId="{E21EC55A-7523-1F4C-B8D5-DA19D00CA190}" srcOrd="8" destOrd="0" presId="urn:microsoft.com/office/officeart/2008/layout/VerticalCurvedList"/>
    <dgm:cxn modelId="{91EC7D02-4B78-214D-B13C-959EEDCA9452}" type="presParOf" srcId="{E21EC55A-7523-1F4C-B8D5-DA19D00CA190}" destId="{7506C0C7-883F-564F-8A12-F281D8DAA1B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6C626-6DE9-D942-A019-ACFEFFFFED42}">
      <dsp:nvSpPr>
        <dsp:cNvPr id="0" name=""/>
        <dsp:cNvSpPr/>
      </dsp:nvSpPr>
      <dsp:spPr>
        <a:xfrm rot="8100000">
          <a:off x="85148" y="656572"/>
          <a:ext cx="404427" cy="40442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AA64D-0799-EF42-9DB6-4D47FE8FC07D}">
      <dsp:nvSpPr>
        <dsp:cNvPr id="0" name=""/>
        <dsp:cNvSpPr/>
      </dsp:nvSpPr>
      <dsp:spPr>
        <a:xfrm>
          <a:off x="130077" y="701501"/>
          <a:ext cx="314570" cy="314570"/>
        </a:xfrm>
        <a:prstGeom prst="ellipse">
          <a:avLst/>
        </a:prstGeom>
        <a:solidFill>
          <a:srgbClr val="00919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6AD11-FFCD-6742-920F-412B19AC1FB5}">
      <dsp:nvSpPr>
        <dsp:cNvPr id="0" name=""/>
        <dsp:cNvSpPr/>
      </dsp:nvSpPr>
      <dsp:spPr>
        <a:xfrm>
          <a:off x="573335" y="1152582"/>
          <a:ext cx="2405426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data analytic techniques to data generated by devices such as smart homes, appliances, vehicles, electric meters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73335" y="1152582"/>
        <a:ext cx="2405426" cy="1672373"/>
      </dsp:txXfrm>
    </dsp:sp>
    <dsp:sp modelId="{57A4FA8C-AF28-3842-B8FA-13455D0D8449}">
      <dsp:nvSpPr>
        <dsp:cNvPr id="0" name=""/>
        <dsp:cNvSpPr/>
      </dsp:nvSpPr>
      <dsp:spPr>
        <a:xfrm>
          <a:off x="573335" y="564991"/>
          <a:ext cx="2405426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DATA ANALYTICS</a:t>
          </a:r>
        </a:p>
      </dsp:txBody>
      <dsp:txXfrm>
        <a:off x="573335" y="564991"/>
        <a:ext cx="2405426" cy="587590"/>
      </dsp:txXfrm>
    </dsp:sp>
    <dsp:sp modelId="{87317379-8FCD-6F41-B5A9-15AB20C35D8D}">
      <dsp:nvSpPr>
        <dsp:cNvPr id="0" name=""/>
        <dsp:cNvSpPr/>
      </dsp:nvSpPr>
      <dsp:spPr>
        <a:xfrm>
          <a:off x="287362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97AFA-4830-F44E-9206-222BB5F9CFA6}">
      <dsp:nvSpPr>
        <dsp:cNvPr id="0" name=""/>
        <dsp:cNvSpPr/>
      </dsp:nvSpPr>
      <dsp:spPr>
        <a:xfrm>
          <a:off x="243709" y="2772072"/>
          <a:ext cx="102950" cy="105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D8EF7-68EC-2A4C-A2E7-48FD091E8479}">
      <dsp:nvSpPr>
        <dsp:cNvPr id="0" name=""/>
        <dsp:cNvSpPr/>
      </dsp:nvSpPr>
      <dsp:spPr>
        <a:xfrm rot="18900000">
          <a:off x="3902672" y="4588911"/>
          <a:ext cx="404427" cy="40442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E4AE4-0518-2E49-8889-743EDBD4145A}">
      <dsp:nvSpPr>
        <dsp:cNvPr id="0" name=""/>
        <dsp:cNvSpPr/>
      </dsp:nvSpPr>
      <dsp:spPr>
        <a:xfrm>
          <a:off x="3947600" y="4633839"/>
          <a:ext cx="314570" cy="314570"/>
        </a:xfrm>
        <a:prstGeom prst="ellipse">
          <a:avLst/>
        </a:prstGeom>
        <a:solidFill>
          <a:srgbClr val="00919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C1278-AA5D-CD44-B125-5FC4172BAEDC}">
      <dsp:nvSpPr>
        <dsp:cNvPr id="0" name=""/>
        <dsp:cNvSpPr/>
      </dsp:nvSpPr>
      <dsp:spPr>
        <a:xfrm>
          <a:off x="4390859" y="2824956"/>
          <a:ext cx="2405426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9525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models of patterns of energy usage by time and day of a year in a residence monitored by multiple sub-meters.</a:t>
          </a:r>
        </a:p>
      </dsp:txBody>
      <dsp:txXfrm>
        <a:off x="4390859" y="2824956"/>
        <a:ext cx="2405426" cy="1672373"/>
      </dsp:txXfrm>
    </dsp:sp>
    <dsp:sp modelId="{C0E8F745-A4D7-3C46-93BA-FCC246CE2ED1}">
      <dsp:nvSpPr>
        <dsp:cNvPr id="0" name=""/>
        <dsp:cNvSpPr/>
      </dsp:nvSpPr>
      <dsp:spPr>
        <a:xfrm>
          <a:off x="4390859" y="4497329"/>
          <a:ext cx="2405426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SMART ENERGY USAGE</a:t>
          </a:r>
        </a:p>
      </dsp:txBody>
      <dsp:txXfrm>
        <a:off x="4390859" y="4497329"/>
        <a:ext cx="2405426" cy="587590"/>
      </dsp:txXfrm>
    </dsp:sp>
    <dsp:sp modelId="{912E48E7-2C58-684C-8391-1C6191812968}">
      <dsp:nvSpPr>
        <dsp:cNvPr id="0" name=""/>
        <dsp:cNvSpPr/>
      </dsp:nvSpPr>
      <dsp:spPr>
        <a:xfrm>
          <a:off x="4104886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39731-A8FD-EF4B-90A7-E0CE48DDA384}">
      <dsp:nvSpPr>
        <dsp:cNvPr id="0" name=""/>
        <dsp:cNvSpPr/>
      </dsp:nvSpPr>
      <dsp:spPr>
        <a:xfrm>
          <a:off x="4061232" y="2772072"/>
          <a:ext cx="102950" cy="1057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DE04F-DC10-9A4B-BFBD-8602BCEA7F75}">
      <dsp:nvSpPr>
        <dsp:cNvPr id="0" name=""/>
        <dsp:cNvSpPr/>
      </dsp:nvSpPr>
      <dsp:spPr>
        <a:xfrm>
          <a:off x="-4347669" y="-666908"/>
          <a:ext cx="5179794" cy="5179794"/>
        </a:xfrm>
        <a:prstGeom prst="blockArc">
          <a:avLst>
            <a:gd name="adj1" fmla="val 18900000"/>
            <a:gd name="adj2" fmla="val 2700000"/>
            <a:gd name="adj3" fmla="val 417"/>
          </a:avLst>
        </a:prstGeom>
        <a:noFill/>
        <a:ln w="12700" cap="flat" cmpd="sng" algn="ctr">
          <a:solidFill>
            <a:srgbClr val="0F361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8F71C-45CE-7141-90C8-99256EDA35DD}">
      <dsp:nvSpPr>
        <dsp:cNvPr id="0" name=""/>
        <dsp:cNvSpPr/>
      </dsp:nvSpPr>
      <dsp:spPr>
        <a:xfrm>
          <a:off x="435926" y="295678"/>
          <a:ext cx="5608330" cy="5916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3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Access Control</a:t>
          </a:r>
        </a:p>
      </dsp:txBody>
      <dsp:txXfrm>
        <a:off x="435926" y="295678"/>
        <a:ext cx="5608330" cy="591665"/>
      </dsp:txXfrm>
    </dsp:sp>
    <dsp:sp modelId="{629FBB8E-03D1-4C47-B774-2D5AECE7EBF1}">
      <dsp:nvSpPr>
        <dsp:cNvPr id="0" name=""/>
        <dsp:cNvSpPr/>
      </dsp:nvSpPr>
      <dsp:spPr>
        <a:xfrm>
          <a:off x="66136" y="221720"/>
          <a:ext cx="739581" cy="739581"/>
        </a:xfrm>
        <a:prstGeom prst="ellipse">
          <a:avLst/>
        </a:prstGeom>
        <a:solidFill>
          <a:srgbClr val="009193"/>
        </a:solidFill>
        <a:ln w="31750" cap="flat" cmpd="sng" algn="ctr">
          <a:solidFill>
            <a:srgbClr val="0F361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ED46E-7062-E045-9CD8-4B9E900DB695}">
      <dsp:nvSpPr>
        <dsp:cNvPr id="0" name=""/>
        <dsp:cNvSpPr/>
      </dsp:nvSpPr>
      <dsp:spPr>
        <a:xfrm>
          <a:off x="775142" y="1183330"/>
          <a:ext cx="5269115" cy="5916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3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Protection</a:t>
          </a:r>
        </a:p>
      </dsp:txBody>
      <dsp:txXfrm>
        <a:off x="775142" y="1183330"/>
        <a:ext cx="5269115" cy="591665"/>
      </dsp:txXfrm>
    </dsp:sp>
    <dsp:sp modelId="{BFA1E57B-1F95-DD42-A310-859471B9093D}">
      <dsp:nvSpPr>
        <dsp:cNvPr id="0" name=""/>
        <dsp:cNvSpPr/>
      </dsp:nvSpPr>
      <dsp:spPr>
        <a:xfrm>
          <a:off x="405351" y="1109372"/>
          <a:ext cx="739581" cy="739581"/>
        </a:xfrm>
        <a:prstGeom prst="ellipse">
          <a:avLst/>
        </a:prstGeom>
        <a:solidFill>
          <a:srgbClr val="73FEFF"/>
        </a:solidFill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46B80-D21C-0F4F-93D2-0B49B2E743DF}">
      <dsp:nvSpPr>
        <dsp:cNvPr id="0" name=""/>
        <dsp:cNvSpPr/>
      </dsp:nvSpPr>
      <dsp:spPr>
        <a:xfrm>
          <a:off x="775142" y="2070982"/>
          <a:ext cx="5269115" cy="5916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3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Monitoring</a:t>
          </a:r>
        </a:p>
      </dsp:txBody>
      <dsp:txXfrm>
        <a:off x="775142" y="2070982"/>
        <a:ext cx="5269115" cy="591665"/>
      </dsp:txXfrm>
    </dsp:sp>
    <dsp:sp modelId="{D4952C42-D61F-E848-9B0C-A194859A11AE}">
      <dsp:nvSpPr>
        <dsp:cNvPr id="0" name=""/>
        <dsp:cNvSpPr/>
      </dsp:nvSpPr>
      <dsp:spPr>
        <a:xfrm>
          <a:off x="405351" y="1997024"/>
          <a:ext cx="739581" cy="739581"/>
        </a:xfrm>
        <a:prstGeom prst="ellipse">
          <a:avLst/>
        </a:prstGeom>
        <a:solidFill>
          <a:srgbClr val="009193"/>
        </a:solidFill>
        <a:ln w="317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57949-785F-C544-A46C-256FAA4DBF4A}">
      <dsp:nvSpPr>
        <dsp:cNvPr id="0" name=""/>
        <dsp:cNvSpPr/>
      </dsp:nvSpPr>
      <dsp:spPr>
        <a:xfrm>
          <a:off x="435926" y="2958633"/>
          <a:ext cx="5608330" cy="59166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634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 Management</a:t>
          </a:r>
        </a:p>
      </dsp:txBody>
      <dsp:txXfrm>
        <a:off x="435926" y="2958633"/>
        <a:ext cx="5608330" cy="591665"/>
      </dsp:txXfrm>
    </dsp:sp>
    <dsp:sp modelId="{7506C0C7-883F-564F-8A12-F281D8DAA1BA}">
      <dsp:nvSpPr>
        <dsp:cNvPr id="0" name=""/>
        <dsp:cNvSpPr/>
      </dsp:nvSpPr>
      <dsp:spPr>
        <a:xfrm>
          <a:off x="66136" y="2884675"/>
          <a:ext cx="739581" cy="739581"/>
        </a:xfrm>
        <a:prstGeom prst="ellipse">
          <a:avLst/>
        </a:prstGeom>
        <a:solidFill>
          <a:srgbClr val="73FEFF"/>
        </a:solidFill>
        <a:ln w="31750" cap="flat" cmpd="sng" algn="ctr">
          <a:solidFill>
            <a:srgbClr val="0F361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C10C7-5607-8941-821A-1AAE22F5A58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996F-FA4F-4F4C-B8C4-CB682BE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996F-FA4F-4F4C-B8C4-CB682BE9F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996F-FA4F-4F4C-B8C4-CB682BE9FF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996F-FA4F-4F4C-B8C4-CB682BE9FF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8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D996F-FA4F-4F4C-B8C4-CB682BE9F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CAFF-C537-4946-A42D-495B8AE52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0C350-CD2E-0049-B44F-526149CCE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567F-CF94-6245-9882-CB1047CB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57A08-D0DF-F244-8E1C-71E8B29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2CE0-FD84-7A49-ABF1-1840DC75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6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F0D9-BFF5-644C-9F23-15F364FF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471D-5CCF-BE4D-BBE8-97F63A55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70C9-59D6-264E-9F77-C0D83C5C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14DD-5177-1F41-9710-5043BBA0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F685-6F42-CB45-A027-48473307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3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0C9A9-4826-7144-8F99-34ACF9F1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80C8-7BF2-FB4C-B14F-1FDE4C6C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D6A5-616E-4540-B0EB-3D1163C0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CA78-14CF-EF4A-82AD-E3CF15F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21CC-6B45-0445-B252-92757124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9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E3E-DDB5-1943-9032-377412EE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8B57-75F2-5145-AB5D-F12C215D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CB48-57D9-B947-A767-64F18D7F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E092-8F9A-1C45-81C6-75DD7AAF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AF25-5F14-2A44-BD78-27AF3EE7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2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22D1-CDB9-CF40-BAC6-23255E8D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ECA8-D5C9-4447-B1E5-05B2D7A0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8F3F-F8C8-9448-AA4D-3520A32F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6D18-E0B3-F045-ADCD-F3B86393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81CF-38EB-5242-9D69-68176905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DA40-7A6E-644C-82E2-257EBD73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E6DE-9270-564B-A22C-7D3B56683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9B41A-7DC5-C143-ADFF-934E1483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285B-6D67-3646-ABF8-5E8079AD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B9FA-E417-2247-8A8B-182A8C2B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7FA2-BA56-3944-8B70-F921F0B9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5F09-997B-EF4F-8998-8FA4021F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5E46-FC98-5444-8BBE-B64C50F0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BCDF6-B472-8D4C-92A9-055D6214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D35-2F47-4344-8892-FB7A23558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23B66-4F48-C543-9BF1-54CE3D3CB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A7CCC-68B6-4A49-8B86-BAE97FF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F2C1D-7787-6045-8331-56EC7829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9ED44-C2E9-C24D-8D37-07CCE5B2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5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9D9D-C213-3146-B946-7D1A965F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ED552-DF3E-0A48-9A49-6C139583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F96B6-364B-BE42-B1D0-AFF53981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D6341-4C60-1E4F-96ED-49073984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EA0FF-2057-8C43-917F-D2BBB459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94060-C066-B64B-B044-D2C9CC2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C4E7-13C1-FD43-AFF9-B37D1F55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3A6-1EDE-A94F-BFF0-E95377E5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678B-AD72-754B-869C-40EEB843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C9234-9660-5647-8ECA-440BA62B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F8F2-FDE3-6340-A90C-C1B8E3FD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7347-345D-2749-9E7B-DDC98C11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FED32-2AC4-C549-A0A2-6B30AE73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9CD6-9F45-CF4A-82D6-5278ED6D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EB22F-16C6-734B-929C-40B39FCE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3DAA-B252-8146-823B-C5BE103A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DED0-65C7-544B-8CF0-FA6A943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1A2F1-1B6F-634B-9781-652037F4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F2FF-5529-7947-9906-DC1B6590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BD2B3-60DD-FD4F-B260-E1F0DCC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B71A-04A2-514D-B1E1-45F9631A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4A6F-ECB0-7143-B249-E49106A3B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34A4-C1F5-2444-86CD-3690DF393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9A83-29B9-DF49-BAF6-315C5A18B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1596/geometrical-abstract-backgroun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oplematters.in/video/webinar/webcast-applying-nudging-to-leadership-development-21067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-innovations.org/2018/11/16/proof-of-concept-for-nextgen-smart-home-which-listens-to-and-evaluates-its-inhabitants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hyperlink" Target="https://www.publicdomainpictures.net/en/view-image.php?image=41013&amp;picture=agenda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geobrava.wordpress.com/2017/01/12/smart-home-revenue-will-reach-195-billion-in-2021/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://www.billporter.info/2010/12/19/not-so-tiny-power-meter/comment-page-1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.svg"/><Relationship Id="rId5" Type="http://schemas.openxmlformats.org/officeDocument/2006/relationships/image" Target="../media/image16.sv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://www.duperrin.com/english/2017/09/14/data-privacy-and-security-are-businesses-immature/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hart" Target="../charts/chart1.xml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DF0E682-2B57-084A-BE66-8DB1EFDC8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4425-7FB4-FF4C-9336-4639494E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6188" y="2868620"/>
            <a:ext cx="4419600" cy="3817930"/>
          </a:xfrm>
          <a:solidFill>
            <a:srgbClr val="009193"/>
          </a:solidFill>
        </p:spPr>
        <p:txBody>
          <a:bodyPr>
            <a:normAutofit/>
          </a:bodyPr>
          <a:lstStyle/>
          <a:p>
            <a:r>
              <a:rPr lang="en-US" dirty="0"/>
              <a:t>IOT Analytics</a:t>
            </a:r>
            <a:br>
              <a:rPr lang="en-US" dirty="0"/>
            </a:br>
            <a:r>
              <a:rPr lang="en-US" sz="2800" dirty="0"/>
              <a:t>DOMAIN RESARCH AND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1B27F-2FE1-EA42-947E-9046125A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757" y="5589580"/>
            <a:ext cx="5400675" cy="109697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Natalie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Carreño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512E54-EC1B-F743-BD9B-FEF8FB19D6A2}"/>
              </a:ext>
            </a:extLst>
          </p:cNvPr>
          <p:cNvCxnSpPr>
            <a:cxnSpLocks/>
          </p:cNvCxnSpPr>
          <p:nvPr/>
        </p:nvCxnSpPr>
        <p:spPr>
          <a:xfrm>
            <a:off x="7759303" y="5786437"/>
            <a:ext cx="4093370" cy="0"/>
          </a:xfrm>
          <a:prstGeom prst="line">
            <a:avLst/>
          </a:prstGeom>
          <a:ln w="38100">
            <a:solidFill>
              <a:srgbClr val="002060">
                <a:alpha val="74902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8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B1B238-37E7-F047-9BF7-566AD923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349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40" y="45820"/>
            <a:ext cx="12192000" cy="6878379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2BC0A-7463-A749-BF30-29D47203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99378"/>
            <a:ext cx="11064240" cy="128079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 LEVEL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268FA-4B40-414C-B547-79AEBE048554}"/>
              </a:ext>
            </a:extLst>
          </p:cNvPr>
          <p:cNvSpPr/>
          <p:nvPr/>
        </p:nvSpPr>
        <p:spPr>
          <a:xfrm>
            <a:off x="-24234" y="1427321"/>
            <a:ext cx="12216234" cy="111920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B0BED5-B896-494C-A149-1390C9794F83}"/>
              </a:ext>
            </a:extLst>
          </p:cNvPr>
          <p:cNvGrpSpPr/>
          <p:nvPr/>
        </p:nvGrpSpPr>
        <p:grpSpPr>
          <a:xfrm>
            <a:off x="502920" y="2239051"/>
            <a:ext cx="5791199" cy="3324778"/>
            <a:chOff x="0" y="0"/>
            <a:chExt cx="4725471" cy="3324778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CD226856-CAB4-FA4C-B455-15D7F0EA87E7}"/>
                </a:ext>
              </a:extLst>
            </p:cNvPr>
            <p:cNvSpPr/>
            <p:nvPr/>
          </p:nvSpPr>
          <p:spPr>
            <a:xfrm>
              <a:off x="0" y="0"/>
              <a:ext cx="4725471" cy="3324778"/>
            </a:xfrm>
            <a:prstGeom prst="homePlate">
              <a:avLst>
                <a:gd name="adj" fmla="val 25000"/>
              </a:avLst>
            </a:prstGeom>
            <a:solidFill>
              <a:srgbClr val="0B200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entagon 4">
              <a:extLst>
                <a:ext uri="{FF2B5EF4-FFF2-40B4-BE49-F238E27FC236}">
                  <a16:creationId xmlns:a16="http://schemas.microsoft.com/office/drawing/2014/main" id="{30A3AACD-6C7C-F54E-83B2-120190D73012}"/>
                </a:ext>
              </a:extLst>
            </p:cNvPr>
            <p:cNvSpPr txBox="1"/>
            <p:nvPr/>
          </p:nvSpPr>
          <p:spPr>
            <a:xfrm>
              <a:off x="0" y="0"/>
              <a:ext cx="4309874" cy="3324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6704" tIns="81280" rIns="666816" bIns="81280" numCol="1" spcCol="1270" anchor="t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Add Features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Outside Temperature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Air Conditioner Thermostat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Internet Usage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dirty="0"/>
                <a:t>Range Gas Readings</a:t>
              </a:r>
              <a:endParaRPr lang="en-US" sz="24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5D5FAE-E011-6C44-B921-8DA513B9F2FF}"/>
              </a:ext>
            </a:extLst>
          </p:cNvPr>
          <p:cNvGrpSpPr/>
          <p:nvPr/>
        </p:nvGrpSpPr>
        <p:grpSpPr>
          <a:xfrm>
            <a:off x="5638800" y="2239051"/>
            <a:ext cx="6049884" cy="3371924"/>
            <a:chOff x="4700459" y="-1"/>
            <a:chExt cx="3481848" cy="2656113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07F387C3-85B3-B845-BD3C-EFE05A6E6EFD}"/>
                </a:ext>
              </a:extLst>
            </p:cNvPr>
            <p:cNvSpPr/>
            <p:nvPr/>
          </p:nvSpPr>
          <p:spPr>
            <a:xfrm>
              <a:off x="4700459" y="-1"/>
              <a:ext cx="3481848" cy="2618975"/>
            </a:xfrm>
            <a:prstGeom prst="chevron">
              <a:avLst>
                <a:gd name="adj" fmla="val 25000"/>
              </a:avLst>
            </a:prstGeom>
            <a:solidFill>
              <a:srgbClr val="00919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>
              <a:extLst>
                <a:ext uri="{FF2B5EF4-FFF2-40B4-BE49-F238E27FC236}">
                  <a16:creationId xmlns:a16="http://schemas.microsoft.com/office/drawing/2014/main" id="{2E8B543A-54AD-014C-AA98-AD7733600F84}"/>
                </a:ext>
              </a:extLst>
            </p:cNvPr>
            <p:cNvSpPr txBox="1"/>
            <p:nvPr/>
          </p:nvSpPr>
          <p:spPr>
            <a:xfrm>
              <a:off x="5099702" y="37137"/>
              <a:ext cx="2655771" cy="2618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5490" tIns="60960" rIns="115490" bIns="60960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Appliance sub-meter grouping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400" kern="1200" dirty="0"/>
                <a:t>Refrigerator readings should be separated from sub-meter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6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AAF1FF0-A1C6-CA4B-A856-EEDB8709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241" y="1998184"/>
            <a:ext cx="6768549" cy="4325343"/>
          </a:xfrm>
        </p:spPr>
        <p:txBody>
          <a:bodyPr>
            <a:normAutofit/>
          </a:bodyPr>
          <a:lstStyle/>
          <a:p>
            <a:r>
              <a:rPr lang="en-US" dirty="0"/>
              <a:t>The use of data analytics can help determine if the client was in the residence at the time of the event. </a:t>
            </a:r>
          </a:p>
          <a:p>
            <a:r>
              <a:rPr lang="en-US" dirty="0"/>
              <a:t>Find patterns of energy consumption during seasons, month, week, day of the week.</a:t>
            </a:r>
          </a:p>
          <a:p>
            <a:r>
              <a:rPr lang="en-US" dirty="0"/>
              <a:t>Predictive models can be created to forecast power consumption. </a:t>
            </a:r>
          </a:p>
          <a:p>
            <a:r>
              <a:rPr lang="en-US" dirty="0"/>
              <a:t>Visualizations of patterns, consumption.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36B89-CCA8-D449-B94F-FF8BE3E76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4740964" cy="6874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F9143-6C9C-BA46-9117-1C43C4AFD290}"/>
              </a:ext>
            </a:extLst>
          </p:cNvPr>
          <p:cNvSpPr txBox="1"/>
          <p:nvPr/>
        </p:nvSpPr>
        <p:spPr>
          <a:xfrm>
            <a:off x="4912588" y="152278"/>
            <a:ext cx="67685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FUTURE BENEFITS OF DATA ANALYTICS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E1B4AF-70F9-AD46-ADF2-84C00691A6D2}"/>
              </a:ext>
            </a:extLst>
          </p:cNvPr>
          <p:cNvSpPr/>
          <p:nvPr/>
        </p:nvSpPr>
        <p:spPr>
          <a:xfrm>
            <a:off x="4740964" y="1475717"/>
            <a:ext cx="7451036" cy="102007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6F6D64-FEEA-064A-96FD-202579927475}"/>
              </a:ext>
            </a:extLst>
          </p:cNvPr>
          <p:cNvSpPr/>
          <p:nvPr/>
        </p:nvSpPr>
        <p:spPr>
          <a:xfrm>
            <a:off x="1125854" y="274321"/>
            <a:ext cx="9940291" cy="5334160"/>
          </a:xfrm>
          <a:prstGeom prst="rect">
            <a:avLst/>
          </a:prstGeom>
          <a:solidFill>
            <a:schemeClr val="tx1">
              <a:lumMod val="65000"/>
              <a:lumOff val="35000"/>
              <a:alpha val="42000"/>
            </a:schemeClr>
          </a:solidFill>
          <a:ln w="28575">
            <a:solidFill>
              <a:srgbClr val="0091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14AF24-111D-2549-9450-F142E7C202BF}"/>
              </a:ext>
            </a:extLst>
          </p:cNvPr>
          <p:cNvSpPr/>
          <p:nvPr/>
        </p:nvSpPr>
        <p:spPr>
          <a:xfrm>
            <a:off x="4901565" y="1592422"/>
            <a:ext cx="2640330" cy="1661160"/>
          </a:xfrm>
          <a:prstGeom prst="roundRect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Handshake">
            <a:extLst>
              <a:ext uri="{FF2B5EF4-FFF2-40B4-BE49-F238E27FC236}">
                <a16:creationId xmlns:a16="http://schemas.microsoft.com/office/drawing/2014/main" id="{84948282-300F-CE4D-91B5-ED4E3225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7787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4ADBA7A-C1EA-BE42-AA0D-48061C8DF97E}"/>
              </a:ext>
            </a:extLst>
          </p:cNvPr>
          <p:cNvSpPr txBox="1"/>
          <p:nvPr/>
        </p:nvSpPr>
        <p:spPr>
          <a:xfrm>
            <a:off x="1779270" y="3454955"/>
            <a:ext cx="888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Thank you for your partnership!</a:t>
            </a:r>
            <a:endParaRPr lang="en-US" sz="3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FFC623-7D9E-3144-AA2B-903907C0F31D}"/>
              </a:ext>
            </a:extLst>
          </p:cNvPr>
          <p:cNvSpPr/>
          <p:nvPr/>
        </p:nvSpPr>
        <p:spPr>
          <a:xfrm flipV="1">
            <a:off x="0" y="6172200"/>
            <a:ext cx="12192000" cy="692943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F57FD4-4C69-1245-B00C-C766B8D53A8A}"/>
              </a:ext>
            </a:extLst>
          </p:cNvPr>
          <p:cNvSpPr txBox="1"/>
          <p:nvPr/>
        </p:nvSpPr>
        <p:spPr>
          <a:xfrm>
            <a:off x="304800" y="6331426"/>
            <a:ext cx="112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“A satisfied customer is the best business strategy of all”.  - Michael </a:t>
            </a:r>
            <a:r>
              <a:rPr lang="en-US" dirty="0" err="1">
                <a:solidFill>
                  <a:schemeClr val="bg1"/>
                </a:solidFill>
              </a:rPr>
              <a:t>Leboeuf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F65D03-548A-334D-8C8F-4A32514C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1701" y="0"/>
            <a:ext cx="62102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ABF46-6BBF-A24A-A08A-07F4E614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465" y="370921"/>
            <a:ext cx="6036473" cy="1320800"/>
          </a:xfrm>
        </p:spPr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A71A2-ABA5-F840-BCD4-BCA52199F643}"/>
              </a:ext>
            </a:extLst>
          </p:cNvPr>
          <p:cNvSpPr/>
          <p:nvPr/>
        </p:nvSpPr>
        <p:spPr>
          <a:xfrm>
            <a:off x="0" y="0"/>
            <a:ext cx="5981701" cy="6858000"/>
          </a:xfrm>
          <a:prstGeom prst="rect">
            <a:avLst/>
          </a:prstGeom>
          <a:solidFill>
            <a:srgbClr val="0B20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F3B5BE-6602-3243-9216-D00F1F174698}"/>
              </a:ext>
            </a:extLst>
          </p:cNvPr>
          <p:cNvCxnSpPr/>
          <p:nvPr/>
        </p:nvCxnSpPr>
        <p:spPr>
          <a:xfrm>
            <a:off x="520065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F606AD2-2E08-C54D-AAED-948DCE522B39}"/>
              </a:ext>
            </a:extLst>
          </p:cNvPr>
          <p:cNvSpPr/>
          <p:nvPr/>
        </p:nvSpPr>
        <p:spPr>
          <a:xfrm>
            <a:off x="4854176" y="1687474"/>
            <a:ext cx="692945" cy="700087"/>
          </a:xfrm>
          <a:prstGeom prst="ellipse">
            <a:avLst/>
          </a:prstGeom>
          <a:solidFill>
            <a:srgbClr val="73FE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4AB9DC-71C9-B842-9FE3-46BE2C881159}"/>
              </a:ext>
            </a:extLst>
          </p:cNvPr>
          <p:cNvSpPr/>
          <p:nvPr/>
        </p:nvSpPr>
        <p:spPr>
          <a:xfrm>
            <a:off x="4854176" y="3076399"/>
            <a:ext cx="692945" cy="700087"/>
          </a:xfrm>
          <a:prstGeom prst="ellipse">
            <a:avLst/>
          </a:prstGeom>
          <a:solidFill>
            <a:srgbClr val="00919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9D2367-40F5-2843-9617-1739F78137F1}"/>
              </a:ext>
            </a:extLst>
          </p:cNvPr>
          <p:cNvSpPr/>
          <p:nvPr/>
        </p:nvSpPr>
        <p:spPr>
          <a:xfrm>
            <a:off x="4854177" y="5865498"/>
            <a:ext cx="692945" cy="700087"/>
          </a:xfrm>
          <a:prstGeom prst="ellipse">
            <a:avLst/>
          </a:prstGeom>
          <a:solidFill>
            <a:srgbClr val="00919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24E9CD-1E2C-4647-8A82-84465D2F6287}"/>
              </a:ext>
            </a:extLst>
          </p:cNvPr>
          <p:cNvSpPr/>
          <p:nvPr/>
        </p:nvSpPr>
        <p:spPr>
          <a:xfrm>
            <a:off x="4854177" y="370921"/>
            <a:ext cx="692945" cy="700087"/>
          </a:xfrm>
          <a:prstGeom prst="ellipse">
            <a:avLst/>
          </a:prstGeom>
          <a:solidFill>
            <a:srgbClr val="00919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A06452-6246-0347-8D2E-6F53B1ECE2EA}"/>
              </a:ext>
            </a:extLst>
          </p:cNvPr>
          <p:cNvSpPr/>
          <p:nvPr/>
        </p:nvSpPr>
        <p:spPr>
          <a:xfrm>
            <a:off x="4854175" y="4428115"/>
            <a:ext cx="692945" cy="700087"/>
          </a:xfrm>
          <a:prstGeom prst="ellipse">
            <a:avLst/>
          </a:prstGeom>
          <a:solidFill>
            <a:srgbClr val="73FE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64792-06B6-D343-8098-85C736ED0B04}"/>
              </a:ext>
            </a:extLst>
          </p:cNvPr>
          <p:cNvSpPr txBox="1"/>
          <p:nvPr/>
        </p:nvSpPr>
        <p:spPr>
          <a:xfrm>
            <a:off x="338138" y="451408"/>
            <a:ext cx="4471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91F47-7DC2-D943-973A-05157D0BC69F}"/>
              </a:ext>
            </a:extLst>
          </p:cNvPr>
          <p:cNvSpPr txBox="1"/>
          <p:nvPr/>
        </p:nvSpPr>
        <p:spPr>
          <a:xfrm>
            <a:off x="305990" y="3149814"/>
            <a:ext cx="447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1EADC-955D-B441-AB57-564C83F8A789}"/>
              </a:ext>
            </a:extLst>
          </p:cNvPr>
          <p:cNvSpPr txBox="1"/>
          <p:nvPr/>
        </p:nvSpPr>
        <p:spPr>
          <a:xfrm>
            <a:off x="338137" y="1734817"/>
            <a:ext cx="447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216C35-9B51-F648-A5B6-814DC454596D}"/>
              </a:ext>
            </a:extLst>
          </p:cNvPr>
          <p:cNvSpPr txBox="1"/>
          <p:nvPr/>
        </p:nvSpPr>
        <p:spPr>
          <a:xfrm>
            <a:off x="360552" y="4527527"/>
            <a:ext cx="447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Recommendations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86679E-06F0-F243-9360-28A3170CC17A}"/>
              </a:ext>
            </a:extLst>
          </p:cNvPr>
          <p:cNvSpPr txBox="1"/>
          <p:nvPr/>
        </p:nvSpPr>
        <p:spPr>
          <a:xfrm>
            <a:off x="310383" y="5874447"/>
            <a:ext cx="447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Partnership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25D418DE-B457-A14B-914E-1C165F453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909" y="4470439"/>
            <a:ext cx="700087" cy="700087"/>
          </a:xfrm>
          <a:prstGeom prst="rect">
            <a:avLst/>
          </a:prstGeom>
        </p:spPr>
      </p:pic>
      <p:pic>
        <p:nvPicPr>
          <p:cNvPr id="37" name="Graphic 36" descr="Research">
            <a:extLst>
              <a:ext uri="{FF2B5EF4-FFF2-40B4-BE49-F238E27FC236}">
                <a16:creationId xmlns:a16="http://schemas.microsoft.com/office/drawing/2014/main" id="{C51EBCA6-25CE-7B48-AD47-B80F75F8D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0350" y="1654071"/>
            <a:ext cx="678646" cy="678646"/>
          </a:xfrm>
          <a:prstGeom prst="rect">
            <a:avLst/>
          </a:prstGeom>
        </p:spPr>
      </p:pic>
      <p:pic>
        <p:nvPicPr>
          <p:cNvPr id="39" name="Graphic 38" descr="Head with gears">
            <a:extLst>
              <a:ext uri="{FF2B5EF4-FFF2-40B4-BE49-F238E27FC236}">
                <a16:creationId xmlns:a16="http://schemas.microsoft.com/office/drawing/2014/main" id="{FDE7F783-1BCE-7443-8C01-10849A4F33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2539" y="344727"/>
            <a:ext cx="759613" cy="759613"/>
          </a:xfrm>
          <a:prstGeom prst="rect">
            <a:avLst/>
          </a:prstGeom>
        </p:spPr>
      </p:pic>
      <p:pic>
        <p:nvPicPr>
          <p:cNvPr id="41" name="Graphic 40" descr="Business Growth">
            <a:extLst>
              <a:ext uri="{FF2B5EF4-FFF2-40B4-BE49-F238E27FC236}">
                <a16:creationId xmlns:a16="http://schemas.microsoft.com/office/drawing/2014/main" id="{61D371EC-2D73-A642-B6DB-C721BC577F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1431" y="5842121"/>
            <a:ext cx="700087" cy="700087"/>
          </a:xfrm>
          <a:prstGeom prst="rect">
            <a:avLst/>
          </a:prstGeom>
        </p:spPr>
      </p:pic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A2D2FFB0-3C22-2446-AD34-3866AA96D7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97765" y="3017798"/>
            <a:ext cx="788194" cy="7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6703-1B4A-A84D-BFB2-A4210777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602" y="0"/>
            <a:ext cx="7505700" cy="1385888"/>
          </a:xfrm>
        </p:spPr>
        <p:txBody>
          <a:bodyPr/>
          <a:lstStyle/>
          <a:p>
            <a:pPr algn="ctr"/>
            <a:r>
              <a:rPr lang="en-US" b="1" dirty="0"/>
              <a:t>PROJECT BACKGROUND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AD6E4-5B73-3D45-8997-15E21A6B3612}"/>
              </a:ext>
            </a:extLst>
          </p:cNvPr>
          <p:cNvSpPr/>
          <p:nvPr/>
        </p:nvSpPr>
        <p:spPr>
          <a:xfrm>
            <a:off x="0" y="1000125"/>
            <a:ext cx="12192000" cy="200025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0B1CB-1B18-694B-A165-759FBD8B8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4300" y="1385888"/>
            <a:ext cx="3869834" cy="4943477"/>
          </a:xfrm>
          <a:prstGeom prst="rect">
            <a:avLst/>
          </a:prstGeom>
        </p:spPr>
      </p:pic>
      <p:graphicFrame>
        <p:nvGraphicFramePr>
          <p:cNvPr id="13" name="Content Placeholder 2" descr="SmartArt timeline">
            <a:extLst>
              <a:ext uri="{FF2B5EF4-FFF2-40B4-BE49-F238E27FC236}">
                <a16:creationId xmlns:a16="http://schemas.microsoft.com/office/drawing/2014/main" id="{C73361D9-DFDD-DF46-95C3-30CD5ED1D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1141"/>
              </p:ext>
            </p:extLst>
          </p:nvPr>
        </p:nvGraphicFramePr>
        <p:xfrm>
          <a:off x="4570413" y="1385888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40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D38A379-8AE8-7947-8037-57E7A6E67A00}"/>
              </a:ext>
            </a:extLst>
          </p:cNvPr>
          <p:cNvSpPr/>
          <p:nvPr/>
        </p:nvSpPr>
        <p:spPr>
          <a:xfrm>
            <a:off x="0" y="285749"/>
            <a:ext cx="12192000" cy="3359529"/>
          </a:xfrm>
          <a:prstGeom prst="rect">
            <a:avLst/>
          </a:prstGeom>
          <a:solidFill>
            <a:srgbClr val="0B2009">
              <a:alpha val="9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FAB507-6005-0745-AA96-2809C589B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36932" y="845758"/>
            <a:ext cx="2025650" cy="2025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EBC280-10BD-594D-AE9B-7801A885B1FC}"/>
              </a:ext>
            </a:extLst>
          </p:cNvPr>
          <p:cNvSpPr txBox="1"/>
          <p:nvPr/>
        </p:nvSpPr>
        <p:spPr>
          <a:xfrm>
            <a:off x="1126274" y="595195"/>
            <a:ext cx="799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OBJECTIVE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83F8A-F71D-AF43-AD5A-6AF85E718DCD}"/>
              </a:ext>
            </a:extLst>
          </p:cNvPr>
          <p:cNvSpPr txBox="1"/>
          <p:nvPr/>
        </p:nvSpPr>
        <p:spPr>
          <a:xfrm>
            <a:off x="1286892" y="1409548"/>
            <a:ext cx="7459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Analyze power consumption data provided by the law firm.   Client claims to have not been occupying a specific residence at the time of an undisclosed event during Summer of 2008.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01029F-DBDF-0142-80B4-0BA32597A6FE}"/>
              </a:ext>
            </a:extLst>
          </p:cNvPr>
          <p:cNvGrpSpPr/>
          <p:nvPr/>
        </p:nvGrpSpPr>
        <p:grpSpPr>
          <a:xfrm>
            <a:off x="9553575" y="3221592"/>
            <a:ext cx="924401" cy="914400"/>
            <a:chOff x="9532715" y="4609445"/>
            <a:chExt cx="924401" cy="91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2AA6301-3269-C146-AC55-FE89BD230CD0}"/>
                </a:ext>
              </a:extLst>
            </p:cNvPr>
            <p:cNvSpPr/>
            <p:nvPr/>
          </p:nvSpPr>
          <p:spPr>
            <a:xfrm>
              <a:off x="9532715" y="4609445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Lightbulb and gear">
              <a:extLst>
                <a:ext uri="{FF2B5EF4-FFF2-40B4-BE49-F238E27FC236}">
                  <a16:creationId xmlns:a16="http://schemas.microsoft.com/office/drawing/2014/main" id="{4B37A752-1523-7A4E-B9F9-611C549A0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42716" y="4609445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AC72A9-7D61-CF44-9F93-B9B58EAE31E0}"/>
              </a:ext>
            </a:extLst>
          </p:cNvPr>
          <p:cNvGrpSpPr/>
          <p:nvPr/>
        </p:nvGrpSpPr>
        <p:grpSpPr>
          <a:xfrm>
            <a:off x="1239000" y="3259037"/>
            <a:ext cx="950048" cy="921783"/>
            <a:chOff x="1144456" y="4173437"/>
            <a:chExt cx="950048" cy="92178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DDEC32-828F-C642-8011-FF988B6F14CE}"/>
                </a:ext>
              </a:extLst>
            </p:cNvPr>
            <p:cNvSpPr/>
            <p:nvPr/>
          </p:nvSpPr>
          <p:spPr>
            <a:xfrm>
              <a:off x="1144456" y="4173437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vron arrows">
              <a:extLst>
                <a:ext uri="{FF2B5EF4-FFF2-40B4-BE49-F238E27FC236}">
                  <a16:creationId xmlns:a16="http://schemas.microsoft.com/office/drawing/2014/main" id="{D3E296AE-A3F5-9E4C-B28A-987A6F039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80104" y="4180820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B58E24-FACF-544A-A196-D2D26E7E6B4E}"/>
              </a:ext>
            </a:extLst>
          </p:cNvPr>
          <p:cNvGrpSpPr/>
          <p:nvPr/>
        </p:nvGrpSpPr>
        <p:grpSpPr>
          <a:xfrm>
            <a:off x="3988023" y="3208787"/>
            <a:ext cx="914400" cy="955781"/>
            <a:chOff x="3273648" y="5039551"/>
            <a:chExt cx="914400" cy="9557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2741BD-2F65-8242-9DAF-283FA265D584}"/>
                </a:ext>
              </a:extLst>
            </p:cNvPr>
            <p:cNvSpPr/>
            <p:nvPr/>
          </p:nvSpPr>
          <p:spPr>
            <a:xfrm>
              <a:off x="3273648" y="5080932"/>
              <a:ext cx="914400" cy="9144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Magnifying glass">
              <a:extLst>
                <a:ext uri="{FF2B5EF4-FFF2-40B4-BE49-F238E27FC236}">
                  <a16:creationId xmlns:a16="http://schemas.microsoft.com/office/drawing/2014/main" id="{DE91299E-AD9A-3646-BF14-FC58DB5EA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73648" y="5039551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0576B8-D9B3-114F-BC94-DAB3A7DE063A}"/>
              </a:ext>
            </a:extLst>
          </p:cNvPr>
          <p:cNvGrpSpPr/>
          <p:nvPr/>
        </p:nvGrpSpPr>
        <p:grpSpPr>
          <a:xfrm>
            <a:off x="6770799" y="3208786"/>
            <a:ext cx="914400" cy="914400"/>
            <a:chOff x="8148241" y="4978954"/>
            <a:chExt cx="914400" cy="91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6F314C-FB91-EE44-9174-E6B616A0078C}"/>
                </a:ext>
              </a:extLst>
            </p:cNvPr>
            <p:cNvSpPr/>
            <p:nvPr/>
          </p:nvSpPr>
          <p:spPr>
            <a:xfrm>
              <a:off x="8148241" y="4978954"/>
              <a:ext cx="914400" cy="914400"/>
            </a:xfrm>
            <a:prstGeom prst="ellipse">
              <a:avLst/>
            </a:prstGeom>
            <a:solidFill>
              <a:srgbClr val="73FE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">
              <a:extLst>
                <a:ext uri="{FF2B5EF4-FFF2-40B4-BE49-F238E27FC236}">
                  <a16:creationId xmlns:a16="http://schemas.microsoft.com/office/drawing/2014/main" id="{676744DB-D438-354B-9F21-9D929C22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48241" y="4978954"/>
              <a:ext cx="914400" cy="9144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BEE3007-1ADF-3A41-BBA6-3912D71188A3}"/>
              </a:ext>
            </a:extLst>
          </p:cNvPr>
          <p:cNvSpPr txBox="1"/>
          <p:nvPr/>
        </p:nvSpPr>
        <p:spPr>
          <a:xfrm>
            <a:off x="608235" y="4571128"/>
            <a:ext cx="518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3610"/>
                </a:solidFill>
              </a:rPr>
              <a:t>Identify patterns of energy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3610"/>
                </a:solidFill>
              </a:rPr>
              <a:t>Analyze patterns to determine if these can be used to support client’s claims.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31F668-4570-9A45-8BB1-6C06F0C41880}"/>
              </a:ext>
            </a:extLst>
          </p:cNvPr>
          <p:cNvSpPr txBox="1"/>
          <p:nvPr/>
        </p:nvSpPr>
        <p:spPr>
          <a:xfrm>
            <a:off x="6397402" y="4542454"/>
            <a:ext cx="5186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3610"/>
                </a:solidFill>
              </a:rPr>
              <a:t>Identify any outliers or events that may undermine client’s claims.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3610"/>
                </a:solidFill>
              </a:rPr>
              <a:t>Point out questions or recommendations</a:t>
            </a:r>
            <a:r>
              <a:rPr lang="en-US" dirty="0">
                <a:solidFill>
                  <a:srgbClr val="0F361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3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77FC-6446-E64F-97A4-2976FA70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3337"/>
            <a:ext cx="687704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MANAGEMENT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4C69E-E29E-6F4C-840F-622AD7AD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7046" y="0"/>
            <a:ext cx="5314950" cy="6858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A0424D-2A08-774A-AB4C-235174E1475E}"/>
              </a:ext>
            </a:extLst>
          </p:cNvPr>
          <p:cNvSpPr/>
          <p:nvPr/>
        </p:nvSpPr>
        <p:spPr>
          <a:xfrm>
            <a:off x="0" y="980153"/>
            <a:ext cx="6877048" cy="171450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9FD926C-52DB-754A-8BA1-266F3061C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776275"/>
              </p:ext>
            </p:extLst>
          </p:nvPr>
        </p:nvGraphicFramePr>
        <p:xfrm>
          <a:off x="-1" y="2978685"/>
          <a:ext cx="6096001" cy="3845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891142-226A-AA48-9569-F3568DC32A92}"/>
              </a:ext>
            </a:extLst>
          </p:cNvPr>
          <p:cNvSpPr txBox="1"/>
          <p:nvPr/>
        </p:nvSpPr>
        <p:spPr>
          <a:xfrm>
            <a:off x="216691" y="1392237"/>
            <a:ext cx="6443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protect personal data using appropriate physical, technical, and organizational security measure. We give additional attention and care to sensitive personal data and respect local laws and customs, where applicable. </a:t>
            </a:r>
          </a:p>
        </p:txBody>
      </p:sp>
    </p:spTree>
    <p:extLst>
      <p:ext uri="{BB962C8B-B14F-4D97-AF65-F5344CB8AC3E}">
        <p14:creationId xmlns:p14="http://schemas.microsoft.com/office/powerpoint/2010/main" val="39433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DF3693-7595-9945-9B2C-2264E4F5EEF0}"/>
              </a:ext>
            </a:extLst>
          </p:cNvPr>
          <p:cNvSpPr/>
          <p:nvPr/>
        </p:nvSpPr>
        <p:spPr>
          <a:xfrm>
            <a:off x="-28983" y="0"/>
            <a:ext cx="4018503" cy="6858000"/>
          </a:xfrm>
          <a:prstGeom prst="rect">
            <a:avLst/>
          </a:prstGeom>
          <a:solidFill>
            <a:srgbClr val="0B2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9143-6C9C-BA46-9117-1C43C4AFD290}"/>
              </a:ext>
            </a:extLst>
          </p:cNvPr>
          <p:cNvSpPr txBox="1"/>
          <p:nvPr/>
        </p:nvSpPr>
        <p:spPr>
          <a:xfrm>
            <a:off x="300132" y="1147685"/>
            <a:ext cx="3371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DATA DESCRIPTION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7BF86-146B-2647-B67E-4F198FC43E27}"/>
              </a:ext>
            </a:extLst>
          </p:cNvPr>
          <p:cNvGrpSpPr/>
          <p:nvPr/>
        </p:nvGrpSpPr>
        <p:grpSpPr>
          <a:xfrm>
            <a:off x="8365649" y="168355"/>
            <a:ext cx="917858" cy="931112"/>
            <a:chOff x="6894737" y="90604"/>
            <a:chExt cx="917858" cy="931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9AD450-705C-B349-858F-402FBA9E0491}"/>
                </a:ext>
              </a:extLst>
            </p:cNvPr>
            <p:cNvSpPr/>
            <p:nvPr/>
          </p:nvSpPr>
          <p:spPr>
            <a:xfrm>
              <a:off x="6898195" y="107316"/>
              <a:ext cx="914400" cy="9144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lock">
              <a:extLst>
                <a:ext uri="{FF2B5EF4-FFF2-40B4-BE49-F238E27FC236}">
                  <a16:creationId xmlns:a16="http://schemas.microsoft.com/office/drawing/2014/main" id="{9558FE50-3DB1-7341-A3E6-E64D99895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4737" y="90604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EA8DD8-996D-6348-86EE-6F0E07098E64}"/>
              </a:ext>
            </a:extLst>
          </p:cNvPr>
          <p:cNvGrpSpPr/>
          <p:nvPr/>
        </p:nvGrpSpPr>
        <p:grpSpPr>
          <a:xfrm>
            <a:off x="4314710" y="4153775"/>
            <a:ext cx="914400" cy="1002382"/>
            <a:chOff x="6364671" y="3133999"/>
            <a:chExt cx="914400" cy="100238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FB41AF9-73C0-CA4E-8179-87A413C47C43}"/>
                </a:ext>
              </a:extLst>
            </p:cNvPr>
            <p:cNvSpPr/>
            <p:nvPr/>
          </p:nvSpPr>
          <p:spPr>
            <a:xfrm>
              <a:off x="6364671" y="3221981"/>
              <a:ext cx="914400" cy="914400"/>
            </a:xfrm>
            <a:prstGeom prst="ellipse">
              <a:avLst/>
            </a:prstGeom>
            <a:solidFill>
              <a:srgbClr val="73FE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Gauge">
              <a:extLst>
                <a:ext uri="{FF2B5EF4-FFF2-40B4-BE49-F238E27FC236}">
                  <a16:creationId xmlns:a16="http://schemas.microsoft.com/office/drawing/2014/main" id="{DCA00EFB-C271-7343-9E90-D603BDB3F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4671" y="3133999"/>
              <a:ext cx="914400" cy="9144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82304-9C5A-564B-92AC-0DE57F8E3D03}"/>
              </a:ext>
            </a:extLst>
          </p:cNvPr>
          <p:cNvGrpSpPr/>
          <p:nvPr/>
        </p:nvGrpSpPr>
        <p:grpSpPr>
          <a:xfrm>
            <a:off x="4306215" y="2788682"/>
            <a:ext cx="914400" cy="1007620"/>
            <a:chOff x="10447460" y="1373356"/>
            <a:chExt cx="914400" cy="100762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A1F78E-4774-5F49-B8F3-FBDE4A655C86}"/>
                </a:ext>
              </a:extLst>
            </p:cNvPr>
            <p:cNvSpPr/>
            <p:nvPr/>
          </p:nvSpPr>
          <p:spPr>
            <a:xfrm>
              <a:off x="10447460" y="1466576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High voltage">
              <a:extLst>
                <a:ext uri="{FF2B5EF4-FFF2-40B4-BE49-F238E27FC236}">
                  <a16:creationId xmlns:a16="http://schemas.microsoft.com/office/drawing/2014/main" id="{E27206F7-3759-EB44-8899-42E4A1F8E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7460" y="1373356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DA3517-705D-EB46-865D-BD2C84CF3E51}"/>
              </a:ext>
            </a:extLst>
          </p:cNvPr>
          <p:cNvGrpSpPr/>
          <p:nvPr/>
        </p:nvGrpSpPr>
        <p:grpSpPr>
          <a:xfrm>
            <a:off x="4274210" y="190422"/>
            <a:ext cx="914400" cy="957263"/>
            <a:chOff x="2659357" y="66401"/>
            <a:chExt cx="914400" cy="9572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7C2184D-838C-B640-87BB-4341A133BC61}"/>
                </a:ext>
              </a:extLst>
            </p:cNvPr>
            <p:cNvSpPr/>
            <p:nvPr/>
          </p:nvSpPr>
          <p:spPr>
            <a:xfrm>
              <a:off x="2659357" y="109264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Flip calendar">
              <a:extLst>
                <a:ext uri="{FF2B5EF4-FFF2-40B4-BE49-F238E27FC236}">
                  <a16:creationId xmlns:a16="http://schemas.microsoft.com/office/drawing/2014/main" id="{58516124-6228-694F-A51B-5318A257C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9357" y="66401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F75AFF-07EA-8849-BE20-1F89DB2B8F8C}"/>
              </a:ext>
            </a:extLst>
          </p:cNvPr>
          <p:cNvGrpSpPr/>
          <p:nvPr/>
        </p:nvGrpSpPr>
        <p:grpSpPr>
          <a:xfrm>
            <a:off x="4271789" y="1480562"/>
            <a:ext cx="957321" cy="915848"/>
            <a:chOff x="8392561" y="90604"/>
            <a:chExt cx="957321" cy="91584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9F7B7E6-E94F-2642-A5D2-32A36BC61BCC}"/>
                </a:ext>
              </a:extLst>
            </p:cNvPr>
            <p:cNvSpPr/>
            <p:nvPr/>
          </p:nvSpPr>
          <p:spPr>
            <a:xfrm>
              <a:off x="8392561" y="92052"/>
              <a:ext cx="914400" cy="914400"/>
            </a:xfrm>
            <a:prstGeom prst="ellipse">
              <a:avLst/>
            </a:prstGeom>
            <a:solidFill>
              <a:srgbClr val="73FE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Battery charging">
              <a:extLst>
                <a:ext uri="{FF2B5EF4-FFF2-40B4-BE49-F238E27FC236}">
                  <a16:creationId xmlns:a16="http://schemas.microsoft.com/office/drawing/2014/main" id="{58CBF923-ADFB-184B-9052-AAC3C551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35482" y="90604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75F08A-6543-994E-824E-532CA3245DBC}"/>
              </a:ext>
            </a:extLst>
          </p:cNvPr>
          <p:cNvGrpSpPr/>
          <p:nvPr/>
        </p:nvGrpSpPr>
        <p:grpSpPr>
          <a:xfrm>
            <a:off x="8369107" y="1499516"/>
            <a:ext cx="957321" cy="918889"/>
            <a:chOff x="9990260" y="123668"/>
            <a:chExt cx="957321" cy="91888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E85258-D27A-C04F-B321-B20745915DA4}"/>
                </a:ext>
              </a:extLst>
            </p:cNvPr>
            <p:cNvSpPr/>
            <p:nvPr/>
          </p:nvSpPr>
          <p:spPr>
            <a:xfrm>
              <a:off x="9990260" y="123668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Battery charging">
              <a:extLst>
                <a:ext uri="{FF2B5EF4-FFF2-40B4-BE49-F238E27FC236}">
                  <a16:creationId xmlns:a16="http://schemas.microsoft.com/office/drawing/2014/main" id="{08402AE5-9D57-1949-9E72-39C71F181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3181" y="128157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FA0445-D0BE-C24C-B3AB-574BFEE7CD2D}"/>
              </a:ext>
            </a:extLst>
          </p:cNvPr>
          <p:cNvGrpSpPr/>
          <p:nvPr/>
        </p:nvGrpSpPr>
        <p:grpSpPr>
          <a:xfrm>
            <a:off x="8412028" y="2780409"/>
            <a:ext cx="914400" cy="925292"/>
            <a:chOff x="8502776" y="1633264"/>
            <a:chExt cx="914400" cy="92529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9939D85-4AA0-7146-840A-5D3FFF1F2275}"/>
                </a:ext>
              </a:extLst>
            </p:cNvPr>
            <p:cNvSpPr/>
            <p:nvPr/>
          </p:nvSpPr>
          <p:spPr>
            <a:xfrm>
              <a:off x="8502776" y="1633264"/>
              <a:ext cx="914400" cy="9144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Voice">
              <a:extLst>
                <a:ext uri="{FF2B5EF4-FFF2-40B4-BE49-F238E27FC236}">
                  <a16:creationId xmlns:a16="http://schemas.microsoft.com/office/drawing/2014/main" id="{20A17738-3B49-A14B-80B3-A823765E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02776" y="1644156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9F04987-5CE8-D947-89CE-268A0AECD75D}"/>
              </a:ext>
            </a:extLst>
          </p:cNvPr>
          <p:cNvGrpSpPr/>
          <p:nvPr/>
        </p:nvGrpSpPr>
        <p:grpSpPr>
          <a:xfrm>
            <a:off x="8365649" y="4077990"/>
            <a:ext cx="928339" cy="1078750"/>
            <a:chOff x="5916769" y="2394206"/>
            <a:chExt cx="928339" cy="10787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189426-782F-2E4D-A097-2B57355AB1D8}"/>
                </a:ext>
              </a:extLst>
            </p:cNvPr>
            <p:cNvSpPr/>
            <p:nvPr/>
          </p:nvSpPr>
          <p:spPr>
            <a:xfrm>
              <a:off x="5916769" y="2558556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Gauge">
              <a:extLst>
                <a:ext uri="{FF2B5EF4-FFF2-40B4-BE49-F238E27FC236}">
                  <a16:creationId xmlns:a16="http://schemas.microsoft.com/office/drawing/2014/main" id="{2C83AFC5-1D09-FF40-9BE5-DDAF597F2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0708" y="2394206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94ADB6-335C-1D41-9C95-2E4C14FF5B31}"/>
              </a:ext>
            </a:extLst>
          </p:cNvPr>
          <p:cNvGrpSpPr/>
          <p:nvPr/>
        </p:nvGrpSpPr>
        <p:grpSpPr>
          <a:xfrm>
            <a:off x="4310892" y="5504421"/>
            <a:ext cx="922035" cy="1026188"/>
            <a:chOff x="6103432" y="3637306"/>
            <a:chExt cx="922035" cy="102618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093479B-8F45-6748-B6F9-E0700D19DF53}"/>
                </a:ext>
              </a:extLst>
            </p:cNvPr>
            <p:cNvSpPr/>
            <p:nvPr/>
          </p:nvSpPr>
          <p:spPr>
            <a:xfrm>
              <a:off x="6103432" y="3749094"/>
              <a:ext cx="914400" cy="9144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Gauge">
              <a:extLst>
                <a:ext uri="{FF2B5EF4-FFF2-40B4-BE49-F238E27FC236}">
                  <a16:creationId xmlns:a16="http://schemas.microsoft.com/office/drawing/2014/main" id="{7058B2D8-499F-484C-ABC6-059BC561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1067" y="3637306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BF5838E-115D-2647-AB50-D4EDC928290D}"/>
              </a:ext>
            </a:extLst>
          </p:cNvPr>
          <p:cNvSpPr txBox="1"/>
          <p:nvPr/>
        </p:nvSpPr>
        <p:spPr>
          <a:xfrm>
            <a:off x="5249344" y="327391"/>
            <a:ext cx="154893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</a:t>
            </a:r>
          </a:p>
          <a:p>
            <a:r>
              <a:rPr lang="en-US" dirty="0"/>
              <a:t>dd/mm/yyyy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592AEA-0D6A-0F49-9318-CDAE5910B7D6}"/>
              </a:ext>
            </a:extLst>
          </p:cNvPr>
          <p:cNvSpPr txBox="1"/>
          <p:nvPr/>
        </p:nvSpPr>
        <p:spPr>
          <a:xfrm>
            <a:off x="5339674" y="2877437"/>
            <a:ext cx="2128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  <a:p>
            <a:r>
              <a:rPr lang="en-US" dirty="0"/>
              <a:t>Minute-averaged voltage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13FBE-2B2D-9E4E-80A9-F4A7312A01DD}"/>
              </a:ext>
            </a:extLst>
          </p:cNvPr>
          <p:cNvSpPr txBox="1"/>
          <p:nvPr/>
        </p:nvSpPr>
        <p:spPr>
          <a:xfrm>
            <a:off x="5284546" y="1480825"/>
            <a:ext cx="3081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Active Power</a:t>
            </a:r>
          </a:p>
          <a:p>
            <a:r>
              <a:rPr lang="en-US" dirty="0"/>
              <a:t>Household minute-averaged active power (in kilowatt)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86242D-3F94-9440-84C1-03B56532C779}"/>
              </a:ext>
            </a:extLst>
          </p:cNvPr>
          <p:cNvSpPr txBox="1"/>
          <p:nvPr/>
        </p:nvSpPr>
        <p:spPr>
          <a:xfrm>
            <a:off x="9406537" y="312983"/>
            <a:ext cx="154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hh:mm:ss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A9F7C7-D738-DB49-9BBD-07AF28BB4394}"/>
              </a:ext>
            </a:extLst>
          </p:cNvPr>
          <p:cNvSpPr txBox="1"/>
          <p:nvPr/>
        </p:nvSpPr>
        <p:spPr>
          <a:xfrm>
            <a:off x="9406537" y="1491426"/>
            <a:ext cx="3511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Reactive Power</a:t>
            </a:r>
          </a:p>
          <a:p>
            <a:r>
              <a:rPr lang="en-US" dirty="0"/>
              <a:t>Household minute-averaged reactive power (in kilowatt)</a:t>
            </a:r>
          </a:p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EAAD3C-BCD5-2A4D-B7D6-AFD93501EE4E}"/>
              </a:ext>
            </a:extLst>
          </p:cNvPr>
          <p:cNvSpPr txBox="1"/>
          <p:nvPr/>
        </p:nvSpPr>
        <p:spPr>
          <a:xfrm>
            <a:off x="9406537" y="2711930"/>
            <a:ext cx="273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Intensity</a:t>
            </a:r>
          </a:p>
          <a:p>
            <a:r>
              <a:rPr lang="en-US" dirty="0"/>
              <a:t>Household minute-averaged current intensity (in ampere)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EF14AC-E491-9343-A50F-0F71EBE6E222}"/>
              </a:ext>
            </a:extLst>
          </p:cNvPr>
          <p:cNvSpPr txBox="1"/>
          <p:nvPr/>
        </p:nvSpPr>
        <p:spPr>
          <a:xfrm>
            <a:off x="5288713" y="4232827"/>
            <a:ext cx="202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Metering 1</a:t>
            </a:r>
          </a:p>
          <a:p>
            <a:r>
              <a:rPr lang="en-US" dirty="0"/>
              <a:t>Dishwasher, oven and microwave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C0BD2A-2D08-3A4D-B38F-8471121A1103}"/>
              </a:ext>
            </a:extLst>
          </p:cNvPr>
          <p:cNvSpPr txBox="1"/>
          <p:nvPr/>
        </p:nvSpPr>
        <p:spPr>
          <a:xfrm>
            <a:off x="9307927" y="4232827"/>
            <a:ext cx="273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Metering 2</a:t>
            </a:r>
          </a:p>
          <a:p>
            <a:r>
              <a:rPr lang="en-US" dirty="0"/>
              <a:t>Washing Machine, Tumble-drier, refrigerator and a light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F17CD2-111B-F14F-87F2-86178180A9CA}"/>
              </a:ext>
            </a:extLst>
          </p:cNvPr>
          <p:cNvSpPr txBox="1"/>
          <p:nvPr/>
        </p:nvSpPr>
        <p:spPr>
          <a:xfrm>
            <a:off x="5391733" y="5616209"/>
            <a:ext cx="202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Metering 3</a:t>
            </a:r>
          </a:p>
          <a:p>
            <a:r>
              <a:rPr lang="en-US" dirty="0"/>
              <a:t>Water heater and air-conditioner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97BD396-1D87-9146-A22A-384A0328519B}"/>
              </a:ext>
            </a:extLst>
          </p:cNvPr>
          <p:cNvSpPr txBox="1"/>
          <p:nvPr/>
        </p:nvSpPr>
        <p:spPr>
          <a:xfrm>
            <a:off x="9761880" y="5888743"/>
            <a:ext cx="20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2,075,259 records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10A32E-365D-2848-8CDB-38F8FCF3C2B4}"/>
              </a:ext>
            </a:extLst>
          </p:cNvPr>
          <p:cNvSpPr txBox="1"/>
          <p:nvPr/>
        </p:nvSpPr>
        <p:spPr>
          <a:xfrm>
            <a:off x="585882" y="5893208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Data will be stored securely in hard drive</a:t>
            </a:r>
          </a:p>
        </p:txBody>
      </p:sp>
      <p:sp>
        <p:nvSpPr>
          <p:cNvPr id="85" name="Cloud 84">
            <a:extLst>
              <a:ext uri="{FF2B5EF4-FFF2-40B4-BE49-F238E27FC236}">
                <a16:creationId xmlns:a16="http://schemas.microsoft.com/office/drawing/2014/main" id="{E064C6B9-20EB-8943-A866-4E5334FC7A85}"/>
              </a:ext>
            </a:extLst>
          </p:cNvPr>
          <p:cNvSpPr/>
          <p:nvPr/>
        </p:nvSpPr>
        <p:spPr>
          <a:xfrm>
            <a:off x="9297049" y="5733977"/>
            <a:ext cx="2771775" cy="964792"/>
          </a:xfrm>
          <a:prstGeom prst="cloud">
            <a:avLst/>
          </a:prstGeom>
          <a:noFill/>
          <a:ln w="41275">
            <a:solidFill>
              <a:srgbClr val="73F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7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4076-18E1-044B-A658-1CB753D0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6" y="16436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AAA90-152C-2544-BA86-7A9B6DF81D45}"/>
              </a:ext>
            </a:extLst>
          </p:cNvPr>
          <p:cNvSpPr/>
          <p:nvPr/>
        </p:nvSpPr>
        <p:spPr>
          <a:xfrm>
            <a:off x="0" y="5603659"/>
            <a:ext cx="12192000" cy="1254335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862DC8-77AB-814C-A655-421C2CCFA613}"/>
              </a:ext>
            </a:extLst>
          </p:cNvPr>
          <p:cNvGrpSpPr/>
          <p:nvPr/>
        </p:nvGrpSpPr>
        <p:grpSpPr>
          <a:xfrm>
            <a:off x="1395685" y="1722120"/>
            <a:ext cx="3081835" cy="2152119"/>
            <a:chOff x="2824621" y="1105040"/>
            <a:chExt cx="2345841" cy="2022524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5C3E42E-4ED2-0546-960F-63CAE8FD1DFC}"/>
                </a:ext>
              </a:extLst>
            </p:cNvPr>
            <p:cNvSpPr/>
            <p:nvPr/>
          </p:nvSpPr>
          <p:spPr>
            <a:xfrm>
              <a:off x="2824621" y="1105040"/>
              <a:ext cx="2345841" cy="202252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9193"/>
            </a:solidFill>
            <a:ln>
              <a:solidFill>
                <a:srgbClr val="00919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exagon 4">
              <a:extLst>
                <a:ext uri="{FF2B5EF4-FFF2-40B4-BE49-F238E27FC236}">
                  <a16:creationId xmlns:a16="http://schemas.microsoft.com/office/drawing/2014/main" id="{3FD8ECBE-C146-2545-ABC0-5830882961C3}"/>
                </a:ext>
              </a:extLst>
            </p:cNvPr>
            <p:cNvSpPr txBox="1"/>
            <p:nvPr/>
          </p:nvSpPr>
          <p:spPr>
            <a:xfrm>
              <a:off x="3188651" y="1418898"/>
              <a:ext cx="1617781" cy="1394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MISSING VALUES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5C304F-CA06-9246-A092-F24224924D86}"/>
              </a:ext>
            </a:extLst>
          </p:cNvPr>
          <p:cNvGrpSpPr/>
          <p:nvPr/>
        </p:nvGrpSpPr>
        <p:grpSpPr>
          <a:xfrm>
            <a:off x="4476751" y="1722120"/>
            <a:ext cx="3081835" cy="2152119"/>
            <a:chOff x="4823177" y="2210616"/>
            <a:chExt cx="2345841" cy="2022524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5BD28C7-68A6-0F49-900F-7BAC162EC049}"/>
                </a:ext>
              </a:extLst>
            </p:cNvPr>
            <p:cNvSpPr/>
            <p:nvPr/>
          </p:nvSpPr>
          <p:spPr>
            <a:xfrm>
              <a:off x="4823177" y="2210616"/>
              <a:ext cx="2345841" cy="202252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B2009"/>
            </a:solidFill>
            <a:ln>
              <a:solidFill>
                <a:srgbClr val="0B200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Hexagon 4">
              <a:extLst>
                <a:ext uri="{FF2B5EF4-FFF2-40B4-BE49-F238E27FC236}">
                  <a16:creationId xmlns:a16="http://schemas.microsoft.com/office/drawing/2014/main" id="{BAFE1D40-C304-ED45-85B1-34300AF4D80F}"/>
                </a:ext>
              </a:extLst>
            </p:cNvPr>
            <p:cNvSpPr txBox="1"/>
            <p:nvPr/>
          </p:nvSpPr>
          <p:spPr>
            <a:xfrm>
              <a:off x="5187207" y="2524474"/>
              <a:ext cx="1617781" cy="1394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INCOMPLETE YEARS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F7754-9EF9-4048-B86E-E714E3474993}"/>
              </a:ext>
            </a:extLst>
          </p:cNvPr>
          <p:cNvSpPr/>
          <p:nvPr/>
        </p:nvSpPr>
        <p:spPr>
          <a:xfrm>
            <a:off x="1394916" y="3962540"/>
            <a:ext cx="2738998" cy="68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1.25% of rows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Readings for April 28, 2007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9F083A-E568-224F-A0B9-F41041E73C43}"/>
              </a:ext>
            </a:extLst>
          </p:cNvPr>
          <p:cNvSpPr/>
          <p:nvPr/>
        </p:nvSpPr>
        <p:spPr>
          <a:xfrm>
            <a:off x="4459630" y="4055475"/>
            <a:ext cx="3081836" cy="68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2006 only has December data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2010 is missing December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BD34D3-997E-DE4E-8CD7-270D09B5D522}"/>
              </a:ext>
            </a:extLst>
          </p:cNvPr>
          <p:cNvGrpSpPr/>
          <p:nvPr/>
        </p:nvGrpSpPr>
        <p:grpSpPr>
          <a:xfrm>
            <a:off x="7572104" y="1714834"/>
            <a:ext cx="3081835" cy="2152119"/>
            <a:chOff x="2755189" y="1105040"/>
            <a:chExt cx="2345841" cy="2022524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017CAEE-78F6-E049-B079-6FEF573AC2A7}"/>
                </a:ext>
              </a:extLst>
            </p:cNvPr>
            <p:cNvSpPr/>
            <p:nvPr/>
          </p:nvSpPr>
          <p:spPr>
            <a:xfrm>
              <a:off x="2755189" y="1105040"/>
              <a:ext cx="2345841" cy="202252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Hexagon 4">
              <a:extLst>
                <a:ext uri="{FF2B5EF4-FFF2-40B4-BE49-F238E27FC236}">
                  <a16:creationId xmlns:a16="http://schemas.microsoft.com/office/drawing/2014/main" id="{75A71914-5004-2044-9EB4-EF1170DB1337}"/>
                </a:ext>
              </a:extLst>
            </p:cNvPr>
            <p:cNvSpPr txBox="1"/>
            <p:nvPr/>
          </p:nvSpPr>
          <p:spPr>
            <a:xfrm>
              <a:off x="3188651" y="1418898"/>
              <a:ext cx="1617781" cy="1394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9050" rIns="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/>
                <a:t>TIME ZONE</a:t>
              </a:r>
              <a:endParaRPr lang="en-US" sz="2000" b="1" kern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B2A0984-3DF4-BC4A-B7BB-8C79281563A5}"/>
              </a:ext>
            </a:extLst>
          </p:cNvPr>
          <p:cNvSpPr/>
          <p:nvPr/>
        </p:nvSpPr>
        <p:spPr>
          <a:xfrm>
            <a:off x="7768052" y="4103951"/>
            <a:ext cx="254081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Time zone was converted to GMT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23E2E-A739-B848-A591-BB71BF919BB3}"/>
              </a:ext>
            </a:extLst>
          </p:cNvPr>
          <p:cNvCxnSpPr>
            <a:cxnSpLocks/>
          </p:cNvCxnSpPr>
          <p:nvPr/>
        </p:nvCxnSpPr>
        <p:spPr>
          <a:xfrm>
            <a:off x="1381398" y="5225537"/>
            <a:ext cx="9378042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8FFF10-DFA2-AB4B-8205-9C9BB8399E86}"/>
              </a:ext>
            </a:extLst>
          </p:cNvPr>
          <p:cNvCxnSpPr>
            <a:cxnSpLocks/>
          </p:cNvCxnSpPr>
          <p:nvPr/>
        </p:nvCxnSpPr>
        <p:spPr>
          <a:xfrm>
            <a:off x="4476751" y="2711080"/>
            <a:ext cx="0" cy="252247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BBEFB6-1446-F44A-88E4-D36E85C1BD4A}"/>
              </a:ext>
            </a:extLst>
          </p:cNvPr>
          <p:cNvCxnSpPr>
            <a:cxnSpLocks/>
          </p:cNvCxnSpPr>
          <p:nvPr/>
        </p:nvCxnSpPr>
        <p:spPr>
          <a:xfrm>
            <a:off x="7572104" y="2743146"/>
            <a:ext cx="0" cy="252247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996ACD-7D0D-FF45-9F1B-EF514912152A}"/>
              </a:ext>
            </a:extLst>
          </p:cNvPr>
          <p:cNvCxnSpPr>
            <a:cxnSpLocks/>
          </p:cNvCxnSpPr>
          <p:nvPr/>
        </p:nvCxnSpPr>
        <p:spPr>
          <a:xfrm>
            <a:off x="1381398" y="2711080"/>
            <a:ext cx="0" cy="252247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E69A0D-00F5-0242-BDEF-D6CA8D431D84}"/>
              </a:ext>
            </a:extLst>
          </p:cNvPr>
          <p:cNvSpPr/>
          <p:nvPr/>
        </p:nvSpPr>
        <p:spPr>
          <a:xfrm>
            <a:off x="0" y="1138720"/>
            <a:ext cx="12192000" cy="45719"/>
          </a:xfrm>
          <a:prstGeom prst="rect">
            <a:avLst/>
          </a:prstGeom>
          <a:solidFill>
            <a:srgbClr val="0B2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00F734-287F-6046-AEC2-EBCAC870B738}"/>
              </a:ext>
            </a:extLst>
          </p:cNvPr>
          <p:cNvSpPr/>
          <p:nvPr/>
        </p:nvSpPr>
        <p:spPr>
          <a:xfrm>
            <a:off x="0" y="1"/>
            <a:ext cx="12192000" cy="2032794"/>
          </a:xfrm>
          <a:prstGeom prst="rect">
            <a:avLst/>
          </a:prstGeom>
          <a:solidFill>
            <a:srgbClr val="0B2009">
              <a:alpha val="9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8F5DC-FEAA-434C-9E9B-BC9F0442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616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DESCRIPTIVE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58E2121-A8EB-4D45-8CFD-D4BAFBB49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236157"/>
              </p:ext>
            </p:extLst>
          </p:nvPr>
        </p:nvGraphicFramePr>
        <p:xfrm>
          <a:off x="7370391" y="3194083"/>
          <a:ext cx="4530144" cy="2165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0BF565-8CAA-324D-B914-46CFEE79DA0E}"/>
              </a:ext>
            </a:extLst>
          </p:cNvPr>
          <p:cNvSpPr txBox="1"/>
          <p:nvPr/>
        </p:nvSpPr>
        <p:spPr>
          <a:xfrm>
            <a:off x="1205865" y="2310081"/>
            <a:ext cx="5379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 Meter 3 has  the highest average consumption with a mean of 6.448.   This was expected because the heater and the air conditioner use the most power.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CF335-B551-0243-A110-CEDA748C2687}"/>
              </a:ext>
            </a:extLst>
          </p:cNvPr>
          <p:cNvSpPr txBox="1"/>
          <p:nvPr/>
        </p:nvSpPr>
        <p:spPr>
          <a:xfrm>
            <a:off x="1205865" y="3913257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highest reading was registered on Sub Meter 1 with a value of 82 and was recorded on 01/24/2009 at 12:51.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3FB29-E153-8240-8AF4-468A10FC49AA}"/>
              </a:ext>
            </a:extLst>
          </p:cNvPr>
          <p:cNvGrpSpPr/>
          <p:nvPr/>
        </p:nvGrpSpPr>
        <p:grpSpPr>
          <a:xfrm>
            <a:off x="291465" y="2386410"/>
            <a:ext cx="914400" cy="943370"/>
            <a:chOff x="901065" y="2473751"/>
            <a:chExt cx="914400" cy="9433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C703DF-9897-784B-9FDA-1E49F70F5F28}"/>
                </a:ext>
              </a:extLst>
            </p:cNvPr>
            <p:cNvSpPr/>
            <p:nvPr/>
          </p:nvSpPr>
          <p:spPr>
            <a:xfrm>
              <a:off x="901065" y="2502721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Water">
              <a:extLst>
                <a:ext uri="{FF2B5EF4-FFF2-40B4-BE49-F238E27FC236}">
                  <a16:creationId xmlns:a16="http://schemas.microsoft.com/office/drawing/2014/main" id="{F15DD426-28D2-7B41-8A8F-A1846D47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1065" y="2473751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A3547CE-7245-B049-95E5-D1C661A98E36}"/>
              </a:ext>
            </a:extLst>
          </p:cNvPr>
          <p:cNvSpPr/>
          <p:nvPr/>
        </p:nvSpPr>
        <p:spPr>
          <a:xfrm>
            <a:off x="291465" y="3711633"/>
            <a:ext cx="914400" cy="914400"/>
          </a:xfrm>
          <a:prstGeom prst="ellipse">
            <a:avLst/>
          </a:prstGeom>
          <a:solidFill>
            <a:srgbClr val="73FE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Table and chairs">
            <a:extLst>
              <a:ext uri="{FF2B5EF4-FFF2-40B4-BE49-F238E27FC236}">
                <a16:creationId xmlns:a16="http://schemas.microsoft.com/office/drawing/2014/main" id="{F3F7193A-4151-AB42-BBE5-97DBA5505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465" y="3706743"/>
            <a:ext cx="91440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4EAE45C-517B-1D42-A060-E43316BD8972}"/>
              </a:ext>
            </a:extLst>
          </p:cNvPr>
          <p:cNvSpPr/>
          <p:nvPr/>
        </p:nvSpPr>
        <p:spPr>
          <a:xfrm>
            <a:off x="291465" y="5056782"/>
            <a:ext cx="914400" cy="9144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Soap">
            <a:extLst>
              <a:ext uri="{FF2B5EF4-FFF2-40B4-BE49-F238E27FC236}">
                <a16:creationId xmlns:a16="http://schemas.microsoft.com/office/drawing/2014/main" id="{7D9764D3-8821-0A4B-BE38-3DBA104F0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465" y="505189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F9D0C3-6128-E648-A032-186021E98D4F}"/>
              </a:ext>
            </a:extLst>
          </p:cNvPr>
          <p:cNvSpPr txBox="1"/>
          <p:nvPr/>
        </p:nvSpPr>
        <p:spPr>
          <a:xfrm>
            <a:off x="1121092" y="5153236"/>
            <a:ext cx="596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highest reading in the laundry room has a value of 78 and was recorded on 1/17/2007 at 15:03.</a:t>
            </a:r>
          </a:p>
        </p:txBody>
      </p:sp>
    </p:spTree>
    <p:extLst>
      <p:ext uri="{BB962C8B-B14F-4D97-AF65-F5344CB8AC3E}">
        <p14:creationId xmlns:p14="http://schemas.microsoft.com/office/powerpoint/2010/main" val="39010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00F734-287F-6046-AEC2-EBCAC870B738}"/>
              </a:ext>
            </a:extLst>
          </p:cNvPr>
          <p:cNvSpPr/>
          <p:nvPr/>
        </p:nvSpPr>
        <p:spPr>
          <a:xfrm>
            <a:off x="0" y="1"/>
            <a:ext cx="12192000" cy="2032794"/>
          </a:xfrm>
          <a:prstGeom prst="rect">
            <a:avLst/>
          </a:prstGeom>
          <a:solidFill>
            <a:srgbClr val="0B2009">
              <a:alpha val="9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8F5DC-FEAA-434C-9E9B-BC9F0442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616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DESCRIPTIVE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F565-8CAA-324D-B914-46CFEE79DA0E}"/>
              </a:ext>
            </a:extLst>
          </p:cNvPr>
          <p:cNvSpPr txBox="1"/>
          <p:nvPr/>
        </p:nvSpPr>
        <p:spPr>
          <a:xfrm>
            <a:off x="1205865" y="2310081"/>
            <a:ext cx="5379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During summer months, the highest reading on Sub Meter 3 was recorded on 6/24/2008 at 23:26.  This reading also happened on  6/25/2008, 6/29/2008 – 7/2/2008.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CF335-B551-0243-A110-CEDA748C2687}"/>
              </a:ext>
            </a:extLst>
          </p:cNvPr>
          <p:cNvSpPr txBox="1"/>
          <p:nvPr/>
        </p:nvSpPr>
        <p:spPr>
          <a:xfrm>
            <a:off x="1205865" y="3913257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During summer months, the highest reading on Sub Meter 1 was recorded on 7/12/2008 at 15:38 with a value of 79.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B3FB29-E153-8240-8AF4-468A10FC49AA}"/>
              </a:ext>
            </a:extLst>
          </p:cNvPr>
          <p:cNvGrpSpPr/>
          <p:nvPr/>
        </p:nvGrpSpPr>
        <p:grpSpPr>
          <a:xfrm>
            <a:off x="291465" y="2386410"/>
            <a:ext cx="914400" cy="943370"/>
            <a:chOff x="901065" y="2473751"/>
            <a:chExt cx="914400" cy="9433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C703DF-9897-784B-9FDA-1E49F70F5F28}"/>
                </a:ext>
              </a:extLst>
            </p:cNvPr>
            <p:cNvSpPr/>
            <p:nvPr/>
          </p:nvSpPr>
          <p:spPr>
            <a:xfrm>
              <a:off x="901065" y="2502721"/>
              <a:ext cx="914400" cy="914400"/>
            </a:xfrm>
            <a:prstGeom prst="ellipse">
              <a:avLst/>
            </a:prstGeom>
            <a:solidFill>
              <a:srgbClr val="00919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Water">
              <a:extLst>
                <a:ext uri="{FF2B5EF4-FFF2-40B4-BE49-F238E27FC236}">
                  <a16:creationId xmlns:a16="http://schemas.microsoft.com/office/drawing/2014/main" id="{F15DD426-28D2-7B41-8A8F-A1846D47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1065" y="2473751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A3547CE-7245-B049-95E5-D1C661A98E36}"/>
              </a:ext>
            </a:extLst>
          </p:cNvPr>
          <p:cNvSpPr/>
          <p:nvPr/>
        </p:nvSpPr>
        <p:spPr>
          <a:xfrm>
            <a:off x="291465" y="3711633"/>
            <a:ext cx="914400" cy="914400"/>
          </a:xfrm>
          <a:prstGeom prst="ellipse">
            <a:avLst/>
          </a:prstGeom>
          <a:solidFill>
            <a:srgbClr val="73FE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Table and chairs">
            <a:extLst>
              <a:ext uri="{FF2B5EF4-FFF2-40B4-BE49-F238E27FC236}">
                <a16:creationId xmlns:a16="http://schemas.microsoft.com/office/drawing/2014/main" id="{F3F7193A-4151-AB42-BBE5-97DBA5505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465" y="3706743"/>
            <a:ext cx="91440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4EAE45C-517B-1D42-A060-E43316BD8972}"/>
              </a:ext>
            </a:extLst>
          </p:cNvPr>
          <p:cNvSpPr/>
          <p:nvPr/>
        </p:nvSpPr>
        <p:spPr>
          <a:xfrm>
            <a:off x="291465" y="5056782"/>
            <a:ext cx="914400" cy="9144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Soap">
            <a:extLst>
              <a:ext uri="{FF2B5EF4-FFF2-40B4-BE49-F238E27FC236}">
                <a16:creationId xmlns:a16="http://schemas.microsoft.com/office/drawing/2014/main" id="{7D9764D3-8821-0A4B-BE38-3DBA104F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465" y="505189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F9D0C3-6128-E648-A032-186021E98D4F}"/>
              </a:ext>
            </a:extLst>
          </p:cNvPr>
          <p:cNvSpPr txBox="1"/>
          <p:nvPr/>
        </p:nvSpPr>
        <p:spPr>
          <a:xfrm>
            <a:off x="1121092" y="5153236"/>
            <a:ext cx="5965507" cy="102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During summer months, the highest reading on Sub Meter 2 had a value of 75 recorded on 6/10/2009 at 13:21.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4BC1187-25E1-C149-ABE2-531C3F61C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064431"/>
              </p:ext>
            </p:extLst>
          </p:nvPr>
        </p:nvGraphicFramePr>
        <p:xfrm>
          <a:off x="7328535" y="27923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87130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567</Words>
  <Application>Microsoft Macintosh PowerPoint</Application>
  <PresentationFormat>Widescreen</PresentationFormat>
  <Paragraphs>84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IOT Analytics DOMAIN RESARCH AND EXPLORATORY ANALYSIS</vt:lpstr>
      <vt:lpstr>AGENDA</vt:lpstr>
      <vt:lpstr>PROJECT BACKGROUND</vt:lpstr>
      <vt:lpstr>PowerPoint Presentation</vt:lpstr>
      <vt:lpstr>DATA MANAGEMENT</vt:lpstr>
      <vt:lpstr>PowerPoint Presentation</vt:lpstr>
      <vt:lpstr>DATA ISSUES</vt:lpstr>
      <vt:lpstr>DESCRIPTIVE ANALYSIS</vt:lpstr>
      <vt:lpstr>DESCRIPTIVE ANALYSIS</vt:lpstr>
      <vt:lpstr>HIGH LEVEL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Carreno</dc:creator>
  <cp:lastModifiedBy>Natalie Carreno</cp:lastModifiedBy>
  <cp:revision>59</cp:revision>
  <dcterms:created xsi:type="dcterms:W3CDTF">2021-01-24T01:58:20Z</dcterms:created>
  <dcterms:modified xsi:type="dcterms:W3CDTF">2021-03-05T00:34:40Z</dcterms:modified>
</cp:coreProperties>
</file>