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340" r:id="rId3"/>
    <p:sldId id="365" r:id="rId4"/>
    <p:sldId id="369" r:id="rId5"/>
    <p:sldId id="371" r:id="rId6"/>
    <p:sldId id="366" r:id="rId7"/>
    <p:sldId id="368" r:id="rId8"/>
    <p:sldId id="367" r:id="rId9"/>
    <p:sldId id="370" r:id="rId10"/>
    <p:sldId id="3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7"/>
    <p:restoredTop sz="97727"/>
  </p:normalViewPr>
  <p:slideViewPr>
    <p:cSldViewPr snapToGrid="0" snapToObjects="1">
      <p:cViewPr varScale="1">
        <p:scale>
          <a:sx n="93" d="100"/>
          <a:sy n="93"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E3485-2D78-EC4B-A99F-B5AC7D1CBFBD}" type="datetimeFigureOut">
              <a:rPr lang="en-US" smtClean="0"/>
              <a:t>1/19/18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00214-F1CB-CA47-B95C-EA123E5BF82B}" type="slidenum">
              <a:rPr lang="en-US" smtClean="0"/>
              <a:t>‹#›</a:t>
            </a:fld>
            <a:endParaRPr lang="en-US"/>
          </a:p>
        </p:txBody>
      </p:sp>
    </p:spTree>
    <p:extLst>
      <p:ext uri="{BB962C8B-B14F-4D97-AF65-F5344CB8AC3E}">
        <p14:creationId xmlns:p14="http://schemas.microsoft.com/office/powerpoint/2010/main" val="27633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920B55-87D4-B141-B785-E9577DC81A19}"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4165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35335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90038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7222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20B55-87D4-B141-B785-E9577DC81A19}"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89711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920B55-87D4-B141-B785-E9577DC81A19}"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06727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920B55-87D4-B141-B785-E9577DC81A19}" type="datetimeFigureOut">
              <a:rPr lang="en-US" smtClean="0"/>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883252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20B55-87D4-B141-B785-E9577DC81A19}" type="datetimeFigureOut">
              <a:rPr lang="en-US" smtClean="0"/>
              <a:t>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6758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0B55-87D4-B141-B785-E9577DC81A19}" type="datetimeFigureOut">
              <a:rPr lang="en-US" smtClean="0"/>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94824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20B55-87D4-B141-B785-E9577DC81A19}"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5385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20B55-87D4-B141-B785-E9577DC81A19}"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12946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20B55-87D4-B141-B785-E9577DC81A19}" type="datetimeFigureOut">
              <a:rPr lang="en-US" smtClean="0"/>
              <a:t>1/19/18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927E2-C763-5648-A9D6-F61277A9EF22}" type="slidenum">
              <a:rPr lang="en-US" smtClean="0"/>
              <a:t>‹#›</a:t>
            </a:fld>
            <a:endParaRPr lang="en-US"/>
          </a:p>
        </p:txBody>
      </p:sp>
    </p:spTree>
    <p:extLst>
      <p:ext uri="{BB962C8B-B14F-4D97-AF65-F5344CB8AC3E}">
        <p14:creationId xmlns:p14="http://schemas.microsoft.com/office/powerpoint/2010/main" val="135511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0" y="1709273"/>
            <a:ext cx="12192000" cy="32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3999" y="579119"/>
            <a:ext cx="10223241" cy="2387600"/>
          </a:xfrm>
        </p:spPr>
        <p:txBody>
          <a:bodyPr>
            <a:normAutofit/>
          </a:bodyPr>
          <a:lstStyle/>
          <a:p>
            <a:pPr algn="l"/>
            <a:r>
              <a:rPr lang="en-US" sz="5000" dirty="0">
                <a:latin typeface="Helvetica Neue Light" charset="0"/>
                <a:ea typeface="Helvetica Neue Light" charset="0"/>
                <a:cs typeface="Helvetica Neue Light" charset="0"/>
              </a:rPr>
              <a:t>Problem session prep</a:t>
            </a:r>
          </a:p>
        </p:txBody>
      </p:sp>
      <p:sp>
        <p:nvSpPr>
          <p:cNvPr id="3" name="Subtitle 2"/>
          <p:cNvSpPr>
            <a:spLocks noGrp="1"/>
          </p:cNvSpPr>
          <p:nvPr>
            <p:ph type="subTitle" idx="1"/>
          </p:nvPr>
        </p:nvSpPr>
        <p:spPr>
          <a:xfrm>
            <a:off x="1524000" y="3391542"/>
            <a:ext cx="9560767" cy="1655762"/>
          </a:xfrm>
        </p:spPr>
        <p:txBody>
          <a:bodyPr>
            <a:normAutofit/>
          </a:bodyPr>
          <a:lstStyle/>
          <a:p>
            <a:pPr algn="l"/>
            <a:r>
              <a:rPr lang="en-US" dirty="0">
                <a:solidFill>
                  <a:schemeClr val="bg1">
                    <a:lumMod val="50000"/>
                  </a:schemeClr>
                </a:solidFill>
                <a:latin typeface="Helvetica Neue Light" charset="0"/>
                <a:ea typeface="Helvetica Neue Light" charset="0"/>
                <a:cs typeface="Helvetica Neue Light" charset="0"/>
              </a:rPr>
              <a:t>Natalie Nelson, PhD, Biological and Agricultural Engineering</a:t>
            </a:r>
          </a:p>
          <a:p>
            <a:pPr algn="l"/>
            <a:r>
              <a:rPr lang="en-US" dirty="0">
                <a:solidFill>
                  <a:schemeClr val="bg1">
                    <a:lumMod val="50000"/>
                  </a:schemeClr>
                </a:solidFill>
                <a:latin typeface="Helvetica Neue Light" charset="0"/>
                <a:ea typeface="Helvetica Neue Light" charset="0"/>
                <a:cs typeface="Helvetica Neue Light" charset="0"/>
              </a:rPr>
              <a:t>BAE 495/590: Applied Statistics for </a:t>
            </a:r>
            <a:r>
              <a:rPr lang="en-US" dirty="0" err="1">
                <a:solidFill>
                  <a:schemeClr val="bg1">
                    <a:lumMod val="50000"/>
                  </a:schemeClr>
                </a:solidFill>
                <a:latin typeface="Helvetica Neue Light" charset="0"/>
                <a:ea typeface="Helvetica Neue Light" charset="0"/>
                <a:cs typeface="Helvetica Neue Light" charset="0"/>
              </a:rPr>
              <a:t>Env</a:t>
            </a:r>
            <a:r>
              <a:rPr lang="en-US" dirty="0">
                <a:solidFill>
                  <a:schemeClr val="bg1">
                    <a:lumMod val="50000"/>
                  </a:schemeClr>
                </a:solidFill>
                <a:latin typeface="Helvetica Neue Light" charset="0"/>
                <a:ea typeface="Helvetica Neue Light" charset="0"/>
                <a:cs typeface="Helvetica Neue Light" charset="0"/>
              </a:rPr>
              <a:t>. &amp; Ag. Data Analysis</a:t>
            </a:r>
          </a:p>
          <a:p>
            <a:pPr algn="l"/>
            <a:r>
              <a:rPr lang="en-US" dirty="0">
                <a:solidFill>
                  <a:schemeClr val="bg1">
                    <a:lumMod val="50000"/>
                  </a:schemeClr>
                </a:solidFill>
                <a:latin typeface="Helvetica Neue Light" charset="0"/>
                <a:ea typeface="Helvetica Neue Light" charset="0"/>
                <a:cs typeface="Helvetica Neue Light" charset="0"/>
              </a:rPr>
              <a:t>January 19, 2018</a:t>
            </a:r>
          </a:p>
        </p:txBody>
      </p:sp>
      <p:pic>
        <p:nvPicPr>
          <p:cNvPr id="12" name="Picture 11"/>
          <p:cNvPicPr>
            <a:picLocks noChangeAspect="1"/>
          </p:cNvPicPr>
          <p:nvPr/>
        </p:nvPicPr>
        <p:blipFill>
          <a:blip r:embed="rId2"/>
          <a:stretch>
            <a:fillRect/>
          </a:stretch>
        </p:blipFill>
        <p:spPr>
          <a:xfrm>
            <a:off x="105735" y="6171293"/>
            <a:ext cx="1788160" cy="582924"/>
          </a:xfrm>
          <a:prstGeom prst="rect">
            <a:avLst/>
          </a:prstGeom>
        </p:spPr>
      </p:pic>
    </p:spTree>
    <p:extLst>
      <p:ext uri="{BB962C8B-B14F-4D97-AF65-F5344CB8AC3E}">
        <p14:creationId xmlns:p14="http://schemas.microsoft.com/office/powerpoint/2010/main" val="20153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33EC-7385-F148-8FD6-A3C714A0AA9E}"/>
              </a:ext>
            </a:extLst>
          </p:cNvPr>
          <p:cNvSpPr txBox="1">
            <a:spLocks/>
          </p:cNvSpPr>
          <p:nvPr/>
        </p:nvSpPr>
        <p:spPr>
          <a:xfrm>
            <a:off x="862584" y="232394"/>
            <a:ext cx="1073468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latin typeface="Helvetica Neue Light" charset="0"/>
                <a:ea typeface="Helvetica Neue Light" charset="0"/>
                <a:cs typeface="Helvetica Neue Light" charset="0"/>
              </a:rPr>
              <a:t>Boxplots</a:t>
            </a:r>
          </a:p>
        </p:txBody>
      </p:sp>
      <p:pic>
        <p:nvPicPr>
          <p:cNvPr id="4" name="Picture 3">
            <a:extLst>
              <a:ext uri="{FF2B5EF4-FFF2-40B4-BE49-F238E27FC236}">
                <a16:creationId xmlns:a16="http://schemas.microsoft.com/office/drawing/2014/main" id="{C431D621-7D17-7644-A89F-1E023E017A0F}"/>
              </a:ext>
            </a:extLst>
          </p:cNvPr>
          <p:cNvPicPr>
            <a:picLocks noChangeAspect="1"/>
          </p:cNvPicPr>
          <p:nvPr/>
        </p:nvPicPr>
        <p:blipFill>
          <a:blip r:embed="rId2"/>
          <a:stretch>
            <a:fillRect/>
          </a:stretch>
        </p:blipFill>
        <p:spPr>
          <a:xfrm>
            <a:off x="862584" y="1433294"/>
            <a:ext cx="3695631" cy="4434757"/>
          </a:xfrm>
          <a:prstGeom prst="rect">
            <a:avLst/>
          </a:prstGeom>
        </p:spPr>
      </p:pic>
      <p:pic>
        <p:nvPicPr>
          <p:cNvPr id="6" name="Picture 5">
            <a:extLst>
              <a:ext uri="{FF2B5EF4-FFF2-40B4-BE49-F238E27FC236}">
                <a16:creationId xmlns:a16="http://schemas.microsoft.com/office/drawing/2014/main" id="{2E818447-CB0E-F64E-9729-DE6F324E3473}"/>
              </a:ext>
            </a:extLst>
          </p:cNvPr>
          <p:cNvPicPr>
            <a:picLocks noChangeAspect="1"/>
          </p:cNvPicPr>
          <p:nvPr/>
        </p:nvPicPr>
        <p:blipFill>
          <a:blip r:embed="rId3"/>
          <a:stretch>
            <a:fillRect/>
          </a:stretch>
        </p:blipFill>
        <p:spPr>
          <a:xfrm>
            <a:off x="5718463" y="1034473"/>
            <a:ext cx="5715000" cy="5232400"/>
          </a:xfrm>
          <a:prstGeom prst="rect">
            <a:avLst/>
          </a:prstGeom>
        </p:spPr>
      </p:pic>
      <p:sp>
        <p:nvSpPr>
          <p:cNvPr id="7" name="TextBox 6">
            <a:extLst>
              <a:ext uri="{FF2B5EF4-FFF2-40B4-BE49-F238E27FC236}">
                <a16:creationId xmlns:a16="http://schemas.microsoft.com/office/drawing/2014/main" id="{EB0C1CA3-2A02-7142-80E2-FDC2A5984659}"/>
              </a:ext>
            </a:extLst>
          </p:cNvPr>
          <p:cNvSpPr txBox="1"/>
          <p:nvPr/>
        </p:nvSpPr>
        <p:spPr>
          <a:xfrm>
            <a:off x="1181238" y="6425532"/>
            <a:ext cx="2098651" cy="307777"/>
          </a:xfrm>
          <a:prstGeom prst="rect">
            <a:avLst/>
          </a:prstGeom>
          <a:noFill/>
        </p:spPr>
        <p:txBody>
          <a:bodyPr wrap="none" rtlCol="0">
            <a:spAutoFit/>
          </a:bodyPr>
          <a:lstStyle/>
          <a:p>
            <a:r>
              <a:rPr lang="en-US" sz="1400" dirty="0">
                <a:latin typeface="Helvetica Neue Light" charset="0"/>
                <a:ea typeface="Helvetica Neue Light" charset="0"/>
                <a:cs typeface="Helvetica Neue Light" charset="0"/>
              </a:rPr>
              <a:t>Image credit: ArcGIS Pro</a:t>
            </a:r>
          </a:p>
        </p:txBody>
      </p:sp>
      <p:sp>
        <p:nvSpPr>
          <p:cNvPr id="8" name="TextBox 7">
            <a:extLst>
              <a:ext uri="{FF2B5EF4-FFF2-40B4-BE49-F238E27FC236}">
                <a16:creationId xmlns:a16="http://schemas.microsoft.com/office/drawing/2014/main" id="{A39FDDD8-02F2-8D4E-9093-1A012669EF20}"/>
              </a:ext>
            </a:extLst>
          </p:cNvPr>
          <p:cNvSpPr txBox="1"/>
          <p:nvPr/>
        </p:nvSpPr>
        <p:spPr>
          <a:xfrm>
            <a:off x="5718463" y="6425532"/>
            <a:ext cx="2693366" cy="307777"/>
          </a:xfrm>
          <a:prstGeom prst="rect">
            <a:avLst/>
          </a:prstGeom>
          <a:noFill/>
        </p:spPr>
        <p:txBody>
          <a:bodyPr wrap="none" rtlCol="0">
            <a:spAutoFit/>
          </a:bodyPr>
          <a:lstStyle/>
          <a:p>
            <a:r>
              <a:rPr lang="en-US" sz="1400" dirty="0">
                <a:latin typeface="Helvetica Neue Light" charset="0"/>
                <a:ea typeface="Helvetica Neue Light" charset="0"/>
                <a:cs typeface="Helvetica Neue Light" charset="0"/>
              </a:rPr>
              <a:t>Image credit: Helical IT Solutions</a:t>
            </a:r>
          </a:p>
        </p:txBody>
      </p:sp>
    </p:spTree>
    <p:extLst>
      <p:ext uri="{BB962C8B-B14F-4D97-AF65-F5344CB8AC3E}">
        <p14:creationId xmlns:p14="http://schemas.microsoft.com/office/powerpoint/2010/main" val="2798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9864" cy="1325563"/>
          </a:xfrm>
        </p:spPr>
        <p:txBody>
          <a:bodyPr>
            <a:normAutofit/>
          </a:bodyPr>
          <a:lstStyle/>
          <a:p>
            <a:pPr algn="ctr"/>
            <a:r>
              <a:rPr lang="en-US" sz="6000" b="1">
                <a:latin typeface="Helvetica Neue Light" charset="0"/>
                <a:ea typeface="Helvetica Neue Light" charset="0"/>
                <a:cs typeface="Helvetica Neue Light" charset="0"/>
              </a:rPr>
              <a:t>Recap</a:t>
            </a:r>
            <a:endParaRPr lang="en-US" sz="6000" b="1" dirty="0">
              <a:latin typeface="Helvetica Neue Light" charset="0"/>
              <a:ea typeface="Helvetica Neue Light" charset="0"/>
              <a:cs typeface="Helvetica Neue Light" charset="0"/>
            </a:endParaRPr>
          </a:p>
        </p:txBody>
      </p:sp>
      <p:sp>
        <p:nvSpPr>
          <p:cNvPr id="3" name="Title 1"/>
          <p:cNvSpPr txBox="1">
            <a:spLocks/>
          </p:cNvSpPr>
          <p:nvPr/>
        </p:nvSpPr>
        <p:spPr>
          <a:xfrm>
            <a:off x="1602223" y="2322414"/>
            <a:ext cx="8731306" cy="37739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Helvetica Neue Light" charset="0"/>
                <a:ea typeface="Helvetica Neue Light" charset="0"/>
                <a:cs typeface="Helvetica Neue Light" charset="0"/>
              </a:rPr>
              <a:t>Deterministic vs. stochastic processes</a:t>
            </a:r>
          </a:p>
          <a:p>
            <a:pPr algn="ctr"/>
            <a:endParaRPr lang="en-US" sz="4000" dirty="0">
              <a:latin typeface="Helvetica Neue Light" charset="0"/>
              <a:ea typeface="Helvetica Neue Light" charset="0"/>
              <a:cs typeface="Helvetica Neue Light" charset="0"/>
            </a:endParaRPr>
          </a:p>
          <a:p>
            <a:pPr algn="just"/>
            <a:r>
              <a:rPr lang="en-US" sz="4000" dirty="0">
                <a:latin typeface="Helvetica Neue Light" charset="0"/>
                <a:ea typeface="Helvetica Neue Light" charset="0"/>
                <a:cs typeface="Helvetica Neue Light" charset="0"/>
              </a:rPr>
              <a:t>What is “</a:t>
            </a:r>
            <a:r>
              <a:rPr lang="en-US" sz="4000" b="1" dirty="0">
                <a:latin typeface="Helvetica Neue Light" charset="0"/>
                <a:ea typeface="Helvetica Neue Light" charset="0"/>
                <a:cs typeface="Helvetica Neue Light" charset="0"/>
              </a:rPr>
              <a:t>uncertainty</a:t>
            </a:r>
            <a:r>
              <a:rPr lang="en-US" sz="4000" dirty="0">
                <a:latin typeface="Helvetica Neue Light" charset="0"/>
                <a:ea typeface="Helvetica Neue Light" charset="0"/>
                <a:cs typeface="Helvetica Neue Light" charset="0"/>
              </a:rPr>
              <a:t>” and how does it relate to deterministic and stochastic processes?</a:t>
            </a:r>
          </a:p>
        </p:txBody>
      </p:sp>
    </p:spTree>
    <p:extLst>
      <p:ext uri="{BB962C8B-B14F-4D97-AF65-F5344CB8AC3E}">
        <p14:creationId xmlns:p14="http://schemas.microsoft.com/office/powerpoint/2010/main" val="190863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9864" cy="1325563"/>
          </a:xfrm>
        </p:spPr>
        <p:txBody>
          <a:bodyPr>
            <a:normAutofit/>
          </a:bodyPr>
          <a:lstStyle/>
          <a:p>
            <a:pPr algn="ctr"/>
            <a:r>
              <a:rPr lang="en-US" sz="6000" b="1">
                <a:latin typeface="Helvetica Neue Light" charset="0"/>
                <a:ea typeface="Helvetica Neue Light" charset="0"/>
                <a:cs typeface="Helvetica Neue Light" charset="0"/>
              </a:rPr>
              <a:t>Recap</a:t>
            </a:r>
            <a:endParaRPr lang="en-US" sz="6000" b="1" dirty="0">
              <a:latin typeface="Helvetica Neue Light" charset="0"/>
              <a:ea typeface="Helvetica Neue Light" charset="0"/>
              <a:cs typeface="Helvetica Neue Light" charset="0"/>
            </a:endParaRPr>
          </a:p>
        </p:txBody>
      </p:sp>
      <p:sp>
        <p:nvSpPr>
          <p:cNvPr id="3" name="Title 1"/>
          <p:cNvSpPr txBox="1">
            <a:spLocks/>
          </p:cNvSpPr>
          <p:nvPr/>
        </p:nvSpPr>
        <p:spPr>
          <a:xfrm>
            <a:off x="1651247" y="2054190"/>
            <a:ext cx="8443769" cy="37739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Helvetica Neue Light" charset="0"/>
                <a:ea typeface="Helvetica Neue Light" charset="0"/>
                <a:cs typeface="Helvetica Neue Light" charset="0"/>
              </a:rPr>
              <a:t>What are important considerations to make when comparing </a:t>
            </a:r>
            <a:r>
              <a:rPr lang="en-US" sz="4000" b="1" dirty="0">
                <a:latin typeface="Helvetica Neue Light" charset="0"/>
                <a:ea typeface="Helvetica Neue Light" charset="0"/>
                <a:cs typeface="Helvetica Neue Light" charset="0"/>
              </a:rPr>
              <a:t>samples </a:t>
            </a:r>
            <a:r>
              <a:rPr lang="en-US" sz="4000" dirty="0">
                <a:latin typeface="Helvetica Neue Light" charset="0"/>
                <a:ea typeface="Helvetica Neue Light" charset="0"/>
                <a:cs typeface="Helvetica Neue Light" charset="0"/>
              </a:rPr>
              <a:t>collected from different </a:t>
            </a:r>
            <a:r>
              <a:rPr lang="en-US" sz="4000" b="1" dirty="0">
                <a:latin typeface="Helvetica Neue Light" charset="0"/>
                <a:ea typeface="Helvetica Neue Light" charset="0"/>
                <a:cs typeface="Helvetica Neue Light" charset="0"/>
              </a:rPr>
              <a:t>populations</a:t>
            </a:r>
            <a:r>
              <a:rPr lang="en-US" sz="4000" dirty="0">
                <a:latin typeface="Helvetica Neue Light" charset="0"/>
                <a:ea typeface="Helvetica Neue Light" charset="0"/>
                <a:cs typeface="Helvetica Neue Light" charset="0"/>
              </a:rPr>
              <a:t>?</a:t>
            </a:r>
          </a:p>
        </p:txBody>
      </p:sp>
    </p:spTree>
    <p:extLst>
      <p:ext uri="{BB962C8B-B14F-4D97-AF65-F5344CB8AC3E}">
        <p14:creationId xmlns:p14="http://schemas.microsoft.com/office/powerpoint/2010/main" val="44555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9864" cy="1325563"/>
          </a:xfrm>
        </p:spPr>
        <p:txBody>
          <a:bodyPr>
            <a:normAutofit/>
          </a:bodyPr>
          <a:lstStyle/>
          <a:p>
            <a:pPr algn="ctr"/>
            <a:r>
              <a:rPr lang="en-US" sz="6000" b="1">
                <a:latin typeface="Helvetica Neue Light" charset="0"/>
                <a:ea typeface="Helvetica Neue Light" charset="0"/>
                <a:cs typeface="Helvetica Neue Light" charset="0"/>
              </a:rPr>
              <a:t>Recap</a:t>
            </a:r>
            <a:endParaRPr lang="en-US" sz="6000" b="1" dirty="0">
              <a:latin typeface="Helvetica Neue Light" charset="0"/>
              <a:ea typeface="Helvetica Neue Light" charset="0"/>
              <a:cs typeface="Helvetica Neue Light" charset="0"/>
            </a:endParaRPr>
          </a:p>
        </p:txBody>
      </p:sp>
      <p:sp>
        <p:nvSpPr>
          <p:cNvPr id="3" name="Title 1"/>
          <p:cNvSpPr txBox="1">
            <a:spLocks/>
          </p:cNvSpPr>
          <p:nvPr/>
        </p:nvSpPr>
        <p:spPr>
          <a:xfrm>
            <a:off x="1651247" y="2054190"/>
            <a:ext cx="8443769" cy="37739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Helvetica Neue Light" charset="0"/>
                <a:ea typeface="Helvetica Neue Light" charset="0"/>
                <a:cs typeface="Helvetica Neue Light" charset="0"/>
              </a:rPr>
              <a:t>What are two ways in which you can call a column in a </a:t>
            </a:r>
            <a:r>
              <a:rPr lang="en-US" sz="4000" dirty="0" err="1">
                <a:latin typeface="Helvetica Neue Light" charset="0"/>
                <a:ea typeface="Helvetica Neue Light" charset="0"/>
                <a:cs typeface="Helvetica Neue Light" charset="0"/>
              </a:rPr>
              <a:t>dataframe</a:t>
            </a:r>
            <a:r>
              <a:rPr lang="en-US" sz="4000" dirty="0">
                <a:latin typeface="Helvetica Neue Light" charset="0"/>
                <a:ea typeface="Helvetica Neue Light" charset="0"/>
                <a:cs typeface="Helvetica Neue Light" charset="0"/>
              </a:rPr>
              <a:t>?</a:t>
            </a:r>
          </a:p>
        </p:txBody>
      </p:sp>
    </p:spTree>
    <p:extLst>
      <p:ext uri="{BB962C8B-B14F-4D97-AF65-F5344CB8AC3E}">
        <p14:creationId xmlns:p14="http://schemas.microsoft.com/office/powerpoint/2010/main" val="87820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9864" cy="1325563"/>
          </a:xfrm>
        </p:spPr>
        <p:txBody>
          <a:bodyPr>
            <a:normAutofit/>
          </a:bodyPr>
          <a:lstStyle/>
          <a:p>
            <a:pPr algn="ctr"/>
            <a:r>
              <a:rPr lang="en-US" sz="6000" b="1">
                <a:latin typeface="Helvetica Neue Light" charset="0"/>
                <a:ea typeface="Helvetica Neue Light" charset="0"/>
                <a:cs typeface="Helvetica Neue Light" charset="0"/>
              </a:rPr>
              <a:t>Recap</a:t>
            </a:r>
            <a:endParaRPr lang="en-US" sz="6000" b="1" dirty="0">
              <a:latin typeface="Helvetica Neue Light" charset="0"/>
              <a:ea typeface="Helvetica Neue Light" charset="0"/>
              <a:cs typeface="Helvetica Neue Light" charset="0"/>
            </a:endParaRPr>
          </a:p>
        </p:txBody>
      </p:sp>
      <p:sp>
        <p:nvSpPr>
          <p:cNvPr id="3" name="Title 1"/>
          <p:cNvSpPr txBox="1">
            <a:spLocks/>
          </p:cNvSpPr>
          <p:nvPr/>
        </p:nvSpPr>
        <p:spPr>
          <a:xfrm>
            <a:off x="1651247" y="2054190"/>
            <a:ext cx="8443769" cy="37739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Helvetica Neue Light" charset="0"/>
                <a:ea typeface="Helvetica Neue Light" charset="0"/>
                <a:cs typeface="Helvetica Neue Light" charset="0"/>
              </a:rPr>
              <a:t>What does the </a:t>
            </a:r>
            <a:r>
              <a:rPr lang="en-US" sz="4000" dirty="0" err="1">
                <a:latin typeface="Helvetica Neue Light" charset="0"/>
                <a:ea typeface="Helvetica Neue Light" charset="0"/>
                <a:cs typeface="Helvetica Neue Light" charset="0"/>
              </a:rPr>
              <a:t>str</a:t>
            </a:r>
            <a:r>
              <a:rPr lang="en-US" sz="4000" dirty="0">
                <a:latin typeface="Helvetica Neue Light" charset="0"/>
                <a:ea typeface="Helvetica Neue Light" charset="0"/>
                <a:cs typeface="Helvetica Neue Light" charset="0"/>
              </a:rPr>
              <a:t>( ) function do?</a:t>
            </a:r>
          </a:p>
        </p:txBody>
      </p:sp>
    </p:spTree>
    <p:extLst>
      <p:ext uri="{BB962C8B-B14F-4D97-AF65-F5344CB8AC3E}">
        <p14:creationId xmlns:p14="http://schemas.microsoft.com/office/powerpoint/2010/main" val="1476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0014" y="2190147"/>
            <a:ext cx="8296907" cy="24856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buAutoNum type="romanUcPeriod"/>
            </a:pPr>
            <a:r>
              <a:rPr lang="en-US" sz="4000" dirty="0">
                <a:latin typeface="Helvetica Neue Light" charset="0"/>
                <a:ea typeface="Helvetica Neue Light" charset="0"/>
                <a:cs typeface="Helvetica Neue Light" charset="0"/>
              </a:rPr>
              <a:t>Exploratory Data Analysis (EDA)</a:t>
            </a:r>
          </a:p>
          <a:p>
            <a:pPr marL="857250" indent="-857250">
              <a:buAutoNum type="romanUcPeriod"/>
            </a:pPr>
            <a:endParaRPr lang="en-US" sz="4000" dirty="0">
              <a:latin typeface="Helvetica Neue Light" charset="0"/>
              <a:ea typeface="Helvetica Neue Light" charset="0"/>
              <a:cs typeface="Helvetica Neue Light" charset="0"/>
            </a:endParaRPr>
          </a:p>
          <a:p>
            <a:pPr marL="857250" indent="-857250">
              <a:buAutoNum type="romanUcPeriod"/>
            </a:pPr>
            <a:r>
              <a:rPr lang="en-US" sz="4000" dirty="0">
                <a:latin typeface="Helvetica Neue Light" charset="0"/>
                <a:ea typeface="Helvetica Neue Light" charset="0"/>
                <a:cs typeface="Helvetica Neue Light" charset="0"/>
              </a:rPr>
              <a:t>Quick R vocab	</a:t>
            </a:r>
            <a:br>
              <a:rPr lang="en-US" sz="4000" dirty="0">
                <a:latin typeface="Helvetica Neue Light" charset="0"/>
                <a:ea typeface="Helvetica Neue Light" charset="0"/>
                <a:cs typeface="Helvetica Neue Light" charset="0"/>
              </a:rPr>
            </a:br>
            <a:endParaRPr lang="en-US" sz="4000"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31547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62584" y="533476"/>
            <a:ext cx="110611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a:latin typeface="Helvetica Neue Light" charset="0"/>
                <a:ea typeface="Helvetica Neue Light" charset="0"/>
                <a:cs typeface="Helvetica Neue Light" charset="0"/>
              </a:rPr>
              <a:t>Exploratory Data Analysis</a:t>
            </a:r>
            <a:endParaRPr lang="en-US" sz="6000" b="1" dirty="0">
              <a:latin typeface="Helvetica Neue Light" charset="0"/>
              <a:ea typeface="Helvetica Neue Light" charset="0"/>
              <a:cs typeface="Helvetica Neue Light" charset="0"/>
            </a:endParaRPr>
          </a:p>
        </p:txBody>
      </p:sp>
      <p:sp>
        <p:nvSpPr>
          <p:cNvPr id="3" name="TextBox 2">
            <a:extLst>
              <a:ext uri="{FF2B5EF4-FFF2-40B4-BE49-F238E27FC236}">
                <a16:creationId xmlns:a16="http://schemas.microsoft.com/office/drawing/2014/main" id="{8FAD8558-E3AB-6743-A7D4-3CFAA3EE5C23}"/>
              </a:ext>
            </a:extLst>
          </p:cNvPr>
          <p:cNvSpPr txBox="1"/>
          <p:nvPr/>
        </p:nvSpPr>
        <p:spPr>
          <a:xfrm>
            <a:off x="862584" y="2051824"/>
            <a:ext cx="10065611" cy="3554819"/>
          </a:xfrm>
          <a:prstGeom prst="rect">
            <a:avLst/>
          </a:prstGeom>
          <a:noFill/>
        </p:spPr>
        <p:txBody>
          <a:bodyPr wrap="square" rtlCol="0">
            <a:spAutoFit/>
          </a:bodyPr>
          <a:lstStyle/>
          <a:p>
            <a:r>
              <a:rPr lang="en-US" sz="2500" dirty="0">
                <a:latin typeface="Helvetica Neue Light" panose="02000503000000020004" pitchFamily="2" charset="0"/>
                <a:ea typeface="Helvetica Neue Light" panose="02000503000000020004" pitchFamily="2" charset="0"/>
                <a:cs typeface="Helvetica Neue Light" panose="02000503000000020004" pitchFamily="2" charset="0"/>
              </a:rPr>
              <a:t>Exploratory data analysis is the process of exploring your data, and it typically includes examining the structure and components of your dataset, the distributions of individual variables, and the relationships between two or more variables. </a:t>
            </a:r>
          </a:p>
          <a:p>
            <a:endParaRPr lang="en-US" sz="2500" dirty="0">
              <a:latin typeface="Helvetica Neue Light" panose="02000503000000020004" pitchFamily="2" charset="0"/>
              <a:ea typeface="Helvetica Neue Light" panose="02000503000000020004" pitchFamily="2" charset="0"/>
              <a:cs typeface="Helvetica Neue Light" panose="02000503000000020004" pitchFamily="2" charset="0"/>
            </a:endParaRPr>
          </a:p>
          <a:p>
            <a:r>
              <a:rPr lang="en-US" sz="2500" dirty="0">
                <a:latin typeface="Helvetica Neue Light" panose="02000503000000020004" pitchFamily="2" charset="0"/>
                <a:ea typeface="Helvetica Neue Light" panose="02000503000000020004" pitchFamily="2" charset="0"/>
                <a:cs typeface="Helvetica Neue Light" panose="02000503000000020004" pitchFamily="2" charset="0"/>
              </a:rPr>
              <a:t>Data visualization is arguably the most important tool for exploratory data analysis because the information conveyed by graphical display can be very quickly absorbed and because it is generally easy to recognize patterns in a graphical display.</a:t>
            </a:r>
          </a:p>
        </p:txBody>
      </p:sp>
      <p:sp>
        <p:nvSpPr>
          <p:cNvPr id="4" name="TextBox 3">
            <a:extLst>
              <a:ext uri="{FF2B5EF4-FFF2-40B4-BE49-F238E27FC236}">
                <a16:creationId xmlns:a16="http://schemas.microsoft.com/office/drawing/2014/main" id="{5CA69905-E8B3-3544-918D-A4A8D18D005F}"/>
              </a:ext>
            </a:extLst>
          </p:cNvPr>
          <p:cNvSpPr txBox="1"/>
          <p:nvPr/>
        </p:nvSpPr>
        <p:spPr>
          <a:xfrm>
            <a:off x="8193790" y="6512187"/>
            <a:ext cx="3954929" cy="307777"/>
          </a:xfrm>
          <a:prstGeom prst="rect">
            <a:avLst/>
          </a:prstGeom>
          <a:noFill/>
        </p:spPr>
        <p:txBody>
          <a:bodyPr wrap="none" rtlCol="0">
            <a:spAutoFit/>
          </a:bodyPr>
          <a:lstStyle/>
          <a:p>
            <a:r>
              <a:rPr lang="en-US" sz="1400" dirty="0">
                <a:latin typeface="Helvetica Neue Light" charset="0"/>
                <a:ea typeface="Helvetica Neue Light" charset="0"/>
                <a:cs typeface="Helvetica Neue Light" charset="0"/>
              </a:rPr>
              <a:t>Peng and Matsui (2017), </a:t>
            </a:r>
            <a:r>
              <a:rPr lang="en-US" sz="1400" i="1" dirty="0">
                <a:latin typeface="Helvetica Neue Light" charset="0"/>
                <a:ea typeface="Helvetica Neue Light" charset="0"/>
                <a:cs typeface="Helvetica Neue Light" charset="0"/>
              </a:rPr>
              <a:t>The Art of Data Science</a:t>
            </a:r>
            <a:endParaRPr lang="en-US" sz="1400"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195488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2584" y="1859039"/>
            <a:ext cx="10237237" cy="4247317"/>
          </a:xfrm>
          <a:prstGeom prst="rect">
            <a:avLst/>
          </a:prstGeom>
          <a:noFill/>
        </p:spPr>
        <p:txBody>
          <a:bodyPr wrap="square" rtlCol="0">
            <a:spAutoFit/>
          </a:bodyPr>
          <a:lstStyle/>
          <a:p>
            <a:pPr marL="514350" indent="-514350">
              <a:buAutoNum type="arabicPeriod"/>
            </a:pPr>
            <a:r>
              <a:rPr lang="en-US" sz="3000" dirty="0">
                <a:latin typeface="Helvetica Neue Light" charset="0"/>
                <a:ea typeface="Helvetica Neue Light" charset="0"/>
                <a:cs typeface="Helvetica Neue Light" charset="0"/>
              </a:rPr>
              <a:t>Formulate your question</a:t>
            </a:r>
          </a:p>
          <a:p>
            <a:pPr marL="457200" indent="-457200">
              <a:buAutoNum type="arabicPeriod"/>
            </a:pPr>
            <a:r>
              <a:rPr lang="en-US" sz="3000" dirty="0">
                <a:latin typeface="Helvetica Neue Light" charset="0"/>
                <a:ea typeface="Helvetica Neue Light" charset="0"/>
                <a:cs typeface="Helvetica Neue Light" charset="0"/>
              </a:rPr>
              <a:t>Read in your data</a:t>
            </a:r>
          </a:p>
          <a:p>
            <a:pPr marL="457200" indent="-457200">
              <a:buAutoNum type="arabicPeriod"/>
            </a:pPr>
            <a:r>
              <a:rPr lang="en-US" sz="3000" dirty="0">
                <a:latin typeface="Helvetica Neue Light" charset="0"/>
                <a:ea typeface="Helvetica Neue Light" charset="0"/>
                <a:cs typeface="Helvetica Neue Light" charset="0"/>
              </a:rPr>
              <a:t>Check the packaging</a:t>
            </a:r>
          </a:p>
          <a:p>
            <a:pPr marL="457200" indent="-457200">
              <a:buAutoNum type="arabicPeriod"/>
            </a:pPr>
            <a:r>
              <a:rPr lang="en-US" sz="3000" dirty="0">
                <a:latin typeface="Helvetica Neue Light" charset="0"/>
                <a:ea typeface="Helvetica Neue Light" charset="0"/>
                <a:cs typeface="Helvetica Neue Light" charset="0"/>
              </a:rPr>
              <a:t>Look at the top and bottom of your data</a:t>
            </a:r>
          </a:p>
          <a:p>
            <a:pPr marL="457200" indent="-457200">
              <a:buAutoNum type="arabicPeriod"/>
            </a:pPr>
            <a:r>
              <a:rPr lang="en-US" sz="3000" dirty="0">
                <a:latin typeface="Helvetica Neue Light" charset="0"/>
                <a:ea typeface="Helvetica Neue Light" charset="0"/>
                <a:cs typeface="Helvetica Neue Light" charset="0"/>
              </a:rPr>
              <a:t>ABC: Always Be Checking your “</a:t>
            </a:r>
            <a:r>
              <a:rPr lang="en-US" sz="3000" dirty="0" err="1">
                <a:latin typeface="Helvetica Neue Light" charset="0"/>
                <a:ea typeface="Helvetica Neue Light" charset="0"/>
                <a:cs typeface="Helvetica Neue Light" charset="0"/>
              </a:rPr>
              <a:t>n”s</a:t>
            </a:r>
            <a:endParaRPr lang="en-US" sz="3000" dirty="0">
              <a:latin typeface="Helvetica Neue Light" charset="0"/>
              <a:ea typeface="Helvetica Neue Light" charset="0"/>
              <a:cs typeface="Helvetica Neue Light" charset="0"/>
            </a:endParaRPr>
          </a:p>
          <a:p>
            <a:pPr marL="457200" indent="-457200">
              <a:buAutoNum type="arabicPeriod"/>
            </a:pPr>
            <a:r>
              <a:rPr lang="en-US" sz="3000" dirty="0">
                <a:latin typeface="Helvetica Neue Light" charset="0"/>
                <a:ea typeface="Helvetica Neue Light" charset="0"/>
                <a:cs typeface="Helvetica Neue Light" charset="0"/>
              </a:rPr>
              <a:t>Validate with at least one external data source</a:t>
            </a:r>
          </a:p>
          <a:p>
            <a:pPr marL="457200" indent="-457200">
              <a:buAutoNum type="arabicPeriod"/>
            </a:pPr>
            <a:r>
              <a:rPr lang="en-US" sz="3000" dirty="0">
                <a:latin typeface="Helvetica Neue Light" charset="0"/>
                <a:ea typeface="Helvetica Neue Light" charset="0"/>
                <a:cs typeface="Helvetica Neue Light" charset="0"/>
              </a:rPr>
              <a:t>Make a plot</a:t>
            </a:r>
          </a:p>
          <a:p>
            <a:pPr marL="457200" indent="-457200">
              <a:buAutoNum type="arabicPeriod"/>
            </a:pPr>
            <a:r>
              <a:rPr lang="en-US" sz="3000" dirty="0">
                <a:latin typeface="Helvetica Neue Light" charset="0"/>
                <a:ea typeface="Helvetica Neue Light" charset="0"/>
                <a:cs typeface="Helvetica Neue Light" charset="0"/>
              </a:rPr>
              <a:t>Try the easy solution first</a:t>
            </a:r>
          </a:p>
          <a:p>
            <a:pPr marL="457200" indent="-457200">
              <a:buAutoNum type="arabicPeriod"/>
            </a:pPr>
            <a:r>
              <a:rPr lang="en-US" sz="3000" dirty="0">
                <a:latin typeface="Helvetica Neue Light" charset="0"/>
                <a:ea typeface="Helvetica Neue Light" charset="0"/>
                <a:cs typeface="Helvetica Neue Light" charset="0"/>
              </a:rPr>
              <a:t>Follow up</a:t>
            </a:r>
            <a:endParaRPr lang="en-US" sz="2500" dirty="0">
              <a:latin typeface="Helvetica Neue Light" charset="0"/>
              <a:ea typeface="Helvetica Neue Light" charset="0"/>
              <a:cs typeface="Helvetica Neue Light" charset="0"/>
            </a:endParaRPr>
          </a:p>
        </p:txBody>
      </p:sp>
      <p:sp>
        <p:nvSpPr>
          <p:cNvPr id="4" name="Title 1"/>
          <p:cNvSpPr txBox="1">
            <a:spLocks/>
          </p:cNvSpPr>
          <p:nvPr/>
        </p:nvSpPr>
        <p:spPr>
          <a:xfrm>
            <a:off x="862584" y="533476"/>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a:latin typeface="Helvetica Neue Light" charset="0"/>
                <a:ea typeface="Helvetica Neue Light" charset="0"/>
                <a:cs typeface="Helvetica Neue Light" charset="0"/>
              </a:rPr>
              <a:t>EDA Checklist</a:t>
            </a:r>
            <a:endParaRPr lang="en-US" sz="6000" b="1" dirty="0">
              <a:latin typeface="Helvetica Neue Light" charset="0"/>
              <a:ea typeface="Helvetica Neue Light" charset="0"/>
              <a:cs typeface="Helvetica Neue Light" charset="0"/>
            </a:endParaRPr>
          </a:p>
        </p:txBody>
      </p:sp>
      <p:sp>
        <p:nvSpPr>
          <p:cNvPr id="5" name="TextBox 4"/>
          <p:cNvSpPr txBox="1"/>
          <p:nvPr/>
        </p:nvSpPr>
        <p:spPr>
          <a:xfrm>
            <a:off x="8193790" y="6512187"/>
            <a:ext cx="3954929" cy="307777"/>
          </a:xfrm>
          <a:prstGeom prst="rect">
            <a:avLst/>
          </a:prstGeom>
          <a:noFill/>
        </p:spPr>
        <p:txBody>
          <a:bodyPr wrap="none" rtlCol="0">
            <a:spAutoFit/>
          </a:bodyPr>
          <a:lstStyle/>
          <a:p>
            <a:r>
              <a:rPr lang="en-US" sz="1400" dirty="0">
                <a:latin typeface="Helvetica Neue Light" charset="0"/>
                <a:ea typeface="Helvetica Neue Light" charset="0"/>
                <a:cs typeface="Helvetica Neue Light" charset="0"/>
              </a:rPr>
              <a:t>Peng and Matsui (2017), </a:t>
            </a:r>
            <a:r>
              <a:rPr lang="en-US" sz="1400" i="1" dirty="0">
                <a:latin typeface="Helvetica Neue Light" charset="0"/>
                <a:ea typeface="Helvetica Neue Light" charset="0"/>
                <a:cs typeface="Helvetica Neue Light" charset="0"/>
              </a:rPr>
              <a:t>The Art of Data Science</a:t>
            </a:r>
            <a:endParaRPr lang="en-US" sz="1400" dirty="0">
              <a:latin typeface="Helvetica Neue Light" charset="0"/>
              <a:ea typeface="Helvetica Neue Light" charset="0"/>
              <a:cs typeface="Helvetica Neue Light" charset="0"/>
            </a:endParaRPr>
          </a:p>
        </p:txBody>
      </p:sp>
      <p:sp>
        <p:nvSpPr>
          <p:cNvPr id="2" name="Rectangle 1">
            <a:extLst>
              <a:ext uri="{FF2B5EF4-FFF2-40B4-BE49-F238E27FC236}">
                <a16:creationId xmlns:a16="http://schemas.microsoft.com/office/drawing/2014/main" id="{10FAB7EC-0D8A-D743-B54F-640CDCCB6B44}"/>
              </a:ext>
            </a:extLst>
          </p:cNvPr>
          <p:cNvSpPr/>
          <p:nvPr/>
        </p:nvSpPr>
        <p:spPr>
          <a:xfrm>
            <a:off x="862584" y="1951463"/>
            <a:ext cx="10946557" cy="4460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22B1E8-9279-504D-9334-5D0DE64E6096}"/>
              </a:ext>
            </a:extLst>
          </p:cNvPr>
          <p:cNvSpPr/>
          <p:nvPr/>
        </p:nvSpPr>
        <p:spPr>
          <a:xfrm>
            <a:off x="862583" y="2397512"/>
            <a:ext cx="10946557" cy="27543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8773DA7-1CE9-C24F-B060-E02965F98B2D}"/>
              </a:ext>
            </a:extLst>
          </p:cNvPr>
          <p:cNvSpPr/>
          <p:nvPr/>
        </p:nvSpPr>
        <p:spPr>
          <a:xfrm>
            <a:off x="862582" y="5151863"/>
            <a:ext cx="10946557" cy="954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8E3B40-2457-164E-904A-22A2478B2506}"/>
              </a:ext>
            </a:extLst>
          </p:cNvPr>
          <p:cNvSpPr txBox="1"/>
          <p:nvPr/>
        </p:nvSpPr>
        <p:spPr>
          <a:xfrm>
            <a:off x="10231243" y="1998780"/>
            <a:ext cx="1044517" cy="369332"/>
          </a:xfrm>
          <a:prstGeom prst="rect">
            <a:avLst/>
          </a:prstGeom>
          <a:noFill/>
        </p:spPr>
        <p:txBody>
          <a:bodyPr wrap="none" rtlCol="0">
            <a:spAutoFit/>
          </a:bodyPr>
          <a:lstStyle/>
          <a:p>
            <a:r>
              <a:rPr lang="en-US" dirty="0">
                <a:latin typeface="Helvetica Neue Light" panose="02000503000000020004" pitchFamily="2" charset="0"/>
                <a:ea typeface="Helvetica Neue Light" panose="02000503000000020004" pitchFamily="2" charset="0"/>
                <a:cs typeface="Helvetica Neue Light" panose="02000503000000020004" pitchFamily="2" charset="0"/>
              </a:rPr>
              <a:t>Pre-EDA</a:t>
            </a:r>
          </a:p>
        </p:txBody>
      </p:sp>
      <p:sp>
        <p:nvSpPr>
          <p:cNvPr id="9" name="TextBox 8">
            <a:extLst>
              <a:ext uri="{FF2B5EF4-FFF2-40B4-BE49-F238E27FC236}">
                <a16:creationId xmlns:a16="http://schemas.microsoft.com/office/drawing/2014/main" id="{424ACE4E-0324-BB43-BEB7-17D099560A00}"/>
              </a:ext>
            </a:extLst>
          </p:cNvPr>
          <p:cNvSpPr txBox="1"/>
          <p:nvPr/>
        </p:nvSpPr>
        <p:spPr>
          <a:xfrm>
            <a:off x="9779619" y="3292411"/>
            <a:ext cx="1947766" cy="646331"/>
          </a:xfrm>
          <a:prstGeom prst="rect">
            <a:avLst/>
          </a:prstGeom>
          <a:noFill/>
        </p:spPr>
        <p:txBody>
          <a:bodyPr wrap="square" rtlCol="0">
            <a:spAutoFit/>
          </a:bodyPr>
          <a:lstStyle/>
          <a:p>
            <a:r>
              <a:rPr lang="en-US" dirty="0">
                <a:latin typeface="Helvetica Neue Light" panose="02000503000000020004" pitchFamily="2" charset="0"/>
                <a:ea typeface="Helvetica Neue Light" panose="02000503000000020004" pitchFamily="2" charset="0"/>
                <a:cs typeface="Helvetica Neue Light" panose="02000503000000020004" pitchFamily="2" charset="0"/>
              </a:rPr>
              <a:t>Perform iteratively throughout EDA</a:t>
            </a:r>
          </a:p>
        </p:txBody>
      </p:sp>
      <p:sp>
        <p:nvSpPr>
          <p:cNvPr id="10" name="TextBox 9">
            <a:extLst>
              <a:ext uri="{FF2B5EF4-FFF2-40B4-BE49-F238E27FC236}">
                <a16:creationId xmlns:a16="http://schemas.microsoft.com/office/drawing/2014/main" id="{5985BBEF-8727-3342-966D-7C4C901918B5}"/>
              </a:ext>
            </a:extLst>
          </p:cNvPr>
          <p:cNvSpPr txBox="1"/>
          <p:nvPr/>
        </p:nvSpPr>
        <p:spPr>
          <a:xfrm>
            <a:off x="10171450" y="5413246"/>
            <a:ext cx="1164101" cy="369332"/>
          </a:xfrm>
          <a:prstGeom prst="rect">
            <a:avLst/>
          </a:prstGeom>
          <a:noFill/>
        </p:spPr>
        <p:txBody>
          <a:bodyPr wrap="none" rtlCol="0">
            <a:spAutoFit/>
          </a:bodyPr>
          <a:lstStyle/>
          <a:p>
            <a:r>
              <a:rPr lang="en-US" dirty="0">
                <a:latin typeface="Helvetica Neue Light" panose="02000503000000020004" pitchFamily="2" charset="0"/>
                <a:ea typeface="Helvetica Neue Light" panose="02000503000000020004" pitchFamily="2" charset="0"/>
                <a:cs typeface="Helvetica Neue Light" panose="02000503000000020004" pitchFamily="2" charset="0"/>
              </a:rPr>
              <a:t>Post-EDA</a:t>
            </a:r>
          </a:p>
        </p:txBody>
      </p:sp>
    </p:spTree>
    <p:extLst>
      <p:ext uri="{BB962C8B-B14F-4D97-AF65-F5344CB8AC3E}">
        <p14:creationId xmlns:p14="http://schemas.microsoft.com/office/powerpoint/2010/main" val="144749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2584" y="1234571"/>
            <a:ext cx="10237237" cy="4893647"/>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Helvetica Neue Light" charset="0"/>
                <a:ea typeface="Helvetica Neue Light" charset="0"/>
                <a:cs typeface="Helvetica Neue Light" charset="0"/>
              </a:rPr>
              <a:t>Function(arguments). For example:</a:t>
            </a:r>
          </a:p>
          <a:p>
            <a:pPr lvl="1"/>
            <a:endParaRPr lang="en-US" sz="400" dirty="0">
              <a:latin typeface="Helvetica Neue Light" charset="0"/>
              <a:ea typeface="Helvetica Neue Light" charset="0"/>
              <a:cs typeface="Helvetica Neue Light" charset="0"/>
            </a:endParaRPr>
          </a:p>
          <a:p>
            <a:pPr lvl="1"/>
            <a:r>
              <a:rPr lang="en-US" sz="2500" b="1" dirty="0">
                <a:latin typeface="Helvetica Neue Light" charset="0"/>
                <a:ea typeface="Helvetica Neue Light" charset="0"/>
                <a:cs typeface="Helvetica Neue Light" charset="0"/>
              </a:rPr>
              <a:t>	mean(x)</a:t>
            </a:r>
          </a:p>
          <a:p>
            <a:pPr marL="342900" indent="-342900">
              <a:buFont typeface="Arial" panose="020B0604020202020204" pitchFamily="34" charset="0"/>
              <a:buChar char="•"/>
            </a:pPr>
            <a:endParaRPr lang="en-US" sz="2500" dirty="0">
              <a:latin typeface="Helvetica Neue Light" charset="0"/>
              <a:ea typeface="Helvetica Neue Light" charset="0"/>
              <a:cs typeface="Helvetica Neue Light" charset="0"/>
            </a:endParaRPr>
          </a:p>
          <a:p>
            <a:pPr marL="342900" indent="-342900">
              <a:buFont typeface="Arial" panose="020B0604020202020204" pitchFamily="34" charset="0"/>
              <a:buChar char="•"/>
            </a:pPr>
            <a:r>
              <a:rPr lang="en-US" sz="2500" b="1" dirty="0">
                <a:latin typeface="Helvetica Neue Light" charset="0"/>
                <a:ea typeface="Helvetica Neue Light" charset="0"/>
                <a:cs typeface="Helvetica Neue Light" charset="0"/>
              </a:rPr>
              <a:t>#</a:t>
            </a:r>
            <a:r>
              <a:rPr lang="en-US" sz="2500" dirty="0">
                <a:latin typeface="Helvetica Neue Light" charset="0"/>
                <a:ea typeface="Helvetica Neue Light" charset="0"/>
                <a:cs typeface="Helvetica Neue Light" charset="0"/>
              </a:rPr>
              <a:t> is used to comment out lines of code (meaning, R won’t read lines of code that begin with “#”). Use comments frequently in order to organize your code, as well as make notes to yourself. For example:</a:t>
            </a:r>
          </a:p>
          <a:p>
            <a:pPr marL="342900" indent="-342900">
              <a:buFont typeface="Arial" panose="020B0604020202020204" pitchFamily="34" charset="0"/>
              <a:buChar char="•"/>
            </a:pPr>
            <a:endParaRPr lang="en-US" sz="400" dirty="0">
              <a:latin typeface="Helvetica Neue Light" charset="0"/>
              <a:ea typeface="Helvetica Neue Light" charset="0"/>
              <a:cs typeface="Helvetica Neue Light" charset="0"/>
            </a:endParaRPr>
          </a:p>
          <a:p>
            <a:pPr lvl="1"/>
            <a:r>
              <a:rPr lang="en-US" sz="2500" dirty="0">
                <a:latin typeface="Helvetica Neue Light" charset="0"/>
                <a:ea typeface="Helvetica Neue Light" charset="0"/>
                <a:cs typeface="Helvetica Neue Light" charset="0"/>
              </a:rPr>
              <a:t>	</a:t>
            </a:r>
            <a:r>
              <a:rPr lang="en-US" sz="2500" b="1" dirty="0">
                <a:latin typeface="Helvetica Neue Light" charset="0"/>
                <a:ea typeface="Helvetica Neue Light" charset="0"/>
                <a:cs typeface="Helvetica Neue Light" charset="0"/>
              </a:rPr>
              <a:t># Mean of variable x</a:t>
            </a:r>
          </a:p>
          <a:p>
            <a:pPr lvl="1"/>
            <a:r>
              <a:rPr lang="en-US" sz="2500" b="1" dirty="0">
                <a:latin typeface="Helvetica Neue Light" charset="0"/>
                <a:ea typeface="Helvetica Neue Light" charset="0"/>
                <a:cs typeface="Helvetica Neue Light" charset="0"/>
              </a:rPr>
              <a:t>	mean(x)</a:t>
            </a:r>
          </a:p>
          <a:p>
            <a:pPr marL="342900" indent="-342900">
              <a:buFont typeface="Arial" panose="020B0604020202020204" pitchFamily="34" charset="0"/>
              <a:buChar char="•"/>
            </a:pPr>
            <a:endParaRPr lang="en-US" sz="2500" dirty="0">
              <a:latin typeface="Helvetica Neue Light" charset="0"/>
              <a:ea typeface="Helvetica Neue Light" charset="0"/>
              <a:cs typeface="Helvetica Neue Light" charset="0"/>
            </a:endParaRPr>
          </a:p>
          <a:p>
            <a:pPr marL="342900" indent="-342900">
              <a:buFont typeface="Arial" panose="020B0604020202020204" pitchFamily="34" charset="0"/>
              <a:buChar char="•"/>
            </a:pPr>
            <a:r>
              <a:rPr lang="en-US" sz="2500" dirty="0">
                <a:latin typeface="Helvetica Neue Light" charset="0"/>
                <a:ea typeface="Helvetica Neue Light" charset="0"/>
                <a:cs typeface="Helvetica Neue Light" charset="0"/>
              </a:rPr>
              <a:t>To assign the output of a function to an object, use “</a:t>
            </a:r>
            <a:r>
              <a:rPr lang="en-US" sz="2500" b="1" dirty="0">
                <a:latin typeface="Helvetica Neue Light" charset="0"/>
                <a:ea typeface="Helvetica Neue Light" charset="0"/>
                <a:cs typeface="Helvetica Neue Light" charset="0"/>
              </a:rPr>
              <a:t>&lt;-</a:t>
            </a:r>
            <a:r>
              <a:rPr lang="en-US" sz="2500" dirty="0">
                <a:latin typeface="Helvetica Neue Light" charset="0"/>
                <a:ea typeface="Helvetica Neue Light" charset="0"/>
                <a:cs typeface="Helvetica Neue Light" charset="0"/>
              </a:rPr>
              <a:t>”. Think of this is an arrow pointing the function to the object name. For example:</a:t>
            </a:r>
          </a:p>
          <a:p>
            <a:endParaRPr lang="en-US" sz="400" dirty="0">
              <a:latin typeface="Helvetica Neue Light" charset="0"/>
              <a:ea typeface="Helvetica Neue Light" charset="0"/>
              <a:cs typeface="Helvetica Neue Light" charset="0"/>
            </a:endParaRPr>
          </a:p>
          <a:p>
            <a:r>
              <a:rPr lang="en-US" sz="2500" dirty="0">
                <a:latin typeface="Helvetica Neue Light" charset="0"/>
                <a:ea typeface="Helvetica Neue Light" charset="0"/>
                <a:cs typeface="Helvetica Neue Light" charset="0"/>
              </a:rPr>
              <a:t>	</a:t>
            </a:r>
            <a:r>
              <a:rPr lang="en-US" sz="2500" b="1" dirty="0">
                <a:latin typeface="Helvetica Neue Light" charset="0"/>
                <a:ea typeface="Helvetica Neue Light" charset="0"/>
                <a:cs typeface="Helvetica Neue Light" charset="0"/>
              </a:rPr>
              <a:t>y &lt;- mean(x) # assign the mean of x to an object named y</a:t>
            </a:r>
          </a:p>
        </p:txBody>
      </p:sp>
      <p:sp>
        <p:nvSpPr>
          <p:cNvPr id="4" name="Title 1"/>
          <p:cNvSpPr txBox="1">
            <a:spLocks/>
          </p:cNvSpPr>
          <p:nvPr/>
        </p:nvSpPr>
        <p:spPr>
          <a:xfrm>
            <a:off x="862584" y="232394"/>
            <a:ext cx="10734684" cy="1325563"/>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latin typeface="Helvetica Neue Light" charset="0"/>
                <a:ea typeface="Helvetica Neue Light" charset="0"/>
                <a:cs typeface="Helvetica Neue Light" charset="0"/>
              </a:rPr>
              <a:t>Some R vocab for today’s analysis</a:t>
            </a:r>
          </a:p>
        </p:txBody>
      </p:sp>
      <p:sp>
        <p:nvSpPr>
          <p:cNvPr id="5" name="TextBox 4"/>
          <p:cNvSpPr txBox="1"/>
          <p:nvPr/>
        </p:nvSpPr>
        <p:spPr>
          <a:xfrm>
            <a:off x="8193790" y="6512187"/>
            <a:ext cx="3954929" cy="307777"/>
          </a:xfrm>
          <a:prstGeom prst="rect">
            <a:avLst/>
          </a:prstGeom>
          <a:noFill/>
        </p:spPr>
        <p:txBody>
          <a:bodyPr wrap="none" rtlCol="0">
            <a:spAutoFit/>
          </a:bodyPr>
          <a:lstStyle/>
          <a:p>
            <a:r>
              <a:rPr lang="en-US" sz="1400" dirty="0">
                <a:latin typeface="Helvetica Neue Light" charset="0"/>
                <a:ea typeface="Helvetica Neue Light" charset="0"/>
                <a:cs typeface="Helvetica Neue Light" charset="0"/>
              </a:rPr>
              <a:t>Peng and Matsui (2017), </a:t>
            </a:r>
            <a:r>
              <a:rPr lang="en-US" sz="1400" i="1" dirty="0">
                <a:latin typeface="Helvetica Neue Light" charset="0"/>
                <a:ea typeface="Helvetica Neue Light" charset="0"/>
                <a:cs typeface="Helvetica Neue Light" charset="0"/>
              </a:rPr>
              <a:t>The Art of Data Science</a:t>
            </a:r>
            <a:endParaRPr lang="en-US" sz="1400"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290140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4689</TotalTime>
  <Words>294</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 Light</vt:lpstr>
      <vt:lpstr>Office Theme</vt:lpstr>
      <vt:lpstr>Problem session prep</vt:lpstr>
      <vt:lpstr>Recap</vt:lpstr>
      <vt:lpstr>Recap</vt:lpstr>
      <vt:lpstr>Recap</vt:lpstr>
      <vt:lpstr>Recap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and reproducible science for the curious non-user</dc:title>
  <dc:creator>Natalie Nelson</dc:creator>
  <cp:lastModifiedBy>Natalie Nelson</cp:lastModifiedBy>
  <cp:revision>288</cp:revision>
  <cp:lastPrinted>2018-01-19T17:19:04Z</cp:lastPrinted>
  <dcterms:created xsi:type="dcterms:W3CDTF">2017-11-02T01:42:22Z</dcterms:created>
  <dcterms:modified xsi:type="dcterms:W3CDTF">2018-01-19T17:20:52Z</dcterms:modified>
</cp:coreProperties>
</file>