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538" r:id="rId3"/>
    <p:sldId id="540" r:id="rId4"/>
    <p:sldId id="309" r:id="rId5"/>
    <p:sldId id="337" r:id="rId6"/>
    <p:sldId id="338" r:id="rId7"/>
    <p:sldId id="542" r:id="rId8"/>
    <p:sldId id="544" r:id="rId9"/>
    <p:sldId id="547" r:id="rId10"/>
    <p:sldId id="548" r:id="rId11"/>
    <p:sldId id="563" r:id="rId12"/>
    <p:sldId id="356" r:id="rId13"/>
    <p:sldId id="357" r:id="rId14"/>
    <p:sldId id="312" r:id="rId15"/>
    <p:sldId id="341" r:id="rId16"/>
    <p:sldId id="342" r:id="rId17"/>
    <p:sldId id="344" r:id="rId18"/>
    <p:sldId id="345" r:id="rId19"/>
    <p:sldId id="346" r:id="rId20"/>
    <p:sldId id="347" r:id="rId21"/>
    <p:sldId id="348" r:id="rId22"/>
    <p:sldId id="349" r:id="rId23"/>
    <p:sldId id="358" r:id="rId24"/>
    <p:sldId id="453" r:id="rId25"/>
    <p:sldId id="534" r:id="rId26"/>
    <p:sldId id="469" r:id="rId27"/>
    <p:sldId id="535" r:id="rId28"/>
    <p:sldId id="5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00C6"/>
    <a:srgbClr val="00C9C5"/>
    <a:srgbClr val="08B979"/>
    <a:srgbClr val="3828EC"/>
    <a:srgbClr val="F08700"/>
    <a:srgbClr val="026F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5"/>
    <p:restoredTop sz="93469"/>
  </p:normalViewPr>
  <p:slideViewPr>
    <p:cSldViewPr snapToGrid="0" snapToObjects="1">
      <p:cViewPr varScale="1">
        <p:scale>
          <a:sx n="115" d="100"/>
          <a:sy n="115"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AE3485-2D78-EC4B-A99F-B5AC7D1CBFBD}" type="datetimeFigureOut">
              <a:rPr lang="en-US" smtClean="0"/>
              <a:t>6/23/21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00214-F1CB-CA47-B95C-EA123E5BF82B}" type="slidenum">
              <a:rPr lang="en-US" smtClean="0"/>
              <a:t>‹#›</a:t>
            </a:fld>
            <a:endParaRPr lang="en-US"/>
          </a:p>
        </p:txBody>
      </p:sp>
    </p:spTree>
    <p:extLst>
      <p:ext uri="{BB962C8B-B14F-4D97-AF65-F5344CB8AC3E}">
        <p14:creationId xmlns:p14="http://schemas.microsoft.com/office/powerpoint/2010/main" val="276334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NN: Slide needs a source for the table screenshot. Note that the students already know these, but I think it’s a nice reminder to include here.</a:t>
            </a:r>
          </a:p>
        </p:txBody>
      </p:sp>
      <p:sp>
        <p:nvSpPr>
          <p:cNvPr id="4" name="Slide Number Placeholder 3"/>
          <p:cNvSpPr>
            <a:spLocks noGrp="1"/>
          </p:cNvSpPr>
          <p:nvPr>
            <p:ph type="sldNum" sz="quarter" idx="5"/>
          </p:nvPr>
        </p:nvSpPr>
        <p:spPr/>
        <p:txBody>
          <a:bodyPr/>
          <a:lstStyle/>
          <a:p>
            <a:fld id="{DEB00214-F1CB-CA47-B95C-EA123E5BF82B}" type="slidenum">
              <a:rPr lang="en-US" smtClean="0"/>
              <a:t>3</a:t>
            </a:fld>
            <a:endParaRPr lang="en-US"/>
          </a:p>
        </p:txBody>
      </p:sp>
    </p:spTree>
    <p:extLst>
      <p:ext uri="{BB962C8B-B14F-4D97-AF65-F5344CB8AC3E}">
        <p14:creationId xmlns:p14="http://schemas.microsoft.com/office/powerpoint/2010/main" val="199427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already know this function, but they use </a:t>
            </a:r>
            <a:r>
              <a:rPr lang="en-US" dirty="0" err="1"/>
              <a:t>if_else</a:t>
            </a:r>
            <a:r>
              <a:rPr lang="en-US" dirty="0"/>
              <a:t>()</a:t>
            </a:r>
          </a:p>
        </p:txBody>
      </p:sp>
      <p:sp>
        <p:nvSpPr>
          <p:cNvPr id="4" name="Slide Number Placeholder 3"/>
          <p:cNvSpPr>
            <a:spLocks noGrp="1"/>
          </p:cNvSpPr>
          <p:nvPr>
            <p:ph type="sldNum" sz="quarter" idx="5"/>
          </p:nvPr>
        </p:nvSpPr>
        <p:spPr/>
        <p:txBody>
          <a:bodyPr/>
          <a:lstStyle/>
          <a:p>
            <a:fld id="{DEB00214-F1CB-CA47-B95C-EA123E5BF82B}" type="slidenum">
              <a:rPr lang="en-US" smtClean="0"/>
              <a:t>10</a:t>
            </a:fld>
            <a:endParaRPr lang="en-US"/>
          </a:p>
        </p:txBody>
      </p:sp>
    </p:spTree>
    <p:extLst>
      <p:ext uri="{BB962C8B-B14F-4D97-AF65-F5344CB8AC3E}">
        <p14:creationId xmlns:p14="http://schemas.microsoft.com/office/powerpoint/2010/main" val="182960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NN: I don’t think return is optional?</a:t>
            </a:r>
          </a:p>
        </p:txBody>
      </p:sp>
      <p:sp>
        <p:nvSpPr>
          <p:cNvPr id="4" name="Slide Number Placeholder 3"/>
          <p:cNvSpPr>
            <a:spLocks noGrp="1"/>
          </p:cNvSpPr>
          <p:nvPr>
            <p:ph type="sldNum" sz="quarter" idx="5"/>
          </p:nvPr>
        </p:nvSpPr>
        <p:spPr/>
        <p:txBody>
          <a:bodyPr/>
          <a:lstStyle/>
          <a:p>
            <a:fld id="{DEB00214-F1CB-CA47-B95C-EA123E5BF82B}" type="slidenum">
              <a:rPr lang="en-US" smtClean="0"/>
              <a:t>25</a:t>
            </a:fld>
            <a:endParaRPr lang="en-US"/>
          </a:p>
        </p:txBody>
      </p:sp>
    </p:spTree>
    <p:extLst>
      <p:ext uri="{BB962C8B-B14F-4D97-AF65-F5344CB8AC3E}">
        <p14:creationId xmlns:p14="http://schemas.microsoft.com/office/powerpoint/2010/main" val="1541939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NN: Note that the students have been briefly introduced to lists, but haven’t worked with them yet. So they aren’t very familiar with lists.</a:t>
            </a:r>
          </a:p>
        </p:txBody>
      </p:sp>
      <p:sp>
        <p:nvSpPr>
          <p:cNvPr id="4" name="Slide Number Placeholder 3"/>
          <p:cNvSpPr>
            <a:spLocks noGrp="1"/>
          </p:cNvSpPr>
          <p:nvPr>
            <p:ph type="sldNum" sz="quarter" idx="5"/>
          </p:nvPr>
        </p:nvSpPr>
        <p:spPr/>
        <p:txBody>
          <a:bodyPr/>
          <a:lstStyle/>
          <a:p>
            <a:fld id="{DEB00214-F1CB-CA47-B95C-EA123E5BF82B}" type="slidenum">
              <a:rPr lang="en-US" smtClean="0"/>
              <a:t>28</a:t>
            </a:fld>
            <a:endParaRPr lang="en-US"/>
          </a:p>
        </p:txBody>
      </p:sp>
    </p:spTree>
    <p:extLst>
      <p:ext uri="{BB962C8B-B14F-4D97-AF65-F5344CB8AC3E}">
        <p14:creationId xmlns:p14="http://schemas.microsoft.com/office/powerpoint/2010/main" val="85208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4920B55-87D4-B141-B785-E9577DC81A19}"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41653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20B55-87D4-B141-B785-E9577DC81A19}"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35335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20B55-87D4-B141-B785-E9577DC81A19}"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90038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920B55-87D4-B141-B785-E9577DC81A19}"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72228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20B55-87D4-B141-B785-E9577DC81A19}" type="datetimeFigureOut">
              <a:rPr lang="en-US" smtClean="0"/>
              <a:t>6/23/21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897111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920B55-87D4-B141-B785-E9577DC81A19}" type="datetimeFigureOut">
              <a:rPr lang="en-US" smtClean="0"/>
              <a:t>6/23/21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06727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920B55-87D4-B141-B785-E9577DC81A19}" type="datetimeFigureOut">
              <a:rPr lang="en-US" smtClean="0"/>
              <a:t>6/23/21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883252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920B55-87D4-B141-B785-E9577DC81A19}" type="datetimeFigureOut">
              <a:rPr lang="en-US" smtClean="0"/>
              <a:t>6/23/21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6758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20B55-87D4-B141-B785-E9577DC81A19}" type="datetimeFigureOut">
              <a:rPr lang="en-US" smtClean="0"/>
              <a:t>6/23/21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948249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20B55-87D4-B141-B785-E9577DC81A19}" type="datetimeFigureOut">
              <a:rPr lang="en-US" smtClean="0"/>
              <a:t>6/23/21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53858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20B55-87D4-B141-B785-E9577DC81A19}" type="datetimeFigureOut">
              <a:rPr lang="en-US" smtClean="0"/>
              <a:t>6/23/21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927E2-C763-5648-A9D6-F61277A9EF22}" type="slidenum">
              <a:rPr lang="en-US" smtClean="0"/>
              <a:t>‹#›</a:t>
            </a:fld>
            <a:endParaRPr lang="en-US"/>
          </a:p>
        </p:txBody>
      </p:sp>
    </p:spTree>
    <p:extLst>
      <p:ext uri="{BB962C8B-B14F-4D97-AF65-F5344CB8AC3E}">
        <p14:creationId xmlns:p14="http://schemas.microsoft.com/office/powerpoint/2010/main" val="1129467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20B55-87D4-B141-B785-E9577DC81A19}" type="datetimeFigureOut">
              <a:rPr lang="en-US" smtClean="0"/>
              <a:t>6/23/21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927E2-C763-5648-A9D6-F61277A9EF22}" type="slidenum">
              <a:rPr lang="en-US" smtClean="0"/>
              <a:t>‹#›</a:t>
            </a:fld>
            <a:endParaRPr lang="en-US"/>
          </a:p>
        </p:txBody>
      </p:sp>
    </p:spTree>
    <p:extLst>
      <p:ext uri="{BB962C8B-B14F-4D97-AF65-F5344CB8AC3E}">
        <p14:creationId xmlns:p14="http://schemas.microsoft.com/office/powerpoint/2010/main" val="135511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F19C1C-7C35-934C-BDB0-11D00E656F56}"/>
              </a:ext>
            </a:extLst>
          </p:cNvPr>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1709273"/>
            <a:ext cx="12192000" cy="3234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Helvetica Light" panose="020B0403020202020204" pitchFamily="34" charset="0"/>
            </a:endParaRPr>
          </a:p>
        </p:txBody>
      </p:sp>
      <p:sp>
        <p:nvSpPr>
          <p:cNvPr id="2" name="Title 1"/>
          <p:cNvSpPr>
            <a:spLocks noGrp="1"/>
          </p:cNvSpPr>
          <p:nvPr>
            <p:ph type="ctrTitle"/>
          </p:nvPr>
        </p:nvSpPr>
        <p:spPr>
          <a:xfrm>
            <a:off x="1074421" y="1069369"/>
            <a:ext cx="10890837" cy="2387600"/>
          </a:xfrm>
        </p:spPr>
        <p:txBody>
          <a:bodyPr>
            <a:normAutofit/>
          </a:bodyPr>
          <a:lstStyle/>
          <a:p>
            <a:pPr algn="l"/>
            <a:br>
              <a:rPr lang="en-US" sz="4000" dirty="0">
                <a:latin typeface="Helvetica Light" panose="020B0403020202020204" pitchFamily="34" charset="0"/>
                <a:ea typeface="Helvetica Neue Light" charset="0"/>
                <a:cs typeface="Helvetica Neue Light" charset="0"/>
              </a:rPr>
            </a:br>
            <a:r>
              <a:rPr lang="en-US" sz="4000" dirty="0">
                <a:latin typeface="Helvetica Light" panose="020B0403020202020204" pitchFamily="34" charset="0"/>
                <a:ea typeface="Helvetica Neue Light" charset="0"/>
                <a:cs typeface="Helvetica Neue Light" charset="0"/>
              </a:rPr>
              <a:t>Iterations, conditional statements, &amp; functions</a:t>
            </a:r>
          </a:p>
        </p:txBody>
      </p:sp>
      <p:sp>
        <p:nvSpPr>
          <p:cNvPr id="3" name="Subtitle 2"/>
          <p:cNvSpPr>
            <a:spLocks noGrp="1"/>
          </p:cNvSpPr>
          <p:nvPr>
            <p:ph type="subTitle" idx="1"/>
          </p:nvPr>
        </p:nvSpPr>
        <p:spPr>
          <a:xfrm>
            <a:off x="1074422" y="3772034"/>
            <a:ext cx="10010346" cy="553963"/>
          </a:xfrm>
        </p:spPr>
        <p:txBody>
          <a:bodyPr>
            <a:normAutofit/>
          </a:bodyPr>
          <a:lstStyle/>
          <a:p>
            <a:pPr algn="l"/>
            <a:r>
              <a:rPr lang="en-US" dirty="0">
                <a:solidFill>
                  <a:schemeClr val="bg1">
                    <a:lumMod val="50000"/>
                  </a:schemeClr>
                </a:solidFill>
                <a:latin typeface="Helvetica Light" panose="020B0403020202020204" pitchFamily="34" charset="0"/>
                <a:ea typeface="Helvetica Neue Light" charset="0"/>
                <a:cs typeface="Helvetica Neue Light" charset="0"/>
              </a:rPr>
              <a:t>Lise Montefiore and Natalie Nelson, PhD</a:t>
            </a:r>
          </a:p>
        </p:txBody>
      </p:sp>
      <p:pic>
        <p:nvPicPr>
          <p:cNvPr id="5" name="Picture 4">
            <a:extLst>
              <a:ext uri="{FF2B5EF4-FFF2-40B4-BE49-F238E27FC236}">
                <a16:creationId xmlns:a16="http://schemas.microsoft.com/office/drawing/2014/main" id="{BD990090-D099-9841-88DA-1FC88805BB86}"/>
              </a:ext>
            </a:extLst>
          </p:cNvPr>
          <p:cNvPicPr>
            <a:picLocks noChangeAspect="1"/>
          </p:cNvPicPr>
          <p:nvPr/>
        </p:nvPicPr>
        <p:blipFill>
          <a:blip r:embed="rId2"/>
          <a:stretch>
            <a:fillRect/>
          </a:stretch>
        </p:blipFill>
        <p:spPr>
          <a:xfrm>
            <a:off x="9102195" y="6281053"/>
            <a:ext cx="2984500" cy="463187"/>
          </a:xfrm>
          <a:prstGeom prst="rect">
            <a:avLst/>
          </a:prstGeom>
        </p:spPr>
      </p:pic>
    </p:spTree>
    <p:extLst>
      <p:ext uri="{BB962C8B-B14F-4D97-AF65-F5344CB8AC3E}">
        <p14:creationId xmlns:p14="http://schemas.microsoft.com/office/powerpoint/2010/main" val="1320765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313D33-EE7F-B145-8DEC-86AA169BF07C}"/>
              </a:ext>
            </a:extLst>
          </p:cNvPr>
          <p:cNvSpPr txBox="1">
            <a:spLocks/>
          </p:cNvSpPr>
          <p:nvPr/>
        </p:nvSpPr>
        <p:spPr>
          <a:xfrm>
            <a:off x="623550" y="557065"/>
            <a:ext cx="1156845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Helvetica Light" panose="020B0403020202020204" pitchFamily="34" charset="0"/>
                <a:ea typeface="Helvetica Neue Light" charset="0"/>
                <a:cs typeface="Helvetica Neue Light" charset="0"/>
              </a:rPr>
              <a:t>Similar to </a:t>
            </a:r>
            <a:r>
              <a:rPr lang="en-US" sz="4000" dirty="0" err="1">
                <a:latin typeface="Helvetica Light" panose="020B0403020202020204" pitchFamily="34" charset="0"/>
                <a:ea typeface="Helvetica Neue Light" charset="0"/>
                <a:cs typeface="Helvetica Neue Light" charset="0"/>
              </a:rPr>
              <a:t>if_else</a:t>
            </a:r>
            <a:r>
              <a:rPr lang="en-US" sz="4000" dirty="0">
                <a:latin typeface="Helvetica Light" panose="020B0403020202020204" pitchFamily="34" charset="0"/>
                <a:ea typeface="Helvetica Neue Light" charset="0"/>
                <a:cs typeface="Helvetica Neue Light" charset="0"/>
              </a:rPr>
              <a:t>()</a:t>
            </a:r>
          </a:p>
        </p:txBody>
      </p:sp>
      <p:sp>
        <p:nvSpPr>
          <p:cNvPr id="8" name="TextBox 7">
            <a:extLst>
              <a:ext uri="{FF2B5EF4-FFF2-40B4-BE49-F238E27FC236}">
                <a16:creationId xmlns:a16="http://schemas.microsoft.com/office/drawing/2014/main" id="{55E67632-73BF-334A-BEC3-92E1886C8AB9}"/>
              </a:ext>
            </a:extLst>
          </p:cNvPr>
          <p:cNvSpPr txBox="1"/>
          <p:nvPr/>
        </p:nvSpPr>
        <p:spPr>
          <a:xfrm>
            <a:off x="623550" y="1686114"/>
            <a:ext cx="10349250" cy="4893647"/>
          </a:xfrm>
          <a:prstGeom prst="rect">
            <a:avLst/>
          </a:prstGeom>
          <a:noFill/>
        </p:spPr>
        <p:txBody>
          <a:bodyPr wrap="square" rtlCol="0">
            <a:spAutoFit/>
          </a:bodyPr>
          <a:lstStyle/>
          <a:p>
            <a:r>
              <a:rPr lang="en-US" sz="2400" dirty="0">
                <a:latin typeface="Helvetica Light" panose="020B0403020202020204" pitchFamily="34" charset="0"/>
              </a:rPr>
              <a:t>Note that if, else, and elseif statements are used with code blocks in cases where you want to run multiple lines of code depending on whether the conditional statement is TRUE or FALSE</a:t>
            </a:r>
          </a:p>
          <a:p>
            <a:endParaRPr lang="en-US" sz="2400" dirty="0">
              <a:latin typeface="Helvetica Light" panose="020B0403020202020204" pitchFamily="34" charset="0"/>
            </a:endParaRPr>
          </a:p>
          <a:p>
            <a:r>
              <a:rPr lang="en-US" sz="2400" dirty="0">
                <a:latin typeface="Helvetica Light" panose="020B0403020202020204" pitchFamily="34" charset="0"/>
              </a:rPr>
              <a:t>If you are just interested in running a simple calculation with conditional statements, </a:t>
            </a:r>
            <a:r>
              <a:rPr lang="en-US" sz="2400" dirty="0" err="1">
                <a:latin typeface="Helvetica Light" panose="020B0403020202020204" pitchFamily="34" charset="0"/>
              </a:rPr>
              <a:t>if_else</a:t>
            </a:r>
            <a:r>
              <a:rPr lang="en-US" sz="2400" dirty="0">
                <a:latin typeface="Helvetica Light" panose="020B0403020202020204" pitchFamily="34" charset="0"/>
              </a:rPr>
              <a:t>() are easier to work with.</a:t>
            </a:r>
          </a:p>
          <a:p>
            <a:endParaRPr lang="en-US" sz="2400" dirty="0">
              <a:latin typeface="Helvetica Light" panose="020B0403020202020204" pitchFamily="34" charset="0"/>
            </a:endParaRPr>
          </a:p>
          <a:p>
            <a:r>
              <a:rPr lang="en-US" sz="2400" dirty="0">
                <a:latin typeface="Helvetica Light" panose="020B0403020202020204" pitchFamily="34" charset="0"/>
              </a:rPr>
              <a:t>data %&gt;%</a:t>
            </a:r>
          </a:p>
          <a:p>
            <a:r>
              <a:rPr lang="en-US" sz="2400" dirty="0">
                <a:latin typeface="Helvetica Light" panose="020B0403020202020204" pitchFamily="34" charset="0"/>
              </a:rPr>
              <a:t>	mutate(</a:t>
            </a:r>
            <a:r>
              <a:rPr lang="en-US" sz="2400" dirty="0" err="1">
                <a:latin typeface="Helvetica Light" panose="020B0403020202020204" pitchFamily="34" charset="0"/>
              </a:rPr>
              <a:t>new_column</a:t>
            </a:r>
            <a:r>
              <a:rPr lang="en-US" sz="2400" dirty="0">
                <a:latin typeface="Helvetica Light" panose="020B0403020202020204" pitchFamily="34" charset="0"/>
              </a:rPr>
              <a:t> = </a:t>
            </a:r>
            <a:r>
              <a:rPr lang="en-US" sz="2400" dirty="0" err="1">
                <a:latin typeface="Helvetica Light" panose="020B0403020202020204" pitchFamily="34" charset="0"/>
              </a:rPr>
              <a:t>if_else</a:t>
            </a:r>
            <a:r>
              <a:rPr lang="en-US" sz="2400" dirty="0">
                <a:latin typeface="Helvetica Light" panose="020B0403020202020204" pitchFamily="34" charset="0"/>
              </a:rPr>
              <a:t>(</a:t>
            </a:r>
            <a:r>
              <a:rPr lang="en-US" sz="2400" dirty="0">
                <a:solidFill>
                  <a:srgbClr val="F400C6"/>
                </a:solidFill>
                <a:latin typeface="Helvetica Light" panose="020B0403020202020204" pitchFamily="34" charset="0"/>
              </a:rPr>
              <a:t>conditional statement</a:t>
            </a:r>
            <a:r>
              <a:rPr lang="en-US" sz="2400" dirty="0">
                <a:latin typeface="Helvetica Light" panose="020B0403020202020204" pitchFamily="34" charset="0"/>
              </a:rPr>
              <a:t>, </a:t>
            </a:r>
          </a:p>
          <a:p>
            <a:r>
              <a:rPr lang="en-US" sz="2400" dirty="0">
                <a:latin typeface="Helvetica Light" panose="020B0403020202020204" pitchFamily="34" charset="0"/>
              </a:rPr>
              <a:t>					     </a:t>
            </a:r>
            <a:r>
              <a:rPr lang="en-US" sz="2400" dirty="0" err="1">
                <a:latin typeface="Helvetica Light" panose="020B0403020202020204" pitchFamily="34" charset="0"/>
              </a:rPr>
              <a:t>output_if_TRUE</a:t>
            </a:r>
            <a:r>
              <a:rPr lang="en-US" sz="2400" dirty="0">
                <a:latin typeface="Helvetica Light" panose="020B0403020202020204" pitchFamily="34" charset="0"/>
              </a:rPr>
              <a:t>,</a:t>
            </a:r>
          </a:p>
          <a:p>
            <a:r>
              <a:rPr lang="en-US" sz="2400" dirty="0">
                <a:latin typeface="Helvetica Light" panose="020B0403020202020204" pitchFamily="34" charset="0"/>
              </a:rPr>
              <a:t>					     </a:t>
            </a:r>
            <a:r>
              <a:rPr lang="en-US" sz="2400" dirty="0" err="1">
                <a:latin typeface="Helvetica Light" panose="020B0403020202020204" pitchFamily="34" charset="0"/>
              </a:rPr>
              <a:t>output_if_FALSE</a:t>
            </a:r>
            <a:r>
              <a:rPr lang="en-US" sz="2400" dirty="0">
                <a:latin typeface="Helvetica Light" panose="020B0403020202020204" pitchFamily="34" charset="0"/>
              </a:rPr>
              <a:t>)</a:t>
            </a:r>
          </a:p>
          <a:p>
            <a:endParaRPr lang="en-US" sz="2400" dirty="0">
              <a:latin typeface="Helvetica Light" panose="020B0403020202020204" pitchFamily="34" charset="0"/>
            </a:endParaRPr>
          </a:p>
          <a:p>
            <a:r>
              <a:rPr lang="en-US" sz="2400" dirty="0" err="1">
                <a:latin typeface="Helvetica Light" panose="020B0403020202020204" pitchFamily="34" charset="0"/>
              </a:rPr>
              <a:t>new_object</a:t>
            </a:r>
            <a:r>
              <a:rPr lang="en-US" sz="2400" dirty="0">
                <a:latin typeface="Helvetica Light" panose="020B0403020202020204" pitchFamily="34" charset="0"/>
              </a:rPr>
              <a:t> &lt;- </a:t>
            </a:r>
            <a:r>
              <a:rPr lang="en-US" sz="2400" dirty="0" err="1">
                <a:latin typeface="Helvetica Light" panose="020B0403020202020204" pitchFamily="34" charset="0"/>
              </a:rPr>
              <a:t>if_else</a:t>
            </a:r>
            <a:r>
              <a:rPr lang="en-US" sz="2400" dirty="0">
                <a:latin typeface="Helvetica Light" panose="020B0403020202020204" pitchFamily="34" charset="0"/>
              </a:rPr>
              <a:t>(</a:t>
            </a:r>
            <a:r>
              <a:rPr lang="en-US" sz="2400" dirty="0" err="1">
                <a:solidFill>
                  <a:srgbClr val="F400C6"/>
                </a:solidFill>
                <a:latin typeface="Helvetica Light" panose="020B0403020202020204" pitchFamily="34" charset="0"/>
              </a:rPr>
              <a:t>my_date</a:t>
            </a:r>
            <a:r>
              <a:rPr lang="en-US" sz="2400" dirty="0">
                <a:solidFill>
                  <a:srgbClr val="F400C6"/>
                </a:solidFill>
                <a:latin typeface="Helvetica Light" panose="020B0403020202020204" pitchFamily="34" charset="0"/>
              </a:rPr>
              <a:t> &gt; </a:t>
            </a:r>
            <a:r>
              <a:rPr lang="en-US" sz="2400" dirty="0" err="1">
                <a:solidFill>
                  <a:srgbClr val="F400C6"/>
                </a:solidFill>
                <a:latin typeface="Helvetica Light" panose="020B0403020202020204" pitchFamily="34" charset="0"/>
              </a:rPr>
              <a:t>ymd</a:t>
            </a:r>
            <a:r>
              <a:rPr lang="en-US" sz="2400" dirty="0">
                <a:solidFill>
                  <a:srgbClr val="F400C6"/>
                </a:solidFill>
                <a:latin typeface="Helvetica Light" panose="020B0403020202020204" pitchFamily="34" charset="0"/>
              </a:rPr>
              <a:t>(20170707)</a:t>
            </a:r>
            <a:r>
              <a:rPr lang="en-US" sz="2400" dirty="0">
                <a:latin typeface="Helvetica Light" panose="020B0403020202020204" pitchFamily="34" charset="0"/>
              </a:rPr>
              <a:t>, 1, 0)</a:t>
            </a:r>
          </a:p>
        </p:txBody>
      </p:sp>
    </p:spTree>
    <p:extLst>
      <p:ext uri="{BB962C8B-B14F-4D97-AF65-F5344CB8AC3E}">
        <p14:creationId xmlns:p14="http://schemas.microsoft.com/office/powerpoint/2010/main" val="774177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15" y="342601"/>
            <a:ext cx="8229600" cy="1068387"/>
          </a:xfrm>
        </p:spPr>
        <p:txBody>
          <a:bodyPr/>
          <a:lstStyle/>
          <a:p>
            <a:r>
              <a:rPr lang="en-US" dirty="0">
                <a:latin typeface="Helvetica Light" panose="020B0403020202020204" pitchFamily="34" charset="0"/>
              </a:rPr>
              <a:t>Part II: Loops</a:t>
            </a:r>
          </a:p>
        </p:txBody>
      </p:sp>
    </p:spTree>
    <p:extLst>
      <p:ext uri="{BB962C8B-B14F-4D97-AF65-F5344CB8AC3E}">
        <p14:creationId xmlns:p14="http://schemas.microsoft.com/office/powerpoint/2010/main" val="385833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99D9B9-406E-FD40-B05C-CC6C9EB261B7}"/>
              </a:ext>
            </a:extLst>
          </p:cNvPr>
          <p:cNvPicPr>
            <a:picLocks noChangeAspect="1"/>
          </p:cNvPicPr>
          <p:nvPr/>
        </p:nvPicPr>
        <p:blipFill>
          <a:blip r:embed="rId2"/>
          <a:stretch>
            <a:fillRect/>
          </a:stretch>
        </p:blipFill>
        <p:spPr>
          <a:xfrm>
            <a:off x="784767" y="1062308"/>
            <a:ext cx="3233288" cy="2182696"/>
          </a:xfrm>
          <a:prstGeom prst="rect">
            <a:avLst/>
          </a:prstGeom>
        </p:spPr>
      </p:pic>
      <p:pic>
        <p:nvPicPr>
          <p:cNvPr id="3" name="Picture 2">
            <a:extLst>
              <a:ext uri="{FF2B5EF4-FFF2-40B4-BE49-F238E27FC236}">
                <a16:creationId xmlns:a16="http://schemas.microsoft.com/office/drawing/2014/main" id="{093A5F52-34FA-3149-8893-6AFB7953F0D1}"/>
              </a:ext>
            </a:extLst>
          </p:cNvPr>
          <p:cNvPicPr>
            <a:picLocks noChangeAspect="1"/>
          </p:cNvPicPr>
          <p:nvPr/>
        </p:nvPicPr>
        <p:blipFill>
          <a:blip r:embed="rId3"/>
          <a:stretch>
            <a:fillRect/>
          </a:stretch>
        </p:blipFill>
        <p:spPr>
          <a:xfrm>
            <a:off x="6438435" y="1367723"/>
            <a:ext cx="3921048" cy="2995753"/>
          </a:xfrm>
          <a:prstGeom prst="rect">
            <a:avLst/>
          </a:prstGeom>
        </p:spPr>
      </p:pic>
      <p:sp>
        <p:nvSpPr>
          <p:cNvPr id="5" name="TextBox 4">
            <a:extLst>
              <a:ext uri="{FF2B5EF4-FFF2-40B4-BE49-F238E27FC236}">
                <a16:creationId xmlns:a16="http://schemas.microsoft.com/office/drawing/2014/main" id="{9E478C11-8120-9249-9C78-7F4057C0A4D8}"/>
              </a:ext>
            </a:extLst>
          </p:cNvPr>
          <p:cNvSpPr txBox="1"/>
          <p:nvPr/>
        </p:nvSpPr>
        <p:spPr>
          <a:xfrm>
            <a:off x="784768" y="598282"/>
            <a:ext cx="3374638" cy="430887"/>
          </a:xfrm>
          <a:prstGeom prst="rect">
            <a:avLst/>
          </a:prstGeom>
          <a:noFill/>
          <a:effectLst/>
        </p:spPr>
        <p:txBody>
          <a:bodyPr wrap="square" rtlCol="0">
            <a:spAutoFit/>
          </a:bodyPr>
          <a:lstStyle/>
          <a:p>
            <a:r>
              <a:rPr lang="en-US" sz="2200" dirty="0">
                <a:latin typeface="Helvetica Light" panose="020B0403020202020204" pitchFamily="34" charset="0"/>
                <a:cs typeface="Arial" panose="020B0604020202020204" pitchFamily="34" charset="0"/>
              </a:rPr>
              <a:t>Say you have a </a:t>
            </a:r>
            <a:r>
              <a:rPr lang="en-US" sz="2200" dirty="0" err="1">
                <a:latin typeface="Helvetica Light" panose="020B0403020202020204" pitchFamily="34" charset="0"/>
                <a:cs typeface="Arial" panose="020B0604020202020204" pitchFamily="34" charset="0"/>
              </a:rPr>
              <a:t>tibble</a:t>
            </a:r>
            <a:r>
              <a:rPr lang="en-US" sz="2200" dirty="0">
                <a:latin typeface="Helvetica Light" panose="020B0403020202020204" pitchFamily="34" charset="0"/>
                <a:cs typeface="Arial" panose="020B0604020202020204" pitchFamily="34" charset="0"/>
              </a:rPr>
              <a:t>, </a:t>
            </a:r>
            <a:r>
              <a:rPr lang="en-US" sz="2200" dirty="0">
                <a:solidFill>
                  <a:srgbClr val="00B050"/>
                </a:solidFill>
                <a:latin typeface="Helvetica Light" panose="020B0403020202020204" pitchFamily="34" charset="0"/>
                <a:cs typeface="Arial" panose="020B0604020202020204" pitchFamily="34" charset="0"/>
              </a:rPr>
              <a:t>df</a:t>
            </a:r>
            <a:r>
              <a:rPr lang="en-US" sz="2200" dirty="0">
                <a:latin typeface="Helvetica Light" panose="020B0403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46E43EA8-125B-6649-B063-BF4BF5A1002D}"/>
              </a:ext>
            </a:extLst>
          </p:cNvPr>
          <p:cNvSpPr txBox="1"/>
          <p:nvPr/>
        </p:nvSpPr>
        <p:spPr>
          <a:xfrm>
            <a:off x="6438435" y="605549"/>
            <a:ext cx="3921048" cy="769441"/>
          </a:xfrm>
          <a:prstGeom prst="rect">
            <a:avLst/>
          </a:prstGeom>
          <a:noFill/>
          <a:effectLst/>
        </p:spPr>
        <p:txBody>
          <a:bodyPr wrap="square" rtlCol="0">
            <a:spAutoFit/>
          </a:bodyPr>
          <a:lstStyle/>
          <a:p>
            <a:r>
              <a:rPr lang="en-US" sz="2200" dirty="0">
                <a:latin typeface="Helvetica Light" panose="020B0403020202020204" pitchFamily="34" charset="0"/>
                <a:cs typeface="Arial" panose="020B0604020202020204" pitchFamily="34" charset="0"/>
              </a:rPr>
              <a:t>And you want to calculate the median of each column:</a:t>
            </a:r>
          </a:p>
        </p:txBody>
      </p:sp>
      <p:sp>
        <p:nvSpPr>
          <p:cNvPr id="7" name="TextBox 6">
            <a:extLst>
              <a:ext uri="{FF2B5EF4-FFF2-40B4-BE49-F238E27FC236}">
                <a16:creationId xmlns:a16="http://schemas.microsoft.com/office/drawing/2014/main" id="{5F7686AC-2169-3D4C-89E2-3BBB71981BF7}"/>
              </a:ext>
            </a:extLst>
          </p:cNvPr>
          <p:cNvSpPr txBox="1"/>
          <p:nvPr/>
        </p:nvSpPr>
        <p:spPr>
          <a:xfrm>
            <a:off x="1025912" y="5163295"/>
            <a:ext cx="9523142" cy="430887"/>
          </a:xfrm>
          <a:prstGeom prst="rect">
            <a:avLst/>
          </a:prstGeom>
          <a:noFill/>
          <a:effectLst/>
        </p:spPr>
        <p:txBody>
          <a:bodyPr wrap="square" rtlCol="0">
            <a:spAutoFit/>
          </a:bodyPr>
          <a:lstStyle/>
          <a:p>
            <a:pPr algn="ctr"/>
            <a:r>
              <a:rPr lang="en-US" sz="2200" dirty="0">
                <a:latin typeface="Helvetica Light" panose="020B0403020202020204" pitchFamily="34" charset="0"/>
                <a:cs typeface="Arial" panose="020B0604020202020204" pitchFamily="34" charset="0"/>
              </a:rPr>
              <a:t>Is there a way to do this without copying and pasting the line of code?</a:t>
            </a:r>
          </a:p>
        </p:txBody>
      </p:sp>
      <p:sp>
        <p:nvSpPr>
          <p:cNvPr id="8" name="TextBox 7">
            <a:extLst>
              <a:ext uri="{FF2B5EF4-FFF2-40B4-BE49-F238E27FC236}">
                <a16:creationId xmlns:a16="http://schemas.microsoft.com/office/drawing/2014/main" id="{CBBCBA65-A462-5A48-99E5-D1286C6F9A09}"/>
              </a:ext>
            </a:extLst>
          </p:cNvPr>
          <p:cNvSpPr txBox="1"/>
          <p:nvPr/>
        </p:nvSpPr>
        <p:spPr>
          <a:xfrm>
            <a:off x="435452" y="6471318"/>
            <a:ext cx="9353551" cy="338554"/>
          </a:xfrm>
          <a:prstGeom prst="rect">
            <a:avLst/>
          </a:prstGeom>
          <a:noFill/>
        </p:spPr>
        <p:txBody>
          <a:bodyPr wrap="square" rtlCol="0">
            <a:spAutoFit/>
          </a:bodyPr>
          <a:lstStyle/>
          <a:p>
            <a:r>
              <a:rPr lang="en-US" sz="1600" dirty="0" err="1">
                <a:latin typeface="Helvetica Light" panose="020B0403020202020204" pitchFamily="34" charset="0"/>
                <a:ea typeface="Helvetica Neue Light" panose="02000403000000020004" pitchFamily="2" charset="0"/>
                <a:cs typeface="Helvetica"/>
              </a:rPr>
              <a:t>Gromelund</a:t>
            </a:r>
            <a:r>
              <a:rPr lang="en-US" sz="1600" dirty="0">
                <a:latin typeface="Helvetica Light" panose="020B0403020202020204" pitchFamily="34" charset="0"/>
                <a:ea typeface="Helvetica Neue Light" panose="02000403000000020004" pitchFamily="2" charset="0"/>
                <a:cs typeface="Helvetica"/>
              </a:rPr>
              <a:t> and Wickham, R for Data Science: Chapter 21 – Iteration</a:t>
            </a:r>
          </a:p>
        </p:txBody>
      </p:sp>
    </p:spTree>
    <p:extLst>
      <p:ext uri="{BB962C8B-B14F-4D97-AF65-F5344CB8AC3E}">
        <p14:creationId xmlns:p14="http://schemas.microsoft.com/office/powerpoint/2010/main" val="231499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99D9B9-406E-FD40-B05C-CC6C9EB261B7}"/>
              </a:ext>
            </a:extLst>
          </p:cNvPr>
          <p:cNvPicPr>
            <a:picLocks noChangeAspect="1"/>
          </p:cNvPicPr>
          <p:nvPr/>
        </p:nvPicPr>
        <p:blipFill>
          <a:blip r:embed="rId2"/>
          <a:stretch>
            <a:fillRect/>
          </a:stretch>
        </p:blipFill>
        <p:spPr>
          <a:xfrm>
            <a:off x="784767" y="1062308"/>
            <a:ext cx="3233288" cy="2182696"/>
          </a:xfrm>
          <a:prstGeom prst="rect">
            <a:avLst/>
          </a:prstGeom>
        </p:spPr>
      </p:pic>
      <p:pic>
        <p:nvPicPr>
          <p:cNvPr id="3" name="Picture 2">
            <a:extLst>
              <a:ext uri="{FF2B5EF4-FFF2-40B4-BE49-F238E27FC236}">
                <a16:creationId xmlns:a16="http://schemas.microsoft.com/office/drawing/2014/main" id="{093A5F52-34FA-3149-8893-6AFB7953F0D1}"/>
              </a:ext>
            </a:extLst>
          </p:cNvPr>
          <p:cNvPicPr>
            <a:picLocks noChangeAspect="1"/>
          </p:cNvPicPr>
          <p:nvPr/>
        </p:nvPicPr>
        <p:blipFill>
          <a:blip r:embed="rId3"/>
          <a:stretch>
            <a:fillRect/>
          </a:stretch>
        </p:blipFill>
        <p:spPr>
          <a:xfrm>
            <a:off x="6438435" y="1367723"/>
            <a:ext cx="3921048" cy="2995753"/>
          </a:xfrm>
          <a:prstGeom prst="rect">
            <a:avLst/>
          </a:prstGeom>
        </p:spPr>
      </p:pic>
      <p:sp>
        <p:nvSpPr>
          <p:cNvPr id="4" name="Rectangle 3">
            <a:extLst>
              <a:ext uri="{FF2B5EF4-FFF2-40B4-BE49-F238E27FC236}">
                <a16:creationId xmlns:a16="http://schemas.microsoft.com/office/drawing/2014/main" id="{77DC5993-104B-8449-AF26-16C4DFCAB733}"/>
              </a:ext>
            </a:extLst>
          </p:cNvPr>
          <p:cNvSpPr/>
          <p:nvPr/>
        </p:nvSpPr>
        <p:spPr>
          <a:xfrm>
            <a:off x="2155903" y="5006283"/>
            <a:ext cx="6475141" cy="1231106"/>
          </a:xfrm>
          <a:prstGeom prst="rect">
            <a:avLst/>
          </a:prstGeom>
          <a:solidFill>
            <a:schemeClr val="bg1">
              <a:lumMod val="95000"/>
            </a:schemeClr>
          </a:solidFill>
        </p:spPr>
        <p:txBody>
          <a:bodyPr wrap="square">
            <a:spAutoFit/>
          </a:bodyPr>
          <a:lstStyle/>
          <a:p>
            <a:r>
              <a:rPr lang="en-US" dirty="0">
                <a:solidFill>
                  <a:srgbClr val="FF0000"/>
                </a:solidFill>
                <a:latin typeface="Lucida Console" panose="020B0609040504020204" pitchFamily="49" charset="0"/>
              </a:rPr>
              <a:t>	medians &lt;- rep(NA, 4)</a:t>
            </a:r>
            <a:br>
              <a:rPr lang="en-US" u="sng" dirty="0">
                <a:latin typeface="Helvetica Light" panose="020B0403020202020204" pitchFamily="34" charset="0"/>
              </a:rPr>
            </a:br>
            <a:r>
              <a:rPr lang="en-US" sz="2000" dirty="0">
                <a:latin typeface="Lucida Console" panose="020B0609040504020204" pitchFamily="49" charset="0"/>
              </a:rPr>
              <a:t>	</a:t>
            </a:r>
            <a:r>
              <a:rPr lang="en-US" dirty="0">
                <a:solidFill>
                  <a:srgbClr val="FF0000"/>
                </a:solidFill>
                <a:latin typeface="Lucida Console" panose="020B0609040504020204" pitchFamily="49" charset="0"/>
              </a:rPr>
              <a:t>for (</a:t>
            </a:r>
            <a:r>
              <a:rPr lang="en-US" dirty="0" err="1">
                <a:solidFill>
                  <a:srgbClr val="FF0000"/>
                </a:solidFill>
                <a:latin typeface="Lucida Console" panose="020B0609040504020204" pitchFamily="49" charset="0"/>
              </a:rPr>
              <a:t>i</a:t>
            </a:r>
            <a:r>
              <a:rPr lang="en-US" dirty="0">
                <a:solidFill>
                  <a:srgbClr val="FF0000"/>
                </a:solidFill>
                <a:latin typeface="Lucida Console" panose="020B0609040504020204" pitchFamily="49" charset="0"/>
              </a:rPr>
              <a:t> in 1:length(medians)) {</a:t>
            </a:r>
            <a:br>
              <a:rPr lang="en-US" dirty="0">
                <a:solidFill>
                  <a:srgbClr val="FF0000"/>
                </a:solidFill>
                <a:latin typeface="Lucida Console" panose="020B0609040504020204" pitchFamily="49" charset="0"/>
              </a:rPr>
            </a:br>
            <a:r>
              <a:rPr lang="en-US" dirty="0">
                <a:solidFill>
                  <a:srgbClr val="FF0000"/>
                </a:solidFill>
                <a:latin typeface="Lucida Console" panose="020B0609040504020204" pitchFamily="49" charset="0"/>
              </a:rPr>
              <a:t>	   medians[</a:t>
            </a:r>
            <a:r>
              <a:rPr lang="en-US" dirty="0" err="1">
                <a:solidFill>
                  <a:srgbClr val="FF0000"/>
                </a:solidFill>
                <a:latin typeface="Lucida Console" panose="020B0609040504020204" pitchFamily="49" charset="0"/>
              </a:rPr>
              <a:t>i</a:t>
            </a:r>
            <a:r>
              <a:rPr lang="en-US" dirty="0">
                <a:solidFill>
                  <a:srgbClr val="FF0000"/>
                </a:solidFill>
                <a:latin typeface="Lucida Console" panose="020B0609040504020204" pitchFamily="49" charset="0"/>
              </a:rPr>
              <a:t>] &lt;- median(df[,</a:t>
            </a:r>
            <a:r>
              <a:rPr lang="en-US" dirty="0" err="1">
                <a:solidFill>
                  <a:srgbClr val="FF0000"/>
                </a:solidFill>
                <a:latin typeface="Lucida Console" panose="020B0609040504020204" pitchFamily="49" charset="0"/>
              </a:rPr>
              <a:t>i</a:t>
            </a:r>
            <a:r>
              <a:rPr lang="en-US" dirty="0">
                <a:solidFill>
                  <a:srgbClr val="FF0000"/>
                </a:solidFill>
                <a:latin typeface="Lucida Console" panose="020B0609040504020204" pitchFamily="49" charset="0"/>
              </a:rPr>
              <a:t>])</a:t>
            </a:r>
            <a:br>
              <a:rPr lang="en-US" dirty="0">
                <a:solidFill>
                  <a:srgbClr val="FF0000"/>
                </a:solidFill>
                <a:latin typeface="Lucida Console" panose="020B0609040504020204" pitchFamily="49" charset="0"/>
              </a:rPr>
            </a:br>
            <a:r>
              <a:rPr lang="en-US" dirty="0">
                <a:solidFill>
                  <a:srgbClr val="FF0000"/>
                </a:solidFill>
                <a:latin typeface="Lucida Console" panose="020B0609040504020204" pitchFamily="49" charset="0"/>
              </a:rPr>
              <a:t>	}</a:t>
            </a:r>
            <a:endParaRPr lang="en-US" dirty="0"/>
          </a:p>
        </p:txBody>
      </p:sp>
      <p:sp>
        <p:nvSpPr>
          <p:cNvPr id="5" name="TextBox 4">
            <a:extLst>
              <a:ext uri="{FF2B5EF4-FFF2-40B4-BE49-F238E27FC236}">
                <a16:creationId xmlns:a16="http://schemas.microsoft.com/office/drawing/2014/main" id="{9E478C11-8120-9249-9C78-7F4057C0A4D8}"/>
              </a:ext>
            </a:extLst>
          </p:cNvPr>
          <p:cNvSpPr txBox="1"/>
          <p:nvPr/>
        </p:nvSpPr>
        <p:spPr>
          <a:xfrm>
            <a:off x="784768" y="598282"/>
            <a:ext cx="3374638" cy="430887"/>
          </a:xfrm>
          <a:prstGeom prst="rect">
            <a:avLst/>
          </a:prstGeom>
          <a:noFill/>
          <a:effectLst/>
        </p:spPr>
        <p:txBody>
          <a:bodyPr wrap="square" rtlCol="0">
            <a:spAutoFit/>
          </a:bodyPr>
          <a:lstStyle/>
          <a:p>
            <a:r>
              <a:rPr lang="en-US" sz="2200" dirty="0">
                <a:latin typeface="Helvetica Light" panose="020B0403020202020204" pitchFamily="34" charset="0"/>
                <a:cs typeface="Arial" panose="020B0604020202020204" pitchFamily="34" charset="0"/>
              </a:rPr>
              <a:t>Say you have a </a:t>
            </a:r>
            <a:r>
              <a:rPr lang="en-US" sz="2200" dirty="0" err="1">
                <a:latin typeface="Helvetica Light" panose="020B0403020202020204" pitchFamily="34" charset="0"/>
                <a:cs typeface="Arial" panose="020B0604020202020204" pitchFamily="34" charset="0"/>
              </a:rPr>
              <a:t>tibble</a:t>
            </a:r>
            <a:r>
              <a:rPr lang="en-US" sz="2200" dirty="0">
                <a:latin typeface="Helvetica Light" panose="020B0403020202020204" pitchFamily="34" charset="0"/>
                <a:cs typeface="Arial" panose="020B0604020202020204" pitchFamily="34" charset="0"/>
              </a:rPr>
              <a:t>, </a:t>
            </a:r>
            <a:r>
              <a:rPr lang="en-US" sz="2200" dirty="0">
                <a:solidFill>
                  <a:srgbClr val="00B050"/>
                </a:solidFill>
                <a:latin typeface="Helvetica Light" panose="020B0403020202020204" pitchFamily="34" charset="0"/>
                <a:cs typeface="Arial" panose="020B0604020202020204" pitchFamily="34" charset="0"/>
              </a:rPr>
              <a:t>df</a:t>
            </a:r>
            <a:r>
              <a:rPr lang="en-US" sz="2200" dirty="0">
                <a:latin typeface="Helvetica Light" panose="020B0403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46E43EA8-125B-6649-B063-BF4BF5A1002D}"/>
              </a:ext>
            </a:extLst>
          </p:cNvPr>
          <p:cNvSpPr txBox="1"/>
          <p:nvPr/>
        </p:nvSpPr>
        <p:spPr>
          <a:xfrm>
            <a:off x="6438435" y="605549"/>
            <a:ext cx="3921048" cy="769441"/>
          </a:xfrm>
          <a:prstGeom prst="rect">
            <a:avLst/>
          </a:prstGeom>
          <a:noFill/>
          <a:effectLst/>
        </p:spPr>
        <p:txBody>
          <a:bodyPr wrap="square" rtlCol="0">
            <a:spAutoFit/>
          </a:bodyPr>
          <a:lstStyle/>
          <a:p>
            <a:r>
              <a:rPr lang="en-US" sz="2200" dirty="0">
                <a:latin typeface="Helvetica Light" panose="020B0403020202020204" pitchFamily="34" charset="0"/>
                <a:cs typeface="Arial" panose="020B0604020202020204" pitchFamily="34" charset="0"/>
              </a:rPr>
              <a:t>And you want to calculate the median of each column:</a:t>
            </a:r>
          </a:p>
        </p:txBody>
      </p:sp>
      <p:sp>
        <p:nvSpPr>
          <p:cNvPr id="7" name="TextBox 6">
            <a:extLst>
              <a:ext uri="{FF2B5EF4-FFF2-40B4-BE49-F238E27FC236}">
                <a16:creationId xmlns:a16="http://schemas.microsoft.com/office/drawing/2014/main" id="{140D9241-CB9A-4247-806E-1867D644F094}"/>
              </a:ext>
            </a:extLst>
          </p:cNvPr>
          <p:cNvSpPr txBox="1"/>
          <p:nvPr/>
        </p:nvSpPr>
        <p:spPr>
          <a:xfrm>
            <a:off x="2155903" y="4608583"/>
            <a:ext cx="2330605" cy="430887"/>
          </a:xfrm>
          <a:prstGeom prst="rect">
            <a:avLst/>
          </a:prstGeom>
          <a:noFill/>
          <a:effectLst/>
        </p:spPr>
        <p:txBody>
          <a:bodyPr wrap="square" rtlCol="0">
            <a:spAutoFit/>
          </a:bodyPr>
          <a:lstStyle/>
          <a:p>
            <a:r>
              <a:rPr lang="en-US" sz="2200" dirty="0">
                <a:latin typeface="Helvetica Light" panose="020B0403020202020204" pitchFamily="34" charset="0"/>
                <a:cs typeface="Arial" panose="020B0604020202020204" pitchFamily="34" charset="0"/>
              </a:rPr>
              <a:t>Yes! With a loop:</a:t>
            </a:r>
          </a:p>
        </p:txBody>
      </p:sp>
      <p:sp>
        <p:nvSpPr>
          <p:cNvPr id="8" name="TextBox 7">
            <a:extLst>
              <a:ext uri="{FF2B5EF4-FFF2-40B4-BE49-F238E27FC236}">
                <a16:creationId xmlns:a16="http://schemas.microsoft.com/office/drawing/2014/main" id="{58E0FCBA-3C47-E945-9A99-9EB8802609FA}"/>
              </a:ext>
            </a:extLst>
          </p:cNvPr>
          <p:cNvSpPr txBox="1"/>
          <p:nvPr/>
        </p:nvSpPr>
        <p:spPr>
          <a:xfrm>
            <a:off x="435452" y="6471318"/>
            <a:ext cx="9353551" cy="338554"/>
          </a:xfrm>
          <a:prstGeom prst="rect">
            <a:avLst/>
          </a:prstGeom>
          <a:noFill/>
        </p:spPr>
        <p:txBody>
          <a:bodyPr wrap="square" rtlCol="0">
            <a:spAutoFit/>
          </a:bodyPr>
          <a:lstStyle/>
          <a:p>
            <a:r>
              <a:rPr lang="en-US" sz="1600" dirty="0" err="1">
                <a:latin typeface="Helvetica Light" panose="020B0403020202020204" pitchFamily="34" charset="0"/>
                <a:ea typeface="Helvetica Neue Light" panose="02000403000000020004" pitchFamily="2" charset="0"/>
                <a:cs typeface="Helvetica"/>
              </a:rPr>
              <a:t>Gromelund</a:t>
            </a:r>
            <a:r>
              <a:rPr lang="en-US" sz="1600" dirty="0">
                <a:latin typeface="Helvetica Light" panose="020B0403020202020204" pitchFamily="34" charset="0"/>
                <a:ea typeface="Helvetica Neue Light" panose="02000403000000020004" pitchFamily="2" charset="0"/>
                <a:cs typeface="Helvetica"/>
              </a:rPr>
              <a:t> and Wickham, R for Data Science: Chapter 21 – Iteration</a:t>
            </a:r>
          </a:p>
        </p:txBody>
      </p:sp>
    </p:spTree>
    <p:extLst>
      <p:ext uri="{BB962C8B-B14F-4D97-AF65-F5344CB8AC3E}">
        <p14:creationId xmlns:p14="http://schemas.microsoft.com/office/powerpoint/2010/main" val="105506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15" y="342601"/>
            <a:ext cx="8229600" cy="1068387"/>
          </a:xfrm>
        </p:spPr>
        <p:txBody>
          <a:bodyPr/>
          <a:lstStyle/>
          <a:p>
            <a:r>
              <a:rPr lang="en-US" dirty="0">
                <a:latin typeface="Helvetica Light" panose="020B0403020202020204" pitchFamily="34" charset="0"/>
              </a:rPr>
              <a:t>Loops</a:t>
            </a:r>
          </a:p>
        </p:txBody>
      </p:sp>
      <p:sp>
        <p:nvSpPr>
          <p:cNvPr id="3" name="Content Placeholder 2"/>
          <p:cNvSpPr>
            <a:spLocks noGrp="1"/>
          </p:cNvSpPr>
          <p:nvPr>
            <p:ph idx="1"/>
          </p:nvPr>
        </p:nvSpPr>
        <p:spPr>
          <a:xfrm>
            <a:off x="1003610" y="1410988"/>
            <a:ext cx="9207190" cy="3118247"/>
          </a:xfrm>
        </p:spPr>
        <p:txBody>
          <a:bodyPr>
            <a:normAutofit/>
          </a:bodyPr>
          <a:lstStyle/>
          <a:p>
            <a:pPr>
              <a:buFont typeface="Arial" panose="020B0604020202020204" pitchFamily="34" charset="0"/>
              <a:buChar char="•"/>
            </a:pPr>
            <a:r>
              <a:rPr lang="en-US" altLang="en-US" dirty="0">
                <a:latin typeface="Helvetica Light" panose="020B0403020202020204" pitchFamily="34" charset="0"/>
              </a:rPr>
              <a:t>A loop is a coding structure for </a:t>
            </a:r>
            <a:r>
              <a:rPr lang="en-US" altLang="en-US" dirty="0">
                <a:solidFill>
                  <a:srgbClr val="00B050"/>
                </a:solidFill>
                <a:latin typeface="Helvetica Light" panose="020B0403020202020204" pitchFamily="34" charset="0"/>
              </a:rPr>
              <a:t>repetition</a:t>
            </a:r>
            <a:r>
              <a:rPr lang="en-US" altLang="en-US" dirty="0">
                <a:latin typeface="Helvetica Light" panose="020B0403020202020204" pitchFamily="34" charset="0"/>
              </a:rPr>
              <a:t> of a task(s)</a:t>
            </a:r>
          </a:p>
          <a:p>
            <a:pPr>
              <a:buFont typeface="Arial" panose="020B0604020202020204" pitchFamily="34" charset="0"/>
              <a:buChar char="•"/>
            </a:pPr>
            <a:r>
              <a:rPr lang="en-US" altLang="en-US" dirty="0">
                <a:latin typeface="Helvetica Light" panose="020B0403020202020204" pitchFamily="34" charset="0"/>
              </a:rPr>
              <a:t>Loops iteratively apply </a:t>
            </a:r>
            <a:r>
              <a:rPr lang="en-US" dirty="0">
                <a:latin typeface="Helvetica Light" panose="020B0403020202020204" pitchFamily="34" charset="0"/>
              </a:rPr>
              <a:t>a group of instructions to data</a:t>
            </a:r>
          </a:p>
          <a:p>
            <a:pPr>
              <a:buFont typeface="Arial" panose="020B0604020202020204" pitchFamily="34" charset="0"/>
              <a:buChar char="•"/>
            </a:pPr>
            <a:r>
              <a:rPr lang="en-US" dirty="0">
                <a:latin typeface="Helvetica Light" panose="020B0403020202020204" pitchFamily="34" charset="0"/>
              </a:rPr>
              <a:t>Loops </a:t>
            </a:r>
            <a:r>
              <a:rPr lang="en-US" dirty="0">
                <a:solidFill>
                  <a:srgbClr val="00B050"/>
                </a:solidFill>
                <a:latin typeface="Helvetica Light" panose="020B0403020202020204" pitchFamily="34" charset="0"/>
              </a:rPr>
              <a:t>automate</a:t>
            </a:r>
            <a:r>
              <a:rPr lang="en-US" dirty="0">
                <a:latin typeface="Helvetica Light" panose="020B0403020202020204" pitchFamily="34" charset="0"/>
              </a:rPr>
              <a:t> code</a:t>
            </a:r>
          </a:p>
          <a:p>
            <a:pPr>
              <a:buFont typeface="Arial" panose="020B0604020202020204" pitchFamily="34" charset="0"/>
              <a:buChar char="•"/>
            </a:pPr>
            <a:r>
              <a:rPr lang="en-US" dirty="0">
                <a:latin typeface="Helvetica Light" panose="020B0403020202020204" pitchFamily="34" charset="0"/>
              </a:rPr>
              <a:t>Loops can be included in user-defined functions</a:t>
            </a:r>
          </a:p>
          <a:p>
            <a:pPr>
              <a:buFont typeface="Arial" panose="020B0604020202020204" pitchFamily="34" charset="0"/>
              <a:buChar char="•"/>
            </a:pPr>
            <a:r>
              <a:rPr lang="en-US" dirty="0">
                <a:latin typeface="Helvetica Light" panose="020B0403020202020204" pitchFamily="34" charset="0"/>
              </a:rPr>
              <a:t>Different types of loops in R: </a:t>
            </a:r>
            <a:r>
              <a:rPr lang="en-US" dirty="0">
                <a:solidFill>
                  <a:srgbClr val="00B050"/>
                </a:solidFill>
                <a:latin typeface="Helvetica Light" panose="020B0403020202020204" pitchFamily="34" charset="0"/>
              </a:rPr>
              <a:t>for</a:t>
            </a:r>
            <a:r>
              <a:rPr lang="en-US" dirty="0">
                <a:latin typeface="Helvetica Light" panose="020B0403020202020204" pitchFamily="34" charset="0"/>
              </a:rPr>
              <a:t> and </a:t>
            </a:r>
            <a:r>
              <a:rPr lang="en-US" dirty="0">
                <a:solidFill>
                  <a:srgbClr val="00B050"/>
                </a:solidFill>
                <a:latin typeface="Helvetica Light" panose="020B0403020202020204" pitchFamily="34" charset="0"/>
              </a:rPr>
              <a:t>while</a:t>
            </a:r>
          </a:p>
          <a:p>
            <a:pPr lvl="1">
              <a:buFont typeface="Arial" panose="020B0604020202020204" pitchFamily="34" charset="0"/>
              <a:buChar char="•"/>
            </a:pPr>
            <a:r>
              <a:rPr lang="en-US" sz="2800" dirty="0">
                <a:latin typeface="Helvetica Light" panose="020B0403020202020204" pitchFamily="34" charset="0"/>
              </a:rPr>
              <a:t>We will focus on </a:t>
            </a:r>
            <a:r>
              <a:rPr lang="en-US" sz="2800" dirty="0">
                <a:solidFill>
                  <a:srgbClr val="00B050"/>
                </a:solidFill>
                <a:latin typeface="Helvetica Light" panose="020B0403020202020204" pitchFamily="34" charset="0"/>
              </a:rPr>
              <a:t>for</a:t>
            </a:r>
          </a:p>
          <a:p>
            <a:pPr>
              <a:buFont typeface="Arial" panose="020B0604020202020204" pitchFamily="34" charset="0"/>
              <a:buChar char="•"/>
            </a:pPr>
            <a:endParaRPr lang="en-US" dirty="0">
              <a:latin typeface="Helvetica Light" panose="020B0403020202020204" pitchFamily="34" charset="0"/>
            </a:endParaRPr>
          </a:p>
          <a:p>
            <a:pPr>
              <a:buFont typeface="Arial" panose="020B0604020202020204" pitchFamily="34" charset="0"/>
              <a:buChar char="•"/>
            </a:pPr>
            <a:endParaRPr lang="en-US" dirty="0">
              <a:latin typeface="Helvetica Light" panose="020B0403020202020204" pitchFamily="34" charset="0"/>
            </a:endParaRPr>
          </a:p>
        </p:txBody>
      </p:sp>
      <p:sp>
        <p:nvSpPr>
          <p:cNvPr id="4" name="Arrow: Curved Down 3">
            <a:extLst>
              <a:ext uri="{FF2B5EF4-FFF2-40B4-BE49-F238E27FC236}">
                <a16:creationId xmlns:a16="http://schemas.microsoft.com/office/drawing/2014/main" id="{8994066D-EBAA-4057-AA56-5CDAF7A6A145}"/>
              </a:ext>
            </a:extLst>
          </p:cNvPr>
          <p:cNvSpPr/>
          <p:nvPr/>
        </p:nvSpPr>
        <p:spPr>
          <a:xfrm>
            <a:off x="5189827" y="4583276"/>
            <a:ext cx="1633927" cy="734518"/>
          </a:xfrm>
          <a:prstGeom prst="curvedDownArrow">
            <a:avLst/>
          </a:prstGeom>
          <a:solidFill>
            <a:schemeClr val="tx1"/>
          </a:solidFill>
          <a:ln>
            <a:solidFill>
              <a:schemeClr val="tx1"/>
            </a:solid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latin typeface="Helvetica Light" panose="020B0403020202020204" pitchFamily="34" charset="0"/>
            </a:endParaRPr>
          </a:p>
        </p:txBody>
      </p:sp>
      <p:sp>
        <p:nvSpPr>
          <p:cNvPr id="5" name="Arrow: Curved Down 4">
            <a:extLst>
              <a:ext uri="{FF2B5EF4-FFF2-40B4-BE49-F238E27FC236}">
                <a16:creationId xmlns:a16="http://schemas.microsoft.com/office/drawing/2014/main" id="{74C6E667-89A1-4DDD-94E4-8AC2619CACF8}"/>
              </a:ext>
            </a:extLst>
          </p:cNvPr>
          <p:cNvSpPr/>
          <p:nvPr/>
        </p:nvSpPr>
        <p:spPr>
          <a:xfrm flipH="1" flipV="1">
            <a:off x="5114876" y="5402605"/>
            <a:ext cx="1633927" cy="734518"/>
          </a:xfrm>
          <a:prstGeom prst="curvedDownArrow">
            <a:avLst/>
          </a:prstGeom>
          <a:solidFill>
            <a:schemeClr val="tx1"/>
          </a:solidFill>
          <a:ln>
            <a:solidFill>
              <a:schemeClr val="tx1"/>
            </a:solid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latin typeface="Helvetica Light" panose="020B0403020202020204" pitchFamily="34" charset="0"/>
            </a:endParaRPr>
          </a:p>
        </p:txBody>
      </p:sp>
      <p:sp>
        <p:nvSpPr>
          <p:cNvPr id="7" name="Arrow: Right 6">
            <a:extLst>
              <a:ext uri="{FF2B5EF4-FFF2-40B4-BE49-F238E27FC236}">
                <a16:creationId xmlns:a16="http://schemas.microsoft.com/office/drawing/2014/main" id="{CBFFC18B-F5C1-4F83-85C1-FCB7B46055B3}"/>
              </a:ext>
            </a:extLst>
          </p:cNvPr>
          <p:cNvSpPr/>
          <p:nvPr/>
        </p:nvSpPr>
        <p:spPr>
          <a:xfrm>
            <a:off x="6936180" y="5047102"/>
            <a:ext cx="1244184" cy="550520"/>
          </a:xfrm>
          <a:prstGeom prst="rightArrow">
            <a:avLst/>
          </a:prstGeom>
          <a:solidFill>
            <a:schemeClr val="tx1"/>
          </a:solidFill>
          <a:ln>
            <a:solidFill>
              <a:schemeClr val="tx1"/>
            </a:solid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atin typeface="Helvetica Light" panose="020B0403020202020204" pitchFamily="34" charset="0"/>
            </a:endParaRPr>
          </a:p>
        </p:txBody>
      </p:sp>
      <p:sp>
        <p:nvSpPr>
          <p:cNvPr id="8" name="Arrow: Right 7">
            <a:extLst>
              <a:ext uri="{FF2B5EF4-FFF2-40B4-BE49-F238E27FC236}">
                <a16:creationId xmlns:a16="http://schemas.microsoft.com/office/drawing/2014/main" id="{67F84442-2022-41F4-9C5D-EA547562F596}"/>
              </a:ext>
            </a:extLst>
          </p:cNvPr>
          <p:cNvSpPr/>
          <p:nvPr/>
        </p:nvSpPr>
        <p:spPr>
          <a:xfrm>
            <a:off x="3833213" y="5047102"/>
            <a:ext cx="1244184" cy="550520"/>
          </a:xfrm>
          <a:prstGeom prst="rightArrow">
            <a:avLst/>
          </a:prstGeom>
          <a:solidFill>
            <a:schemeClr val="tx1"/>
          </a:solidFill>
          <a:ln>
            <a:solidFill>
              <a:schemeClr val="tx1"/>
            </a:solidFill>
          </a:ln>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atin typeface="Helvetica Light" panose="020B0403020202020204" pitchFamily="34" charset="0"/>
            </a:endParaRPr>
          </a:p>
        </p:txBody>
      </p:sp>
      <p:sp>
        <p:nvSpPr>
          <p:cNvPr id="9" name="TextBox 8">
            <a:extLst>
              <a:ext uri="{FF2B5EF4-FFF2-40B4-BE49-F238E27FC236}">
                <a16:creationId xmlns:a16="http://schemas.microsoft.com/office/drawing/2014/main" id="{77FAB1EF-85C2-B243-A931-C36BB44F37E8}"/>
              </a:ext>
            </a:extLst>
          </p:cNvPr>
          <p:cNvSpPr txBox="1"/>
          <p:nvPr/>
        </p:nvSpPr>
        <p:spPr>
          <a:xfrm>
            <a:off x="435452" y="6471318"/>
            <a:ext cx="9353551" cy="338554"/>
          </a:xfrm>
          <a:prstGeom prst="rect">
            <a:avLst/>
          </a:prstGeom>
          <a:noFill/>
        </p:spPr>
        <p:txBody>
          <a:bodyPr wrap="square" rtlCol="0">
            <a:spAutoFit/>
          </a:bodyPr>
          <a:lstStyle/>
          <a:p>
            <a:r>
              <a:rPr lang="en-US" sz="1600" dirty="0">
                <a:latin typeface="Helvetica Light" panose="020B0403020202020204" pitchFamily="34" charset="0"/>
                <a:ea typeface="Helvetica Neue Light" panose="02000403000000020004" pitchFamily="2" charset="0"/>
                <a:cs typeface="Helvetica"/>
              </a:rPr>
              <a:t>Adapted from material prepared by Dr. Ashley Beck</a:t>
            </a:r>
          </a:p>
        </p:txBody>
      </p:sp>
    </p:spTree>
    <p:extLst>
      <p:ext uri="{BB962C8B-B14F-4D97-AF65-F5344CB8AC3E}">
        <p14:creationId xmlns:p14="http://schemas.microsoft.com/office/powerpoint/2010/main" val="220613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97" y="325469"/>
            <a:ext cx="8229600" cy="1068387"/>
          </a:xfrm>
        </p:spPr>
        <p:txBody>
          <a:bodyPr/>
          <a:lstStyle/>
          <a:p>
            <a:r>
              <a:rPr lang="en-US" dirty="0">
                <a:latin typeface="Helvetica Light" panose="020B0403020202020204" pitchFamily="34" charset="0"/>
              </a:rPr>
              <a:t>The “</a:t>
            </a:r>
            <a:r>
              <a:rPr lang="en-US" dirty="0">
                <a:solidFill>
                  <a:srgbClr val="00B050"/>
                </a:solidFill>
                <a:latin typeface="Helvetica Light" panose="020B0403020202020204" pitchFamily="34" charset="0"/>
              </a:rPr>
              <a:t>for</a:t>
            </a:r>
            <a:r>
              <a:rPr lang="en-US" dirty="0">
                <a:latin typeface="Helvetica Light" panose="020B0403020202020204" pitchFamily="34" charset="0"/>
              </a:rPr>
              <a:t>” loop</a:t>
            </a:r>
          </a:p>
        </p:txBody>
      </p:sp>
      <p:sp>
        <p:nvSpPr>
          <p:cNvPr id="3" name="Content Placeholder 2"/>
          <p:cNvSpPr>
            <a:spLocks noGrp="1"/>
          </p:cNvSpPr>
          <p:nvPr>
            <p:ph idx="1"/>
          </p:nvPr>
        </p:nvSpPr>
        <p:spPr>
          <a:xfrm>
            <a:off x="502080" y="1481009"/>
            <a:ext cx="10782954" cy="4886337"/>
          </a:xfrm>
        </p:spPr>
        <p:txBody>
          <a:bodyPr>
            <a:normAutofit/>
          </a:bodyPr>
          <a:lstStyle/>
          <a:p>
            <a:pPr>
              <a:buClr>
                <a:schemeClr val="tx1"/>
              </a:buClr>
              <a:buFont typeface="Arial" panose="020B0604020202020204" pitchFamily="34" charset="0"/>
              <a:buChar char="•"/>
              <a:defRPr/>
            </a:pPr>
            <a:r>
              <a:rPr lang="en-US" b="1" dirty="0">
                <a:solidFill>
                  <a:srgbClr val="00B050"/>
                </a:solidFill>
                <a:latin typeface="Helvetica Light" panose="020B0403020202020204" pitchFamily="34" charset="0"/>
              </a:rPr>
              <a:t>for</a:t>
            </a:r>
            <a:r>
              <a:rPr lang="en-US" dirty="0">
                <a:latin typeface="Helvetica Light" panose="020B0403020202020204" pitchFamily="34" charset="0"/>
              </a:rPr>
              <a:t> loops iteratively apply a group of instructions a </a:t>
            </a:r>
            <a:r>
              <a:rPr lang="en-US" u="sng" dirty="0">
                <a:latin typeface="Helvetica Light" panose="020B0403020202020204" pitchFamily="34" charset="0"/>
              </a:rPr>
              <a:t>specified number of times</a:t>
            </a:r>
          </a:p>
          <a:p>
            <a:pPr marL="90932">
              <a:buFont typeface="Arial" panose="020B0604020202020204" pitchFamily="34" charset="0"/>
              <a:buChar char="•"/>
              <a:defRPr/>
            </a:pPr>
            <a:r>
              <a:rPr lang="en-US" dirty="0">
                <a:solidFill>
                  <a:srgbClr val="00B050"/>
                </a:solidFill>
                <a:latin typeface="Helvetica Light" panose="020B0403020202020204" pitchFamily="34" charset="0"/>
              </a:rPr>
              <a:t>for</a:t>
            </a:r>
            <a:r>
              <a:rPr lang="en-US" dirty="0">
                <a:latin typeface="Helvetica Light" panose="020B0403020202020204" pitchFamily="34" charset="0"/>
              </a:rPr>
              <a:t> loops consist of three elements:</a:t>
            </a:r>
          </a:p>
          <a:p>
            <a:pPr marL="776732" lvl="1" indent="-457200">
              <a:buFont typeface="+mj-lt"/>
              <a:buAutoNum type="arabicPeriod"/>
              <a:defRPr/>
            </a:pPr>
            <a:r>
              <a:rPr lang="en-US" dirty="0">
                <a:latin typeface="Helvetica Light" panose="020B0403020202020204" pitchFamily="34" charset="0"/>
              </a:rPr>
              <a:t>Output</a:t>
            </a:r>
          </a:p>
          <a:p>
            <a:pPr marL="776732" lvl="1" indent="-457200">
              <a:buFont typeface="+mj-lt"/>
              <a:buAutoNum type="arabicPeriod"/>
              <a:defRPr/>
            </a:pPr>
            <a:r>
              <a:rPr lang="en-US" dirty="0">
                <a:latin typeface="Helvetica Light" panose="020B0403020202020204" pitchFamily="34" charset="0"/>
              </a:rPr>
              <a:t>Sequence</a:t>
            </a:r>
          </a:p>
          <a:p>
            <a:pPr marL="776732" lvl="1" indent="-457200">
              <a:buFont typeface="+mj-lt"/>
              <a:buAutoNum type="arabicPeriod"/>
              <a:defRPr/>
            </a:pPr>
            <a:r>
              <a:rPr lang="en-US" dirty="0">
                <a:latin typeface="Helvetica Light" panose="020B0403020202020204" pitchFamily="34" charset="0"/>
              </a:rPr>
              <a:t>Body </a:t>
            </a:r>
            <a:r>
              <a:rPr lang="en-US" i="1" dirty="0">
                <a:latin typeface="Helvetica Light" panose="020B0403020202020204" pitchFamily="34" charset="0"/>
              </a:rPr>
              <a:t>(= code)</a:t>
            </a:r>
            <a:endParaRPr lang="en-US" dirty="0">
              <a:latin typeface="Helvetica Light" panose="020B0403020202020204" pitchFamily="34" charset="0"/>
            </a:endParaRPr>
          </a:p>
          <a:p>
            <a:pPr marL="90932">
              <a:buFont typeface="Arial" panose="020B0604020202020204" pitchFamily="34" charset="0"/>
              <a:buChar char="•"/>
              <a:defRPr/>
            </a:pPr>
            <a:r>
              <a:rPr lang="en-US" sz="2200" u="sng" dirty="0">
                <a:latin typeface="Helvetica Light" panose="020B0403020202020204" pitchFamily="34" charset="0"/>
              </a:rPr>
              <a:t>Syntax</a:t>
            </a:r>
            <a:r>
              <a:rPr lang="en-US" sz="2200" dirty="0">
                <a:latin typeface="Helvetica Light" panose="020B0403020202020204" pitchFamily="34" charset="0"/>
              </a:rPr>
              <a:t>:</a:t>
            </a:r>
            <a:r>
              <a:rPr lang="en-US" sz="2200" u="sng" dirty="0">
                <a:latin typeface="Helvetica Light" panose="020B0403020202020204" pitchFamily="34" charset="0"/>
              </a:rPr>
              <a:t> </a:t>
            </a:r>
          </a:p>
          <a:p>
            <a:pPr marL="0" indent="0">
              <a:buNone/>
              <a:defRPr/>
            </a:pPr>
            <a:r>
              <a:rPr lang="en-US" sz="2000" dirty="0">
                <a:solidFill>
                  <a:srgbClr val="FF0000"/>
                </a:solidFill>
                <a:latin typeface="Lucida Console" panose="020B0609040504020204" pitchFamily="49" charset="0"/>
              </a:rPr>
              <a:t>	out &lt;- rep(NA, 5)</a:t>
            </a:r>
            <a:br>
              <a:rPr lang="en-US" sz="2000" u="sng" dirty="0">
                <a:latin typeface="Helvetica Light" panose="020B0403020202020204" pitchFamily="34" charset="0"/>
              </a:rPr>
            </a:br>
            <a:r>
              <a:rPr lang="en-US" sz="2200" dirty="0">
                <a:latin typeface="Lucida Console" panose="020B0609040504020204" pitchFamily="49" charset="0"/>
              </a:rPr>
              <a:t>	</a:t>
            </a:r>
            <a:r>
              <a:rPr lang="en-US" sz="2000" dirty="0">
                <a:solidFill>
                  <a:srgbClr val="FF0000"/>
                </a:solidFill>
                <a:latin typeface="Lucida Console" panose="020B0609040504020204" pitchFamily="49" charset="0"/>
              </a:rPr>
              <a:t>for (</a:t>
            </a:r>
            <a:r>
              <a:rPr lang="en-US" sz="2000" dirty="0" err="1">
                <a:solidFill>
                  <a:srgbClr val="FF0000"/>
                </a:solidFill>
                <a:latin typeface="Lucida Console" panose="020B0609040504020204" pitchFamily="49" charset="0"/>
              </a:rPr>
              <a:t>i</a:t>
            </a:r>
            <a:r>
              <a:rPr lang="en-US" sz="2000" dirty="0">
                <a:solidFill>
                  <a:srgbClr val="FF0000"/>
                </a:solidFill>
                <a:latin typeface="Lucida Console" panose="020B0609040504020204" pitchFamily="49" charset="0"/>
              </a:rPr>
              <a:t> in 1:length(out))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out[</a:t>
            </a:r>
            <a:r>
              <a:rPr lang="en-US" sz="2000" dirty="0" err="1">
                <a:solidFill>
                  <a:srgbClr val="FF0000"/>
                </a:solidFill>
                <a:latin typeface="Lucida Console" panose="020B0609040504020204" pitchFamily="49" charset="0"/>
              </a:rPr>
              <a:t>i</a:t>
            </a:r>
            <a:r>
              <a:rPr lang="en-US" sz="2000" dirty="0">
                <a:solidFill>
                  <a:srgbClr val="FF0000"/>
                </a:solidFill>
                <a:latin typeface="Lucida Console" panose="020B0609040504020204" pitchFamily="49" charset="0"/>
              </a:rPr>
              <a:t>] &lt;- 2 ^ </a:t>
            </a:r>
            <a:r>
              <a:rPr lang="en-US" sz="2000" dirty="0" err="1">
                <a:solidFill>
                  <a:srgbClr val="FF0000"/>
                </a:solidFill>
                <a:latin typeface="Lucida Console" panose="020B0609040504020204" pitchFamily="49" charset="0"/>
              </a:rPr>
              <a:t>i</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a:t>
            </a:r>
          </a:p>
        </p:txBody>
      </p:sp>
      <p:sp>
        <p:nvSpPr>
          <p:cNvPr id="5" name="Rectangle 4">
            <a:extLst>
              <a:ext uri="{FF2B5EF4-FFF2-40B4-BE49-F238E27FC236}">
                <a16:creationId xmlns:a16="http://schemas.microsoft.com/office/drawing/2014/main" id="{FEE9596E-C8F8-FE43-A6B8-A811B88193A1}"/>
              </a:ext>
            </a:extLst>
          </p:cNvPr>
          <p:cNvSpPr/>
          <p:nvPr/>
        </p:nvSpPr>
        <p:spPr>
          <a:xfrm>
            <a:off x="4017095" y="4493270"/>
            <a:ext cx="5501827" cy="369332"/>
          </a:xfrm>
          <a:prstGeom prst="rect">
            <a:avLst/>
          </a:prstGeom>
        </p:spPr>
        <p:txBody>
          <a:bodyPr wrap="none">
            <a:spAutoFit/>
          </a:bodyPr>
          <a:lstStyle/>
          <a:p>
            <a:r>
              <a:rPr lang="en-US" dirty="0">
                <a:latin typeface="Helvetica Light" panose="020B0403020202020204" pitchFamily="34" charset="0"/>
                <a:sym typeface="Wingdings" pitchFamily="2" charset="2"/>
              </a:rPr>
              <a:t> </a:t>
            </a:r>
            <a:r>
              <a:rPr lang="en-US" dirty="0">
                <a:latin typeface="Helvetica Light" panose="020B0403020202020204" pitchFamily="34" charset="0"/>
              </a:rPr>
              <a:t>1. Initialize </a:t>
            </a:r>
            <a:r>
              <a:rPr lang="en-US" dirty="0">
                <a:solidFill>
                  <a:srgbClr val="00B050"/>
                </a:solidFill>
                <a:latin typeface="Helvetica Light" panose="020B0403020202020204" pitchFamily="34" charset="0"/>
              </a:rPr>
              <a:t>output</a:t>
            </a:r>
            <a:r>
              <a:rPr lang="en-US" dirty="0">
                <a:latin typeface="Helvetica Light" panose="020B0403020202020204" pitchFamily="34" charset="0"/>
              </a:rPr>
              <a:t> vector: create an empty vector</a:t>
            </a:r>
            <a:endParaRPr lang="en-US" dirty="0"/>
          </a:p>
        </p:txBody>
      </p:sp>
      <p:sp>
        <p:nvSpPr>
          <p:cNvPr id="24" name="Rectangle 23">
            <a:extLst>
              <a:ext uri="{FF2B5EF4-FFF2-40B4-BE49-F238E27FC236}">
                <a16:creationId xmlns:a16="http://schemas.microsoft.com/office/drawing/2014/main" id="{0D3F96F5-D607-B244-8821-8DB6B5198C41}"/>
              </a:ext>
            </a:extLst>
          </p:cNvPr>
          <p:cNvSpPr/>
          <p:nvPr/>
        </p:nvSpPr>
        <p:spPr>
          <a:xfrm>
            <a:off x="5377542" y="4787391"/>
            <a:ext cx="5322291" cy="369332"/>
          </a:xfrm>
          <a:prstGeom prst="rect">
            <a:avLst/>
          </a:prstGeom>
        </p:spPr>
        <p:txBody>
          <a:bodyPr wrap="none">
            <a:spAutoFit/>
          </a:bodyPr>
          <a:lstStyle/>
          <a:p>
            <a:r>
              <a:rPr lang="en-US" dirty="0">
                <a:latin typeface="Helvetica Light" panose="020B0403020202020204" pitchFamily="34" charset="0"/>
                <a:sym typeface="Wingdings" pitchFamily="2" charset="2"/>
              </a:rPr>
              <a:t> </a:t>
            </a:r>
            <a:r>
              <a:rPr lang="en-US" dirty="0">
                <a:latin typeface="Helvetica Light" panose="020B0403020202020204" pitchFamily="34" charset="0"/>
              </a:rPr>
              <a:t>2. Specify the </a:t>
            </a:r>
            <a:r>
              <a:rPr lang="en-US" dirty="0">
                <a:solidFill>
                  <a:srgbClr val="00B050"/>
                </a:solidFill>
                <a:latin typeface="Helvetica Light" panose="020B0403020202020204" pitchFamily="34" charset="0"/>
              </a:rPr>
              <a:t>sequence</a:t>
            </a:r>
            <a:r>
              <a:rPr lang="en-US" dirty="0">
                <a:latin typeface="Helvetica Light" panose="020B0403020202020204" pitchFamily="34" charset="0"/>
              </a:rPr>
              <a:t> of your loop iterations </a:t>
            </a:r>
            <a:endParaRPr lang="en-US" dirty="0"/>
          </a:p>
        </p:txBody>
      </p:sp>
      <p:sp>
        <p:nvSpPr>
          <p:cNvPr id="25" name="Rectangle 24">
            <a:extLst>
              <a:ext uri="{FF2B5EF4-FFF2-40B4-BE49-F238E27FC236}">
                <a16:creationId xmlns:a16="http://schemas.microsoft.com/office/drawing/2014/main" id="{05E54955-4338-C842-A796-6EF88A6E19D3}"/>
              </a:ext>
            </a:extLst>
          </p:cNvPr>
          <p:cNvSpPr/>
          <p:nvPr/>
        </p:nvSpPr>
        <p:spPr>
          <a:xfrm>
            <a:off x="4201856" y="5074831"/>
            <a:ext cx="6553397" cy="369332"/>
          </a:xfrm>
          <a:prstGeom prst="rect">
            <a:avLst/>
          </a:prstGeom>
        </p:spPr>
        <p:txBody>
          <a:bodyPr wrap="none">
            <a:spAutoFit/>
          </a:bodyPr>
          <a:lstStyle/>
          <a:p>
            <a:r>
              <a:rPr lang="en-US" dirty="0">
                <a:latin typeface="Helvetica Light" panose="020B0403020202020204" pitchFamily="34" charset="0"/>
                <a:sym typeface="Wingdings" pitchFamily="2" charset="2"/>
              </a:rPr>
              <a:t> </a:t>
            </a:r>
            <a:r>
              <a:rPr lang="en-US" dirty="0">
                <a:latin typeface="Helvetica Light" panose="020B0403020202020204" pitchFamily="34" charset="0"/>
              </a:rPr>
              <a:t>3. Apply the </a:t>
            </a:r>
            <a:r>
              <a:rPr lang="en-US" dirty="0">
                <a:solidFill>
                  <a:srgbClr val="00B050"/>
                </a:solidFill>
                <a:latin typeface="Helvetica Light" panose="020B0403020202020204" pitchFamily="34" charset="0"/>
              </a:rPr>
              <a:t>body</a:t>
            </a:r>
            <a:r>
              <a:rPr lang="en-US" dirty="0">
                <a:latin typeface="Helvetica Light" panose="020B0403020202020204" pitchFamily="34" charset="0"/>
              </a:rPr>
              <a:t> of your loop: run code to produce output</a:t>
            </a:r>
            <a:endParaRPr lang="en-US" dirty="0"/>
          </a:p>
        </p:txBody>
      </p:sp>
      <p:sp>
        <p:nvSpPr>
          <p:cNvPr id="26" name="TextBox 25">
            <a:extLst>
              <a:ext uri="{FF2B5EF4-FFF2-40B4-BE49-F238E27FC236}">
                <a16:creationId xmlns:a16="http://schemas.microsoft.com/office/drawing/2014/main" id="{116088AB-E00C-214F-A08C-9EC2D21EF539}"/>
              </a:ext>
            </a:extLst>
          </p:cNvPr>
          <p:cNvSpPr txBox="1"/>
          <p:nvPr/>
        </p:nvSpPr>
        <p:spPr>
          <a:xfrm>
            <a:off x="435452" y="6471318"/>
            <a:ext cx="9353551" cy="338554"/>
          </a:xfrm>
          <a:prstGeom prst="rect">
            <a:avLst/>
          </a:prstGeom>
          <a:noFill/>
        </p:spPr>
        <p:txBody>
          <a:bodyPr wrap="square" rtlCol="0">
            <a:spAutoFit/>
          </a:bodyPr>
          <a:lstStyle/>
          <a:p>
            <a:r>
              <a:rPr lang="en-US" sz="1600" dirty="0" err="1">
                <a:latin typeface="Helvetica Light" panose="020B0403020202020204" pitchFamily="34" charset="0"/>
                <a:ea typeface="Helvetica Neue Light" panose="02000403000000020004" pitchFamily="2" charset="0"/>
                <a:cs typeface="Helvetica"/>
              </a:rPr>
              <a:t>Gromelund</a:t>
            </a:r>
            <a:r>
              <a:rPr lang="en-US" sz="1600" dirty="0">
                <a:latin typeface="Helvetica Light" panose="020B0403020202020204" pitchFamily="34" charset="0"/>
                <a:ea typeface="Helvetica Neue Light" panose="02000403000000020004" pitchFamily="2" charset="0"/>
                <a:cs typeface="Helvetica"/>
              </a:rPr>
              <a:t> and Wickham, R for Data Science: Chapter 21 – Iteration</a:t>
            </a:r>
          </a:p>
        </p:txBody>
      </p:sp>
    </p:spTree>
    <p:extLst>
      <p:ext uri="{BB962C8B-B14F-4D97-AF65-F5344CB8AC3E}">
        <p14:creationId xmlns:p14="http://schemas.microsoft.com/office/powerpoint/2010/main" val="356891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97" y="325469"/>
            <a:ext cx="8229600" cy="1068387"/>
          </a:xfrm>
        </p:spPr>
        <p:txBody>
          <a:bodyPr/>
          <a:lstStyle/>
          <a:p>
            <a:r>
              <a:rPr lang="en-US" dirty="0">
                <a:latin typeface="Helvetica Light" panose="020B0403020202020204" pitchFamily="34" charset="0"/>
              </a:rPr>
              <a:t>The “</a:t>
            </a:r>
            <a:r>
              <a:rPr lang="en-US" dirty="0">
                <a:solidFill>
                  <a:srgbClr val="00B050"/>
                </a:solidFill>
                <a:latin typeface="Helvetica Light" panose="020B0403020202020204" pitchFamily="34" charset="0"/>
              </a:rPr>
              <a:t>for</a:t>
            </a:r>
            <a:r>
              <a:rPr lang="en-US" dirty="0">
                <a:latin typeface="Helvetica Light" panose="020B0403020202020204" pitchFamily="34" charset="0"/>
              </a:rPr>
              <a:t>” loop</a:t>
            </a:r>
          </a:p>
        </p:txBody>
      </p:sp>
      <p:sp>
        <p:nvSpPr>
          <p:cNvPr id="3" name="Content Placeholder 2"/>
          <p:cNvSpPr>
            <a:spLocks noGrp="1"/>
          </p:cNvSpPr>
          <p:nvPr>
            <p:ph idx="1"/>
          </p:nvPr>
        </p:nvSpPr>
        <p:spPr>
          <a:xfrm>
            <a:off x="492369" y="2078176"/>
            <a:ext cx="4605179" cy="1217586"/>
          </a:xfrm>
          <a:solidFill>
            <a:schemeClr val="bg2"/>
          </a:solidFill>
        </p:spPr>
        <p:txBody>
          <a:bodyPr>
            <a:normAutofit/>
          </a:bodyPr>
          <a:lstStyle/>
          <a:p>
            <a:pPr marL="0" indent="0">
              <a:buNone/>
              <a:defRPr/>
            </a:pPr>
            <a:r>
              <a:rPr lang="en-US" sz="2000" dirty="0">
                <a:solidFill>
                  <a:srgbClr val="FF0000"/>
                </a:solidFill>
                <a:latin typeface="Lucida Console" panose="020B0609040504020204" pitchFamily="49" charset="0"/>
              </a:rPr>
              <a:t>out &lt;- rep(NA, 5)</a:t>
            </a:r>
            <a:br>
              <a:rPr lang="en-US" sz="2000" u="sng" dirty="0">
                <a:latin typeface="Helvetica Light" panose="020B0403020202020204" pitchFamily="34" charset="0"/>
              </a:rPr>
            </a:br>
            <a:r>
              <a:rPr lang="en-US" sz="2000" dirty="0">
                <a:solidFill>
                  <a:srgbClr val="FF0000"/>
                </a:solidFill>
                <a:latin typeface="Lucida Console" panose="020B0609040504020204" pitchFamily="49" charset="0"/>
              </a:rPr>
              <a:t>for (</a:t>
            </a:r>
            <a:r>
              <a:rPr lang="en-US" sz="2000" dirty="0" err="1">
                <a:solidFill>
                  <a:srgbClr val="FF0000"/>
                </a:solidFill>
                <a:latin typeface="Lucida Console" panose="020B0609040504020204" pitchFamily="49" charset="0"/>
              </a:rPr>
              <a:t>i</a:t>
            </a:r>
            <a:r>
              <a:rPr lang="en-US" sz="2000" dirty="0">
                <a:solidFill>
                  <a:srgbClr val="FF0000"/>
                </a:solidFill>
                <a:latin typeface="Lucida Console" panose="020B0609040504020204" pitchFamily="49" charset="0"/>
              </a:rPr>
              <a:t> in 1:length(out))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out[</a:t>
            </a:r>
            <a:r>
              <a:rPr lang="en-US" sz="2000" dirty="0" err="1">
                <a:solidFill>
                  <a:srgbClr val="FF0000"/>
                </a:solidFill>
                <a:latin typeface="Lucida Console" panose="020B0609040504020204" pitchFamily="49" charset="0"/>
              </a:rPr>
              <a:t>i</a:t>
            </a:r>
            <a:r>
              <a:rPr lang="en-US" sz="2000" dirty="0">
                <a:solidFill>
                  <a:srgbClr val="FF0000"/>
                </a:solidFill>
                <a:latin typeface="Lucida Console" panose="020B0609040504020204" pitchFamily="49" charset="0"/>
              </a:rPr>
              <a:t>] &lt;- 2 ^ </a:t>
            </a:r>
            <a:r>
              <a:rPr lang="en-US" sz="2000" dirty="0" err="1">
                <a:solidFill>
                  <a:srgbClr val="FF0000"/>
                </a:solidFill>
                <a:latin typeface="Lucida Console" panose="020B0609040504020204" pitchFamily="49" charset="0"/>
              </a:rPr>
              <a:t>i</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a:t>
            </a:r>
          </a:p>
        </p:txBody>
      </p:sp>
      <p:grpSp>
        <p:nvGrpSpPr>
          <p:cNvPr id="70" name="Group 69">
            <a:extLst>
              <a:ext uri="{FF2B5EF4-FFF2-40B4-BE49-F238E27FC236}">
                <a16:creationId xmlns:a16="http://schemas.microsoft.com/office/drawing/2014/main" id="{6490771A-02F1-A64B-82DC-F918D66663A7}"/>
              </a:ext>
            </a:extLst>
          </p:cNvPr>
          <p:cNvGrpSpPr/>
          <p:nvPr/>
        </p:nvGrpSpPr>
        <p:grpSpPr>
          <a:xfrm>
            <a:off x="6096000" y="325469"/>
            <a:ext cx="4696895" cy="5895107"/>
            <a:chOff x="6109289" y="490010"/>
            <a:chExt cx="4696895" cy="5895107"/>
          </a:xfrm>
        </p:grpSpPr>
        <p:sp>
          <p:nvSpPr>
            <p:cNvPr id="14" name="Rounded Rectangle 13">
              <a:extLst>
                <a:ext uri="{FF2B5EF4-FFF2-40B4-BE49-F238E27FC236}">
                  <a16:creationId xmlns:a16="http://schemas.microsoft.com/office/drawing/2014/main" id="{8B16C3DB-6D47-E944-95BC-7776B2F2EEBA}"/>
                </a:ext>
              </a:extLst>
            </p:cNvPr>
            <p:cNvSpPr/>
            <p:nvPr/>
          </p:nvSpPr>
          <p:spPr>
            <a:xfrm>
              <a:off x="6283965" y="490010"/>
              <a:ext cx="1053150" cy="436348"/>
            </a:xfrm>
            <a:prstGeom prst="roundRect">
              <a:avLst/>
            </a:prstGeom>
            <a:solidFill>
              <a:schemeClr val="tx1"/>
            </a:solidFill>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latin typeface="Helvetica Light" panose="020B0403020202020204" pitchFamily="34" charset="0"/>
              </a:endParaRPr>
            </a:p>
          </p:txBody>
        </p:sp>
        <p:sp>
          <p:nvSpPr>
            <p:cNvPr id="15" name="TextBox 14">
              <a:extLst>
                <a:ext uri="{FF2B5EF4-FFF2-40B4-BE49-F238E27FC236}">
                  <a16:creationId xmlns:a16="http://schemas.microsoft.com/office/drawing/2014/main" id="{198D1966-AE9B-9244-AEA2-A132A5EC9DD6}"/>
                </a:ext>
              </a:extLst>
            </p:cNvPr>
            <p:cNvSpPr txBox="1"/>
            <p:nvPr/>
          </p:nvSpPr>
          <p:spPr>
            <a:xfrm>
              <a:off x="6443985" y="519435"/>
              <a:ext cx="733110" cy="369332"/>
            </a:xfrm>
            <a:prstGeom prst="rect">
              <a:avLst/>
            </a:prstGeom>
            <a:noFill/>
            <a:effectLst/>
          </p:spPr>
          <p:txBody>
            <a:bodyPr wrap="square" rtlCol="0">
              <a:spAutoFit/>
            </a:bodyPr>
            <a:lstStyle/>
            <a:p>
              <a:pPr algn="ctr"/>
              <a:r>
                <a:rPr lang="en-US" dirty="0">
                  <a:solidFill>
                    <a:schemeClr val="bg1"/>
                  </a:solidFill>
                  <a:latin typeface="Helvetica Light" panose="020B0403020202020204" pitchFamily="34" charset="0"/>
                  <a:cs typeface="Arial" panose="020B0604020202020204" pitchFamily="34" charset="0"/>
                </a:rPr>
                <a:t>Start</a:t>
              </a:r>
            </a:p>
          </p:txBody>
        </p:sp>
        <p:sp>
          <p:nvSpPr>
            <p:cNvPr id="16" name="Rectangle 15">
              <a:extLst>
                <a:ext uri="{FF2B5EF4-FFF2-40B4-BE49-F238E27FC236}">
                  <a16:creationId xmlns:a16="http://schemas.microsoft.com/office/drawing/2014/main" id="{4E233920-059B-4649-ABC2-10ED566201A5}"/>
                </a:ext>
              </a:extLst>
            </p:cNvPr>
            <p:cNvSpPr/>
            <p:nvPr/>
          </p:nvSpPr>
          <p:spPr>
            <a:xfrm>
              <a:off x="6418028" y="1213697"/>
              <a:ext cx="802949" cy="4469260"/>
            </a:xfrm>
            <a:prstGeom prst="rect">
              <a:avLst/>
            </a:prstGeom>
            <a:solidFill>
              <a:srgbClr val="C00000"/>
            </a:solidFill>
            <a:ln>
              <a:solidFill>
                <a:schemeClr val="tx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17" name="TextBox 16">
              <a:extLst>
                <a:ext uri="{FF2B5EF4-FFF2-40B4-BE49-F238E27FC236}">
                  <a16:creationId xmlns:a16="http://schemas.microsoft.com/office/drawing/2014/main" id="{76EE733E-14A2-5748-8F68-B74EB5224A5F}"/>
                </a:ext>
              </a:extLst>
            </p:cNvPr>
            <p:cNvSpPr txBox="1"/>
            <p:nvPr/>
          </p:nvSpPr>
          <p:spPr>
            <a:xfrm>
              <a:off x="6418028" y="1606794"/>
              <a:ext cx="797708" cy="584775"/>
            </a:xfrm>
            <a:prstGeom prst="rect">
              <a:avLst/>
            </a:prstGeom>
            <a:no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for </a:t>
              </a:r>
              <a:r>
                <a:rPr lang="en-US" sz="1600" dirty="0" err="1">
                  <a:solidFill>
                    <a:schemeClr val="bg1"/>
                  </a:solidFill>
                  <a:latin typeface="Helvetica Light" panose="020B0403020202020204" pitchFamily="34" charset="0"/>
                  <a:cs typeface="Arial" panose="020B0604020202020204" pitchFamily="34" charset="0"/>
                </a:rPr>
                <a:t>i</a:t>
              </a:r>
              <a:r>
                <a:rPr lang="en-US" sz="1600" dirty="0">
                  <a:solidFill>
                    <a:schemeClr val="bg1"/>
                  </a:solidFill>
                  <a:latin typeface="Helvetica Light" panose="020B0403020202020204" pitchFamily="34" charset="0"/>
                  <a:cs typeface="Arial" panose="020B0604020202020204" pitchFamily="34" charset="0"/>
                </a:rPr>
                <a:t> in 1:5</a:t>
              </a:r>
            </a:p>
          </p:txBody>
        </p:sp>
        <p:cxnSp>
          <p:nvCxnSpPr>
            <p:cNvPr id="18" name="Straight Arrow Connector 17">
              <a:extLst>
                <a:ext uri="{FF2B5EF4-FFF2-40B4-BE49-F238E27FC236}">
                  <a16:creationId xmlns:a16="http://schemas.microsoft.com/office/drawing/2014/main" id="{A2454B2E-21F7-8D47-8CAE-F75D09969D3A}"/>
                </a:ext>
              </a:extLst>
            </p:cNvPr>
            <p:cNvCxnSpPr>
              <a:cxnSpLocks/>
            </p:cNvCxnSpPr>
            <p:nvPr/>
          </p:nvCxnSpPr>
          <p:spPr>
            <a:xfrm>
              <a:off x="6823276" y="928255"/>
              <a:ext cx="153" cy="28544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31" name="TextBox 30">
              <a:extLst>
                <a:ext uri="{FF2B5EF4-FFF2-40B4-BE49-F238E27FC236}">
                  <a16:creationId xmlns:a16="http://schemas.microsoft.com/office/drawing/2014/main" id="{2637D0C1-AE12-1044-83A7-ED8F03761D78}"/>
                </a:ext>
              </a:extLst>
            </p:cNvPr>
            <p:cNvSpPr txBox="1"/>
            <p:nvPr/>
          </p:nvSpPr>
          <p:spPr>
            <a:xfrm rot="16200000">
              <a:off x="5617749" y="3078576"/>
              <a:ext cx="1290858" cy="307777"/>
            </a:xfrm>
            <a:prstGeom prst="rect">
              <a:avLst/>
            </a:prstGeom>
            <a:noFill/>
            <a:effectLst/>
          </p:spPr>
          <p:txBody>
            <a:bodyPr wrap="square" rtlCol="0">
              <a:spAutoFit/>
            </a:bodyPr>
            <a:lstStyle/>
            <a:p>
              <a:pPr algn="ctr"/>
              <a:r>
                <a:rPr lang="en-US" sz="1400" i="1" dirty="0">
                  <a:solidFill>
                    <a:srgbClr val="00B050"/>
                  </a:solidFill>
                  <a:latin typeface="Helvetica Light" panose="020B0403020202020204" pitchFamily="34" charset="0"/>
                  <a:cs typeface="Arial" panose="020B0604020202020204" pitchFamily="34" charset="0"/>
                </a:rPr>
                <a:t>for block</a:t>
              </a:r>
            </a:p>
          </p:txBody>
        </p:sp>
        <p:cxnSp>
          <p:nvCxnSpPr>
            <p:cNvPr id="32" name="Straight Arrow Connector 31">
              <a:extLst>
                <a:ext uri="{FF2B5EF4-FFF2-40B4-BE49-F238E27FC236}">
                  <a16:creationId xmlns:a16="http://schemas.microsoft.com/office/drawing/2014/main" id="{E3EDE93C-82CF-F342-A8C1-9ECE523983AB}"/>
                </a:ext>
              </a:extLst>
            </p:cNvPr>
            <p:cNvCxnSpPr>
              <a:cxnSpLocks/>
            </p:cNvCxnSpPr>
            <p:nvPr/>
          </p:nvCxnSpPr>
          <p:spPr>
            <a:xfrm flipH="1" flipV="1">
              <a:off x="7226887" y="1344721"/>
              <a:ext cx="3561486" cy="1296"/>
            </a:xfrm>
            <a:prstGeom prst="straightConnector1">
              <a:avLst/>
            </a:prstGeom>
            <a:ln w="38100">
              <a:solidFill>
                <a:srgbClr val="00B050"/>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33" name="TextBox 32">
              <a:extLst>
                <a:ext uri="{FF2B5EF4-FFF2-40B4-BE49-F238E27FC236}">
                  <a16:creationId xmlns:a16="http://schemas.microsoft.com/office/drawing/2014/main" id="{B35E836D-4143-0B47-A7F3-F4D09E07137C}"/>
                </a:ext>
              </a:extLst>
            </p:cNvPr>
            <p:cNvSpPr txBox="1"/>
            <p:nvPr/>
          </p:nvSpPr>
          <p:spPr>
            <a:xfrm>
              <a:off x="7420381" y="1032105"/>
              <a:ext cx="733110" cy="369332"/>
            </a:xfrm>
            <a:prstGeom prst="rect">
              <a:avLst/>
            </a:prstGeom>
            <a:noFill/>
            <a:effectLst/>
          </p:spPr>
          <p:txBody>
            <a:bodyPr wrap="square" rtlCol="0">
              <a:spAutoFit/>
            </a:bodyPr>
            <a:lstStyle/>
            <a:p>
              <a:pPr algn="ctr"/>
              <a:r>
                <a:rPr lang="en-US" dirty="0" err="1">
                  <a:solidFill>
                    <a:srgbClr val="00B050"/>
                  </a:solidFill>
                  <a:latin typeface="Helvetica Light" panose="020B0403020202020204" pitchFamily="34" charset="0"/>
                  <a:cs typeface="Arial" panose="020B0604020202020204" pitchFamily="34" charset="0"/>
                </a:rPr>
                <a:t>i</a:t>
              </a:r>
              <a:r>
                <a:rPr lang="en-US" dirty="0">
                  <a:solidFill>
                    <a:srgbClr val="00B050"/>
                  </a:solidFill>
                  <a:latin typeface="Helvetica Light" panose="020B0403020202020204" pitchFamily="34" charset="0"/>
                  <a:cs typeface="Arial" panose="020B0604020202020204" pitchFamily="34" charset="0"/>
                </a:rPr>
                <a:t> = 1</a:t>
              </a:r>
            </a:p>
          </p:txBody>
        </p:sp>
        <p:sp>
          <p:nvSpPr>
            <p:cNvPr id="34" name="TextBox 33">
              <a:extLst>
                <a:ext uri="{FF2B5EF4-FFF2-40B4-BE49-F238E27FC236}">
                  <a16:creationId xmlns:a16="http://schemas.microsoft.com/office/drawing/2014/main" id="{857F95CC-B9B5-AB40-9A55-1B72EACBA422}"/>
                </a:ext>
              </a:extLst>
            </p:cNvPr>
            <p:cNvSpPr txBox="1"/>
            <p:nvPr/>
          </p:nvSpPr>
          <p:spPr>
            <a:xfrm>
              <a:off x="8287461" y="1050625"/>
              <a:ext cx="2244434"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body</a:t>
              </a:r>
              <a:r>
                <a:rPr lang="en-US" sz="1600" dirty="0">
                  <a:solidFill>
                    <a:schemeClr val="bg1"/>
                  </a:solidFill>
                  <a:latin typeface="Helvetica Light" panose="020B0403020202020204" pitchFamily="34" charset="0"/>
                  <a:cs typeface="Arial" panose="020B0604020202020204" pitchFamily="34" charset="0"/>
                </a:rPr>
                <a:t>; update out[1]</a:t>
              </a:r>
            </a:p>
          </p:txBody>
        </p:sp>
        <p:cxnSp>
          <p:nvCxnSpPr>
            <p:cNvPr id="35" name="Straight Arrow Connector 34">
              <a:extLst>
                <a:ext uri="{FF2B5EF4-FFF2-40B4-BE49-F238E27FC236}">
                  <a16:creationId xmlns:a16="http://schemas.microsoft.com/office/drawing/2014/main" id="{65A6F44B-E0D0-7F42-8ED7-A3F0B8397171}"/>
                </a:ext>
              </a:extLst>
            </p:cNvPr>
            <p:cNvCxnSpPr>
              <a:cxnSpLocks/>
            </p:cNvCxnSpPr>
            <p:nvPr/>
          </p:nvCxnSpPr>
          <p:spPr>
            <a:xfrm flipH="1">
              <a:off x="10793614" y="1333570"/>
              <a:ext cx="1" cy="539839"/>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36" name="Straight Arrow Connector 35">
              <a:extLst>
                <a:ext uri="{FF2B5EF4-FFF2-40B4-BE49-F238E27FC236}">
                  <a16:creationId xmlns:a16="http://schemas.microsoft.com/office/drawing/2014/main" id="{3099FFF2-59EA-224A-83C2-779F596F3619}"/>
                </a:ext>
              </a:extLst>
            </p:cNvPr>
            <p:cNvCxnSpPr>
              <a:cxnSpLocks/>
            </p:cNvCxnSpPr>
            <p:nvPr/>
          </p:nvCxnSpPr>
          <p:spPr>
            <a:xfrm>
              <a:off x="7231221" y="1848032"/>
              <a:ext cx="3561486" cy="0"/>
            </a:xfrm>
            <a:prstGeom prst="straightConnector1">
              <a:avLst/>
            </a:prstGeom>
            <a:ln w="38100">
              <a:solidFill>
                <a:schemeClr val="tx1"/>
              </a:solidFill>
              <a:prstDash val="dash"/>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44" name="Straight Arrow Connector 43">
              <a:extLst>
                <a:ext uri="{FF2B5EF4-FFF2-40B4-BE49-F238E27FC236}">
                  <a16:creationId xmlns:a16="http://schemas.microsoft.com/office/drawing/2014/main" id="{6EFB1870-6679-9C40-9AA6-73AD107D0A88}"/>
                </a:ext>
              </a:extLst>
            </p:cNvPr>
            <p:cNvCxnSpPr>
              <a:cxnSpLocks/>
            </p:cNvCxnSpPr>
            <p:nvPr/>
          </p:nvCxnSpPr>
          <p:spPr>
            <a:xfrm flipH="1" flipV="1">
              <a:off x="7222553" y="2273674"/>
              <a:ext cx="3561486" cy="1296"/>
            </a:xfrm>
            <a:prstGeom prst="straightConnector1">
              <a:avLst/>
            </a:prstGeom>
            <a:ln w="38100">
              <a:solidFill>
                <a:srgbClr val="00B050"/>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45" name="TextBox 44">
              <a:extLst>
                <a:ext uri="{FF2B5EF4-FFF2-40B4-BE49-F238E27FC236}">
                  <a16:creationId xmlns:a16="http://schemas.microsoft.com/office/drawing/2014/main" id="{4E0C9578-78DA-9C44-9C7F-72E983E75CBC}"/>
                </a:ext>
              </a:extLst>
            </p:cNvPr>
            <p:cNvSpPr txBox="1"/>
            <p:nvPr/>
          </p:nvSpPr>
          <p:spPr>
            <a:xfrm>
              <a:off x="7416047" y="1961058"/>
              <a:ext cx="733110" cy="369332"/>
            </a:xfrm>
            <a:prstGeom prst="rect">
              <a:avLst/>
            </a:prstGeom>
            <a:noFill/>
            <a:effectLst/>
          </p:spPr>
          <p:txBody>
            <a:bodyPr wrap="square" rtlCol="0">
              <a:spAutoFit/>
            </a:bodyPr>
            <a:lstStyle/>
            <a:p>
              <a:pPr algn="ctr"/>
              <a:r>
                <a:rPr lang="en-US" dirty="0" err="1">
                  <a:solidFill>
                    <a:srgbClr val="00B050"/>
                  </a:solidFill>
                  <a:latin typeface="Helvetica Light" panose="020B0403020202020204" pitchFamily="34" charset="0"/>
                  <a:cs typeface="Arial" panose="020B0604020202020204" pitchFamily="34" charset="0"/>
                </a:rPr>
                <a:t>i</a:t>
              </a:r>
              <a:r>
                <a:rPr lang="en-US" dirty="0">
                  <a:solidFill>
                    <a:srgbClr val="00B050"/>
                  </a:solidFill>
                  <a:latin typeface="Helvetica Light" panose="020B0403020202020204" pitchFamily="34" charset="0"/>
                  <a:cs typeface="Arial" panose="020B0604020202020204" pitchFamily="34" charset="0"/>
                </a:rPr>
                <a:t> = 2</a:t>
              </a:r>
            </a:p>
          </p:txBody>
        </p:sp>
        <p:sp>
          <p:nvSpPr>
            <p:cNvPr id="46" name="TextBox 45">
              <a:extLst>
                <a:ext uri="{FF2B5EF4-FFF2-40B4-BE49-F238E27FC236}">
                  <a16:creationId xmlns:a16="http://schemas.microsoft.com/office/drawing/2014/main" id="{CCDEE940-D45A-B447-8273-51F3F3F6FFD1}"/>
                </a:ext>
              </a:extLst>
            </p:cNvPr>
            <p:cNvSpPr txBox="1"/>
            <p:nvPr/>
          </p:nvSpPr>
          <p:spPr>
            <a:xfrm>
              <a:off x="8283127" y="1979578"/>
              <a:ext cx="2244434"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body</a:t>
              </a:r>
              <a:r>
                <a:rPr lang="en-US" sz="1600" dirty="0">
                  <a:solidFill>
                    <a:schemeClr val="bg1"/>
                  </a:solidFill>
                  <a:latin typeface="Helvetica Light" panose="020B0403020202020204" pitchFamily="34" charset="0"/>
                  <a:cs typeface="Arial" panose="020B0604020202020204" pitchFamily="34" charset="0"/>
                </a:rPr>
                <a:t>; update out[2]</a:t>
              </a:r>
            </a:p>
          </p:txBody>
        </p:sp>
        <p:cxnSp>
          <p:nvCxnSpPr>
            <p:cNvPr id="47" name="Straight Arrow Connector 46">
              <a:extLst>
                <a:ext uri="{FF2B5EF4-FFF2-40B4-BE49-F238E27FC236}">
                  <a16:creationId xmlns:a16="http://schemas.microsoft.com/office/drawing/2014/main" id="{4B5F2CA6-788F-5A4F-83D1-FB6DC0578174}"/>
                </a:ext>
              </a:extLst>
            </p:cNvPr>
            <p:cNvCxnSpPr>
              <a:cxnSpLocks/>
            </p:cNvCxnSpPr>
            <p:nvPr/>
          </p:nvCxnSpPr>
          <p:spPr>
            <a:xfrm flipH="1">
              <a:off x="10789280" y="2262523"/>
              <a:ext cx="1" cy="539839"/>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48" name="Straight Arrow Connector 47">
              <a:extLst>
                <a:ext uri="{FF2B5EF4-FFF2-40B4-BE49-F238E27FC236}">
                  <a16:creationId xmlns:a16="http://schemas.microsoft.com/office/drawing/2014/main" id="{640399FE-F5EB-C645-BD4E-9E609A317FC3}"/>
                </a:ext>
              </a:extLst>
            </p:cNvPr>
            <p:cNvCxnSpPr>
              <a:cxnSpLocks/>
            </p:cNvCxnSpPr>
            <p:nvPr/>
          </p:nvCxnSpPr>
          <p:spPr>
            <a:xfrm>
              <a:off x="7226887" y="2776985"/>
              <a:ext cx="3561486" cy="0"/>
            </a:xfrm>
            <a:prstGeom prst="straightConnector1">
              <a:avLst/>
            </a:prstGeom>
            <a:ln w="38100">
              <a:solidFill>
                <a:schemeClr val="tx1"/>
              </a:solidFill>
              <a:prstDash val="dash"/>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49" name="Straight Arrow Connector 48">
              <a:extLst>
                <a:ext uri="{FF2B5EF4-FFF2-40B4-BE49-F238E27FC236}">
                  <a16:creationId xmlns:a16="http://schemas.microsoft.com/office/drawing/2014/main" id="{EB49044D-6C38-FF45-8E52-B5AAC7AB0B1D}"/>
                </a:ext>
              </a:extLst>
            </p:cNvPr>
            <p:cNvCxnSpPr>
              <a:cxnSpLocks/>
            </p:cNvCxnSpPr>
            <p:nvPr/>
          </p:nvCxnSpPr>
          <p:spPr>
            <a:xfrm flipH="1" flipV="1">
              <a:off x="7239456" y="3201686"/>
              <a:ext cx="3561486" cy="1296"/>
            </a:xfrm>
            <a:prstGeom prst="straightConnector1">
              <a:avLst/>
            </a:prstGeom>
            <a:ln w="38100">
              <a:solidFill>
                <a:srgbClr val="00B050"/>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50" name="TextBox 49">
              <a:extLst>
                <a:ext uri="{FF2B5EF4-FFF2-40B4-BE49-F238E27FC236}">
                  <a16:creationId xmlns:a16="http://schemas.microsoft.com/office/drawing/2014/main" id="{C8F3C41F-F4AB-1641-8854-36AECFCB2C54}"/>
                </a:ext>
              </a:extLst>
            </p:cNvPr>
            <p:cNvSpPr txBox="1"/>
            <p:nvPr/>
          </p:nvSpPr>
          <p:spPr>
            <a:xfrm>
              <a:off x="7432950" y="2889070"/>
              <a:ext cx="733110" cy="369332"/>
            </a:xfrm>
            <a:prstGeom prst="rect">
              <a:avLst/>
            </a:prstGeom>
            <a:noFill/>
            <a:effectLst/>
          </p:spPr>
          <p:txBody>
            <a:bodyPr wrap="square" rtlCol="0">
              <a:spAutoFit/>
            </a:bodyPr>
            <a:lstStyle/>
            <a:p>
              <a:pPr algn="ctr"/>
              <a:r>
                <a:rPr lang="en-US" dirty="0" err="1">
                  <a:solidFill>
                    <a:srgbClr val="00B050"/>
                  </a:solidFill>
                  <a:latin typeface="Helvetica Light" panose="020B0403020202020204" pitchFamily="34" charset="0"/>
                  <a:cs typeface="Arial" panose="020B0604020202020204" pitchFamily="34" charset="0"/>
                </a:rPr>
                <a:t>i</a:t>
              </a:r>
              <a:r>
                <a:rPr lang="en-US" dirty="0">
                  <a:solidFill>
                    <a:srgbClr val="00B050"/>
                  </a:solidFill>
                  <a:latin typeface="Helvetica Light" panose="020B0403020202020204" pitchFamily="34" charset="0"/>
                  <a:cs typeface="Arial" panose="020B0604020202020204" pitchFamily="34" charset="0"/>
                </a:rPr>
                <a:t> = 3</a:t>
              </a:r>
            </a:p>
          </p:txBody>
        </p:sp>
        <p:sp>
          <p:nvSpPr>
            <p:cNvPr id="51" name="TextBox 50">
              <a:extLst>
                <a:ext uri="{FF2B5EF4-FFF2-40B4-BE49-F238E27FC236}">
                  <a16:creationId xmlns:a16="http://schemas.microsoft.com/office/drawing/2014/main" id="{C8561ECC-6B94-9046-91F5-7962FC9CC24D}"/>
                </a:ext>
              </a:extLst>
            </p:cNvPr>
            <p:cNvSpPr txBox="1"/>
            <p:nvPr/>
          </p:nvSpPr>
          <p:spPr>
            <a:xfrm>
              <a:off x="8300030" y="2907590"/>
              <a:ext cx="2244434"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body</a:t>
              </a:r>
              <a:r>
                <a:rPr lang="en-US" sz="1600" dirty="0">
                  <a:solidFill>
                    <a:schemeClr val="bg1"/>
                  </a:solidFill>
                  <a:latin typeface="Helvetica Light" panose="020B0403020202020204" pitchFamily="34" charset="0"/>
                  <a:cs typeface="Arial" panose="020B0604020202020204" pitchFamily="34" charset="0"/>
                </a:rPr>
                <a:t>; update out[3]</a:t>
              </a:r>
            </a:p>
          </p:txBody>
        </p:sp>
        <p:cxnSp>
          <p:nvCxnSpPr>
            <p:cNvPr id="52" name="Straight Arrow Connector 51">
              <a:extLst>
                <a:ext uri="{FF2B5EF4-FFF2-40B4-BE49-F238E27FC236}">
                  <a16:creationId xmlns:a16="http://schemas.microsoft.com/office/drawing/2014/main" id="{68EBEC6B-CC0B-F04F-A6DE-A8E17FA87E27}"/>
                </a:ext>
              </a:extLst>
            </p:cNvPr>
            <p:cNvCxnSpPr>
              <a:cxnSpLocks/>
            </p:cNvCxnSpPr>
            <p:nvPr/>
          </p:nvCxnSpPr>
          <p:spPr>
            <a:xfrm flipH="1">
              <a:off x="10806183" y="3190535"/>
              <a:ext cx="1" cy="539839"/>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53" name="Straight Arrow Connector 52">
              <a:extLst>
                <a:ext uri="{FF2B5EF4-FFF2-40B4-BE49-F238E27FC236}">
                  <a16:creationId xmlns:a16="http://schemas.microsoft.com/office/drawing/2014/main" id="{345A9CB5-D07D-1043-9E7C-07A27D62E094}"/>
                </a:ext>
              </a:extLst>
            </p:cNvPr>
            <p:cNvCxnSpPr>
              <a:cxnSpLocks/>
            </p:cNvCxnSpPr>
            <p:nvPr/>
          </p:nvCxnSpPr>
          <p:spPr>
            <a:xfrm>
              <a:off x="7243790" y="3704997"/>
              <a:ext cx="3561486" cy="0"/>
            </a:xfrm>
            <a:prstGeom prst="straightConnector1">
              <a:avLst/>
            </a:prstGeom>
            <a:ln w="38100">
              <a:solidFill>
                <a:schemeClr val="tx1"/>
              </a:solidFill>
              <a:prstDash val="dash"/>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54" name="Straight Arrow Connector 53">
              <a:extLst>
                <a:ext uri="{FF2B5EF4-FFF2-40B4-BE49-F238E27FC236}">
                  <a16:creationId xmlns:a16="http://schemas.microsoft.com/office/drawing/2014/main" id="{1574D9FC-5770-DD42-91D7-87988469AA65}"/>
                </a:ext>
              </a:extLst>
            </p:cNvPr>
            <p:cNvCxnSpPr>
              <a:cxnSpLocks/>
            </p:cNvCxnSpPr>
            <p:nvPr/>
          </p:nvCxnSpPr>
          <p:spPr>
            <a:xfrm flipH="1" flipV="1">
              <a:off x="7226887" y="4131828"/>
              <a:ext cx="3561486" cy="1296"/>
            </a:xfrm>
            <a:prstGeom prst="straightConnector1">
              <a:avLst/>
            </a:prstGeom>
            <a:ln w="38100">
              <a:solidFill>
                <a:srgbClr val="00B050"/>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55" name="TextBox 54">
              <a:extLst>
                <a:ext uri="{FF2B5EF4-FFF2-40B4-BE49-F238E27FC236}">
                  <a16:creationId xmlns:a16="http://schemas.microsoft.com/office/drawing/2014/main" id="{C22FA157-F34B-2746-B581-79945BBEB7FE}"/>
                </a:ext>
              </a:extLst>
            </p:cNvPr>
            <p:cNvSpPr txBox="1"/>
            <p:nvPr/>
          </p:nvSpPr>
          <p:spPr>
            <a:xfrm>
              <a:off x="7420381" y="3819212"/>
              <a:ext cx="733110" cy="369332"/>
            </a:xfrm>
            <a:prstGeom prst="rect">
              <a:avLst/>
            </a:prstGeom>
            <a:noFill/>
            <a:effectLst/>
          </p:spPr>
          <p:txBody>
            <a:bodyPr wrap="square" rtlCol="0">
              <a:spAutoFit/>
            </a:bodyPr>
            <a:lstStyle/>
            <a:p>
              <a:pPr algn="ctr"/>
              <a:r>
                <a:rPr lang="en-US" dirty="0" err="1">
                  <a:solidFill>
                    <a:srgbClr val="00B050"/>
                  </a:solidFill>
                  <a:latin typeface="Helvetica Light" panose="020B0403020202020204" pitchFamily="34" charset="0"/>
                  <a:cs typeface="Arial" panose="020B0604020202020204" pitchFamily="34" charset="0"/>
                </a:rPr>
                <a:t>i</a:t>
              </a:r>
              <a:r>
                <a:rPr lang="en-US" dirty="0">
                  <a:solidFill>
                    <a:srgbClr val="00B050"/>
                  </a:solidFill>
                  <a:latin typeface="Helvetica Light" panose="020B0403020202020204" pitchFamily="34" charset="0"/>
                  <a:cs typeface="Arial" panose="020B0604020202020204" pitchFamily="34" charset="0"/>
                </a:rPr>
                <a:t> = 4</a:t>
              </a:r>
            </a:p>
          </p:txBody>
        </p:sp>
        <p:sp>
          <p:nvSpPr>
            <p:cNvPr id="56" name="TextBox 55">
              <a:extLst>
                <a:ext uri="{FF2B5EF4-FFF2-40B4-BE49-F238E27FC236}">
                  <a16:creationId xmlns:a16="http://schemas.microsoft.com/office/drawing/2014/main" id="{941FAEAA-DBF0-A747-900B-A6A327DA12B8}"/>
                </a:ext>
              </a:extLst>
            </p:cNvPr>
            <p:cNvSpPr txBox="1"/>
            <p:nvPr/>
          </p:nvSpPr>
          <p:spPr>
            <a:xfrm>
              <a:off x="8287461" y="3837732"/>
              <a:ext cx="2244434"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body</a:t>
              </a:r>
              <a:r>
                <a:rPr lang="en-US" sz="1600" dirty="0">
                  <a:solidFill>
                    <a:schemeClr val="bg1"/>
                  </a:solidFill>
                  <a:latin typeface="Helvetica Light" panose="020B0403020202020204" pitchFamily="34" charset="0"/>
                  <a:cs typeface="Arial" panose="020B0604020202020204" pitchFamily="34" charset="0"/>
                </a:rPr>
                <a:t>; update out[4]</a:t>
              </a:r>
            </a:p>
          </p:txBody>
        </p:sp>
        <p:cxnSp>
          <p:nvCxnSpPr>
            <p:cNvPr id="57" name="Straight Arrow Connector 56">
              <a:extLst>
                <a:ext uri="{FF2B5EF4-FFF2-40B4-BE49-F238E27FC236}">
                  <a16:creationId xmlns:a16="http://schemas.microsoft.com/office/drawing/2014/main" id="{B8A15F10-DABB-3244-ADD6-920AD2738D28}"/>
                </a:ext>
              </a:extLst>
            </p:cNvPr>
            <p:cNvCxnSpPr>
              <a:cxnSpLocks/>
            </p:cNvCxnSpPr>
            <p:nvPr/>
          </p:nvCxnSpPr>
          <p:spPr>
            <a:xfrm flipH="1">
              <a:off x="10793614" y="4120677"/>
              <a:ext cx="1" cy="539839"/>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58" name="Straight Arrow Connector 57">
              <a:extLst>
                <a:ext uri="{FF2B5EF4-FFF2-40B4-BE49-F238E27FC236}">
                  <a16:creationId xmlns:a16="http://schemas.microsoft.com/office/drawing/2014/main" id="{98BDF898-7F68-6A4D-B337-1B6FBDB64DC0}"/>
                </a:ext>
              </a:extLst>
            </p:cNvPr>
            <p:cNvCxnSpPr>
              <a:cxnSpLocks/>
            </p:cNvCxnSpPr>
            <p:nvPr/>
          </p:nvCxnSpPr>
          <p:spPr>
            <a:xfrm>
              <a:off x="7231221" y="4635139"/>
              <a:ext cx="3561486" cy="0"/>
            </a:xfrm>
            <a:prstGeom prst="straightConnector1">
              <a:avLst/>
            </a:prstGeom>
            <a:ln w="38100">
              <a:solidFill>
                <a:schemeClr val="tx1"/>
              </a:solidFill>
              <a:prstDash val="dash"/>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59" name="Straight Arrow Connector 58">
              <a:extLst>
                <a:ext uri="{FF2B5EF4-FFF2-40B4-BE49-F238E27FC236}">
                  <a16:creationId xmlns:a16="http://schemas.microsoft.com/office/drawing/2014/main" id="{5DEC1E42-7D8A-A740-9F25-781155065B99}"/>
                </a:ext>
              </a:extLst>
            </p:cNvPr>
            <p:cNvCxnSpPr>
              <a:cxnSpLocks/>
            </p:cNvCxnSpPr>
            <p:nvPr/>
          </p:nvCxnSpPr>
          <p:spPr>
            <a:xfrm flipH="1" flipV="1">
              <a:off x="7211402" y="5058889"/>
              <a:ext cx="3561486" cy="1296"/>
            </a:xfrm>
            <a:prstGeom prst="straightConnector1">
              <a:avLst/>
            </a:prstGeom>
            <a:ln w="38100">
              <a:solidFill>
                <a:srgbClr val="00B050"/>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60" name="TextBox 59">
              <a:extLst>
                <a:ext uri="{FF2B5EF4-FFF2-40B4-BE49-F238E27FC236}">
                  <a16:creationId xmlns:a16="http://schemas.microsoft.com/office/drawing/2014/main" id="{0FB5E08D-146E-0D40-9A0A-2B565BB847D0}"/>
                </a:ext>
              </a:extLst>
            </p:cNvPr>
            <p:cNvSpPr txBox="1"/>
            <p:nvPr/>
          </p:nvSpPr>
          <p:spPr>
            <a:xfrm>
              <a:off x="7404896" y="4746273"/>
              <a:ext cx="733110" cy="369332"/>
            </a:xfrm>
            <a:prstGeom prst="rect">
              <a:avLst/>
            </a:prstGeom>
            <a:noFill/>
            <a:effectLst/>
          </p:spPr>
          <p:txBody>
            <a:bodyPr wrap="square" rtlCol="0">
              <a:spAutoFit/>
            </a:bodyPr>
            <a:lstStyle/>
            <a:p>
              <a:pPr algn="ctr"/>
              <a:r>
                <a:rPr lang="en-US" dirty="0" err="1">
                  <a:solidFill>
                    <a:srgbClr val="00B050"/>
                  </a:solidFill>
                  <a:latin typeface="Helvetica Light" panose="020B0403020202020204" pitchFamily="34" charset="0"/>
                  <a:cs typeface="Arial" panose="020B0604020202020204" pitchFamily="34" charset="0"/>
                </a:rPr>
                <a:t>i</a:t>
              </a:r>
              <a:r>
                <a:rPr lang="en-US" dirty="0">
                  <a:solidFill>
                    <a:srgbClr val="00B050"/>
                  </a:solidFill>
                  <a:latin typeface="Helvetica Light" panose="020B0403020202020204" pitchFamily="34" charset="0"/>
                  <a:cs typeface="Arial" panose="020B0604020202020204" pitchFamily="34" charset="0"/>
                </a:rPr>
                <a:t> = 5</a:t>
              </a:r>
            </a:p>
          </p:txBody>
        </p:sp>
        <p:sp>
          <p:nvSpPr>
            <p:cNvPr id="61" name="TextBox 60">
              <a:extLst>
                <a:ext uri="{FF2B5EF4-FFF2-40B4-BE49-F238E27FC236}">
                  <a16:creationId xmlns:a16="http://schemas.microsoft.com/office/drawing/2014/main" id="{F534E414-FCEE-7444-A0AA-904635315994}"/>
                </a:ext>
              </a:extLst>
            </p:cNvPr>
            <p:cNvSpPr txBox="1"/>
            <p:nvPr/>
          </p:nvSpPr>
          <p:spPr>
            <a:xfrm>
              <a:off x="8271976" y="4764793"/>
              <a:ext cx="2244434"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body</a:t>
              </a:r>
              <a:r>
                <a:rPr lang="en-US" sz="1600" dirty="0">
                  <a:solidFill>
                    <a:schemeClr val="bg1"/>
                  </a:solidFill>
                  <a:latin typeface="Helvetica Light" panose="020B0403020202020204" pitchFamily="34" charset="0"/>
                  <a:cs typeface="Arial" panose="020B0604020202020204" pitchFamily="34" charset="0"/>
                </a:rPr>
                <a:t>; update out[5]</a:t>
              </a:r>
            </a:p>
          </p:txBody>
        </p:sp>
        <p:cxnSp>
          <p:nvCxnSpPr>
            <p:cNvPr id="62" name="Straight Arrow Connector 61">
              <a:extLst>
                <a:ext uri="{FF2B5EF4-FFF2-40B4-BE49-F238E27FC236}">
                  <a16:creationId xmlns:a16="http://schemas.microsoft.com/office/drawing/2014/main" id="{707E4AA9-6707-554C-8F4F-470E96CDB8B6}"/>
                </a:ext>
              </a:extLst>
            </p:cNvPr>
            <p:cNvCxnSpPr>
              <a:cxnSpLocks/>
            </p:cNvCxnSpPr>
            <p:nvPr/>
          </p:nvCxnSpPr>
          <p:spPr>
            <a:xfrm flipH="1">
              <a:off x="10778129" y="5047738"/>
              <a:ext cx="1" cy="539839"/>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63" name="Straight Arrow Connector 62">
              <a:extLst>
                <a:ext uri="{FF2B5EF4-FFF2-40B4-BE49-F238E27FC236}">
                  <a16:creationId xmlns:a16="http://schemas.microsoft.com/office/drawing/2014/main" id="{9B438B1F-B581-D140-9C93-EDD295E82858}"/>
                </a:ext>
              </a:extLst>
            </p:cNvPr>
            <p:cNvCxnSpPr>
              <a:cxnSpLocks/>
            </p:cNvCxnSpPr>
            <p:nvPr/>
          </p:nvCxnSpPr>
          <p:spPr>
            <a:xfrm>
              <a:off x="7215736" y="5562200"/>
              <a:ext cx="3561486" cy="0"/>
            </a:xfrm>
            <a:prstGeom prst="straightConnector1">
              <a:avLst/>
            </a:prstGeom>
            <a:ln w="38100">
              <a:solidFill>
                <a:schemeClr val="tx1"/>
              </a:solidFill>
              <a:prstDash val="dash"/>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64" name="Rounded Rectangle 63">
              <a:extLst>
                <a:ext uri="{FF2B5EF4-FFF2-40B4-BE49-F238E27FC236}">
                  <a16:creationId xmlns:a16="http://schemas.microsoft.com/office/drawing/2014/main" id="{2B18386A-4C3F-0844-BD0E-D3ADF0950CD4}"/>
                </a:ext>
              </a:extLst>
            </p:cNvPr>
            <p:cNvSpPr/>
            <p:nvPr/>
          </p:nvSpPr>
          <p:spPr>
            <a:xfrm>
              <a:off x="6327847" y="5948769"/>
              <a:ext cx="1053150" cy="436348"/>
            </a:xfrm>
            <a:prstGeom prst="roundRect">
              <a:avLst/>
            </a:prstGeom>
            <a:solidFill>
              <a:schemeClr val="tx1"/>
            </a:solidFill>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latin typeface="Helvetica Light" panose="020B0403020202020204" pitchFamily="34" charset="0"/>
              </a:endParaRPr>
            </a:p>
          </p:txBody>
        </p:sp>
        <p:sp>
          <p:nvSpPr>
            <p:cNvPr id="65" name="TextBox 64">
              <a:extLst>
                <a:ext uri="{FF2B5EF4-FFF2-40B4-BE49-F238E27FC236}">
                  <a16:creationId xmlns:a16="http://schemas.microsoft.com/office/drawing/2014/main" id="{243FB6C1-C686-9147-BD9E-BBA30393FFE3}"/>
                </a:ext>
              </a:extLst>
            </p:cNvPr>
            <p:cNvSpPr txBox="1"/>
            <p:nvPr/>
          </p:nvSpPr>
          <p:spPr>
            <a:xfrm>
              <a:off x="6487867" y="5978194"/>
              <a:ext cx="733110" cy="369332"/>
            </a:xfrm>
            <a:prstGeom prst="rect">
              <a:avLst/>
            </a:prstGeom>
            <a:noFill/>
            <a:effectLst/>
          </p:spPr>
          <p:txBody>
            <a:bodyPr wrap="square" rtlCol="0">
              <a:spAutoFit/>
            </a:bodyPr>
            <a:lstStyle/>
            <a:p>
              <a:pPr algn="ctr"/>
              <a:r>
                <a:rPr lang="en-US" dirty="0">
                  <a:solidFill>
                    <a:schemeClr val="bg1"/>
                  </a:solidFill>
                  <a:latin typeface="Helvetica Light" panose="020B0403020202020204" pitchFamily="34" charset="0"/>
                  <a:cs typeface="Arial" panose="020B0604020202020204" pitchFamily="34" charset="0"/>
                </a:rPr>
                <a:t>End</a:t>
              </a:r>
            </a:p>
          </p:txBody>
        </p:sp>
        <p:cxnSp>
          <p:nvCxnSpPr>
            <p:cNvPr id="66" name="Straight Arrow Connector 65">
              <a:extLst>
                <a:ext uri="{FF2B5EF4-FFF2-40B4-BE49-F238E27FC236}">
                  <a16:creationId xmlns:a16="http://schemas.microsoft.com/office/drawing/2014/main" id="{29CF2A21-40C7-4A4B-BDBA-E0608758C98C}"/>
                </a:ext>
              </a:extLst>
            </p:cNvPr>
            <p:cNvCxnSpPr>
              <a:cxnSpLocks/>
            </p:cNvCxnSpPr>
            <p:nvPr/>
          </p:nvCxnSpPr>
          <p:spPr>
            <a:xfrm>
              <a:off x="6823276" y="5682957"/>
              <a:ext cx="0" cy="281334"/>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3100379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97" y="325469"/>
            <a:ext cx="8229600" cy="1068387"/>
          </a:xfrm>
        </p:spPr>
        <p:txBody>
          <a:bodyPr/>
          <a:lstStyle/>
          <a:p>
            <a:r>
              <a:rPr lang="en-US" dirty="0">
                <a:latin typeface="Helvetica Light" panose="020B0403020202020204" pitchFamily="34" charset="0"/>
              </a:rPr>
              <a:t>The “</a:t>
            </a:r>
            <a:r>
              <a:rPr lang="en-US" dirty="0">
                <a:solidFill>
                  <a:srgbClr val="00B050"/>
                </a:solidFill>
                <a:latin typeface="Helvetica Light" panose="020B0403020202020204" pitchFamily="34" charset="0"/>
              </a:rPr>
              <a:t>for</a:t>
            </a:r>
            <a:r>
              <a:rPr lang="en-US" dirty="0">
                <a:latin typeface="Helvetica Light" panose="020B0403020202020204" pitchFamily="34" charset="0"/>
              </a:rPr>
              <a:t>” loop</a:t>
            </a:r>
          </a:p>
        </p:txBody>
      </p:sp>
      <p:sp>
        <p:nvSpPr>
          <p:cNvPr id="3" name="Content Placeholder 2"/>
          <p:cNvSpPr>
            <a:spLocks noGrp="1"/>
          </p:cNvSpPr>
          <p:nvPr>
            <p:ph idx="1"/>
          </p:nvPr>
        </p:nvSpPr>
        <p:spPr>
          <a:xfrm>
            <a:off x="576468" y="2259079"/>
            <a:ext cx="3941086" cy="1290859"/>
          </a:xfrm>
          <a:solidFill>
            <a:schemeClr val="bg2"/>
          </a:solidFill>
        </p:spPr>
        <p:txBody>
          <a:bodyPr>
            <a:normAutofit/>
          </a:bodyPr>
          <a:lstStyle/>
          <a:p>
            <a:pPr marL="0" indent="0">
              <a:buNone/>
              <a:defRPr/>
            </a:pPr>
            <a:r>
              <a:rPr lang="en-US" sz="2000" dirty="0">
                <a:solidFill>
                  <a:srgbClr val="FF0000"/>
                </a:solidFill>
                <a:latin typeface="Lucida Console" panose="020B0609040504020204" pitchFamily="49" charset="0"/>
              </a:rPr>
              <a:t>out &lt;- rep(NA, 5)</a:t>
            </a:r>
          </a:p>
          <a:p>
            <a:pPr marL="0" indent="0">
              <a:buNone/>
              <a:defRPr/>
            </a:pPr>
            <a:r>
              <a:rPr lang="en-US" sz="2000" dirty="0">
                <a:solidFill>
                  <a:srgbClr val="FF0000"/>
                </a:solidFill>
                <a:latin typeface="Lucida Console" panose="020B0609040504020204" pitchFamily="49" charset="0"/>
              </a:rPr>
              <a:t>print(out)</a:t>
            </a:r>
          </a:p>
          <a:p>
            <a:pPr marL="0" indent="0">
              <a:buNone/>
              <a:defRPr/>
            </a:pPr>
            <a:r>
              <a:rPr lang="en-US" sz="2000" dirty="0">
                <a:latin typeface="Lucida Console" panose="020B0609040504020204" pitchFamily="49" charset="0"/>
              </a:rPr>
              <a:t>	NA, NA, NA, NA, NA</a:t>
            </a:r>
          </a:p>
        </p:txBody>
      </p:sp>
      <p:sp>
        <p:nvSpPr>
          <p:cNvPr id="14" name="Rounded Rectangle 13">
            <a:extLst>
              <a:ext uri="{FF2B5EF4-FFF2-40B4-BE49-F238E27FC236}">
                <a16:creationId xmlns:a16="http://schemas.microsoft.com/office/drawing/2014/main" id="{8B16C3DB-6D47-E944-95BC-7776B2F2EEBA}"/>
              </a:ext>
            </a:extLst>
          </p:cNvPr>
          <p:cNvSpPr/>
          <p:nvPr/>
        </p:nvSpPr>
        <p:spPr>
          <a:xfrm>
            <a:off x="6270676" y="325469"/>
            <a:ext cx="1053150" cy="436348"/>
          </a:xfrm>
          <a:prstGeom prst="roundRect">
            <a:avLst/>
          </a:prstGeom>
          <a:solidFill>
            <a:schemeClr val="tx1"/>
          </a:solidFill>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latin typeface="Helvetica Light" panose="020B0403020202020204" pitchFamily="34" charset="0"/>
            </a:endParaRPr>
          </a:p>
        </p:txBody>
      </p:sp>
      <p:sp>
        <p:nvSpPr>
          <p:cNvPr id="15" name="TextBox 14">
            <a:extLst>
              <a:ext uri="{FF2B5EF4-FFF2-40B4-BE49-F238E27FC236}">
                <a16:creationId xmlns:a16="http://schemas.microsoft.com/office/drawing/2014/main" id="{198D1966-AE9B-9244-AEA2-A132A5EC9DD6}"/>
              </a:ext>
            </a:extLst>
          </p:cNvPr>
          <p:cNvSpPr txBox="1"/>
          <p:nvPr/>
        </p:nvSpPr>
        <p:spPr>
          <a:xfrm>
            <a:off x="6430696" y="354894"/>
            <a:ext cx="733110" cy="369332"/>
          </a:xfrm>
          <a:prstGeom prst="rect">
            <a:avLst/>
          </a:prstGeom>
          <a:noFill/>
          <a:effectLst/>
        </p:spPr>
        <p:txBody>
          <a:bodyPr wrap="square" rtlCol="0">
            <a:spAutoFit/>
          </a:bodyPr>
          <a:lstStyle/>
          <a:p>
            <a:pPr algn="ctr"/>
            <a:r>
              <a:rPr lang="en-US" dirty="0">
                <a:solidFill>
                  <a:schemeClr val="bg1"/>
                </a:solidFill>
                <a:latin typeface="Helvetica Light" panose="020B0403020202020204" pitchFamily="34" charset="0"/>
                <a:cs typeface="Arial" panose="020B0604020202020204" pitchFamily="34" charset="0"/>
              </a:rPr>
              <a:t>Start</a:t>
            </a:r>
          </a:p>
        </p:txBody>
      </p:sp>
      <p:sp>
        <p:nvSpPr>
          <p:cNvPr id="16" name="Rectangle 15">
            <a:extLst>
              <a:ext uri="{FF2B5EF4-FFF2-40B4-BE49-F238E27FC236}">
                <a16:creationId xmlns:a16="http://schemas.microsoft.com/office/drawing/2014/main" id="{4E233920-059B-4649-ABC2-10ED566201A5}"/>
              </a:ext>
            </a:extLst>
          </p:cNvPr>
          <p:cNvSpPr/>
          <p:nvPr/>
        </p:nvSpPr>
        <p:spPr>
          <a:xfrm>
            <a:off x="6404739" y="1049156"/>
            <a:ext cx="802949" cy="4469260"/>
          </a:xfrm>
          <a:prstGeom prst="rect">
            <a:avLst/>
          </a:prstGeom>
          <a:solidFill>
            <a:srgbClr val="C00000"/>
          </a:solidFill>
          <a:ln>
            <a:solidFill>
              <a:schemeClr val="tx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17" name="TextBox 16">
            <a:extLst>
              <a:ext uri="{FF2B5EF4-FFF2-40B4-BE49-F238E27FC236}">
                <a16:creationId xmlns:a16="http://schemas.microsoft.com/office/drawing/2014/main" id="{76EE733E-14A2-5748-8F68-B74EB5224A5F}"/>
              </a:ext>
            </a:extLst>
          </p:cNvPr>
          <p:cNvSpPr txBox="1"/>
          <p:nvPr/>
        </p:nvSpPr>
        <p:spPr>
          <a:xfrm>
            <a:off x="6404739" y="1442253"/>
            <a:ext cx="797708" cy="584775"/>
          </a:xfrm>
          <a:prstGeom prst="rect">
            <a:avLst/>
          </a:prstGeom>
          <a:no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for </a:t>
            </a:r>
            <a:r>
              <a:rPr lang="en-US" sz="1600" dirty="0" err="1">
                <a:solidFill>
                  <a:schemeClr val="bg1"/>
                </a:solidFill>
                <a:latin typeface="Helvetica Light" panose="020B0403020202020204" pitchFamily="34" charset="0"/>
                <a:cs typeface="Arial" panose="020B0604020202020204" pitchFamily="34" charset="0"/>
              </a:rPr>
              <a:t>i</a:t>
            </a:r>
            <a:r>
              <a:rPr lang="en-US" sz="1600" dirty="0">
                <a:solidFill>
                  <a:schemeClr val="bg1"/>
                </a:solidFill>
                <a:latin typeface="Helvetica Light" panose="020B0403020202020204" pitchFamily="34" charset="0"/>
                <a:cs typeface="Arial" panose="020B0604020202020204" pitchFamily="34" charset="0"/>
              </a:rPr>
              <a:t> in 1:5</a:t>
            </a:r>
          </a:p>
        </p:txBody>
      </p:sp>
      <p:cxnSp>
        <p:nvCxnSpPr>
          <p:cNvPr id="18" name="Straight Arrow Connector 17">
            <a:extLst>
              <a:ext uri="{FF2B5EF4-FFF2-40B4-BE49-F238E27FC236}">
                <a16:creationId xmlns:a16="http://schemas.microsoft.com/office/drawing/2014/main" id="{A2454B2E-21F7-8D47-8CAE-F75D09969D3A}"/>
              </a:ext>
            </a:extLst>
          </p:cNvPr>
          <p:cNvCxnSpPr>
            <a:cxnSpLocks/>
          </p:cNvCxnSpPr>
          <p:nvPr/>
        </p:nvCxnSpPr>
        <p:spPr>
          <a:xfrm>
            <a:off x="6809987" y="763714"/>
            <a:ext cx="153" cy="28544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31" name="TextBox 30">
            <a:extLst>
              <a:ext uri="{FF2B5EF4-FFF2-40B4-BE49-F238E27FC236}">
                <a16:creationId xmlns:a16="http://schemas.microsoft.com/office/drawing/2014/main" id="{2637D0C1-AE12-1044-83A7-ED8F03761D78}"/>
              </a:ext>
            </a:extLst>
          </p:cNvPr>
          <p:cNvSpPr txBox="1"/>
          <p:nvPr/>
        </p:nvSpPr>
        <p:spPr>
          <a:xfrm rot="16200000">
            <a:off x="5604460" y="2914035"/>
            <a:ext cx="1290858" cy="307777"/>
          </a:xfrm>
          <a:prstGeom prst="rect">
            <a:avLst/>
          </a:prstGeom>
          <a:noFill/>
          <a:effectLst/>
        </p:spPr>
        <p:txBody>
          <a:bodyPr wrap="square" rtlCol="0">
            <a:spAutoFit/>
          </a:bodyPr>
          <a:lstStyle/>
          <a:p>
            <a:pPr algn="ctr"/>
            <a:r>
              <a:rPr lang="en-US" sz="1400" i="1" dirty="0">
                <a:solidFill>
                  <a:srgbClr val="00B050"/>
                </a:solidFill>
                <a:latin typeface="Helvetica Light" panose="020B0403020202020204" pitchFamily="34" charset="0"/>
                <a:cs typeface="Arial" panose="020B0604020202020204" pitchFamily="34" charset="0"/>
              </a:rPr>
              <a:t>for block</a:t>
            </a:r>
          </a:p>
        </p:txBody>
      </p:sp>
      <p:cxnSp>
        <p:nvCxnSpPr>
          <p:cNvPr id="32" name="Straight Arrow Connector 31">
            <a:extLst>
              <a:ext uri="{FF2B5EF4-FFF2-40B4-BE49-F238E27FC236}">
                <a16:creationId xmlns:a16="http://schemas.microsoft.com/office/drawing/2014/main" id="{E3EDE93C-82CF-F342-A8C1-9ECE523983AB}"/>
              </a:ext>
            </a:extLst>
          </p:cNvPr>
          <p:cNvCxnSpPr>
            <a:cxnSpLocks/>
          </p:cNvCxnSpPr>
          <p:nvPr/>
        </p:nvCxnSpPr>
        <p:spPr>
          <a:xfrm flipH="1">
            <a:off x="7204453" y="1706472"/>
            <a:ext cx="4641183" cy="0"/>
          </a:xfrm>
          <a:prstGeom prst="straightConnector1">
            <a:avLst/>
          </a:prstGeom>
          <a:ln w="38100">
            <a:solidFill>
              <a:srgbClr val="00B050"/>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33" name="TextBox 32">
            <a:extLst>
              <a:ext uri="{FF2B5EF4-FFF2-40B4-BE49-F238E27FC236}">
                <a16:creationId xmlns:a16="http://schemas.microsoft.com/office/drawing/2014/main" id="{B35E836D-4143-0B47-A7F3-F4D09E07137C}"/>
              </a:ext>
            </a:extLst>
          </p:cNvPr>
          <p:cNvSpPr txBox="1"/>
          <p:nvPr/>
        </p:nvSpPr>
        <p:spPr>
          <a:xfrm>
            <a:off x="7384092" y="1393856"/>
            <a:ext cx="733110" cy="369332"/>
          </a:xfrm>
          <a:prstGeom prst="rect">
            <a:avLst/>
          </a:prstGeom>
          <a:noFill/>
          <a:effectLst/>
        </p:spPr>
        <p:txBody>
          <a:bodyPr wrap="square" rtlCol="0">
            <a:spAutoFit/>
          </a:bodyPr>
          <a:lstStyle/>
          <a:p>
            <a:pPr algn="ctr"/>
            <a:r>
              <a:rPr lang="en-US" dirty="0" err="1">
                <a:solidFill>
                  <a:srgbClr val="00B050"/>
                </a:solidFill>
                <a:latin typeface="Helvetica Light" panose="020B0403020202020204" pitchFamily="34" charset="0"/>
                <a:cs typeface="Arial" panose="020B0604020202020204" pitchFamily="34" charset="0"/>
              </a:rPr>
              <a:t>i</a:t>
            </a:r>
            <a:r>
              <a:rPr lang="en-US" dirty="0">
                <a:solidFill>
                  <a:srgbClr val="00B050"/>
                </a:solidFill>
                <a:latin typeface="Helvetica Light" panose="020B0403020202020204" pitchFamily="34" charset="0"/>
                <a:cs typeface="Arial" panose="020B0604020202020204" pitchFamily="34" charset="0"/>
              </a:rPr>
              <a:t> = 1</a:t>
            </a:r>
          </a:p>
        </p:txBody>
      </p:sp>
      <p:sp>
        <p:nvSpPr>
          <p:cNvPr id="34" name="TextBox 33">
            <a:extLst>
              <a:ext uri="{FF2B5EF4-FFF2-40B4-BE49-F238E27FC236}">
                <a16:creationId xmlns:a16="http://schemas.microsoft.com/office/drawing/2014/main" id="{857F95CC-B9B5-AB40-9A55-1B72EACBA422}"/>
              </a:ext>
            </a:extLst>
          </p:cNvPr>
          <p:cNvSpPr txBox="1"/>
          <p:nvPr/>
        </p:nvSpPr>
        <p:spPr>
          <a:xfrm>
            <a:off x="8251172" y="1412376"/>
            <a:ext cx="2244434"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body</a:t>
            </a:r>
            <a:r>
              <a:rPr lang="en-US" sz="1600" dirty="0">
                <a:solidFill>
                  <a:schemeClr val="bg1"/>
                </a:solidFill>
                <a:latin typeface="Helvetica Light" panose="020B0403020202020204" pitchFamily="34" charset="0"/>
                <a:cs typeface="Arial" panose="020B0604020202020204" pitchFamily="34" charset="0"/>
              </a:rPr>
              <a:t>; update out[1]</a:t>
            </a:r>
          </a:p>
        </p:txBody>
      </p:sp>
      <p:cxnSp>
        <p:nvCxnSpPr>
          <p:cNvPr id="35" name="Straight Arrow Connector 34">
            <a:extLst>
              <a:ext uri="{FF2B5EF4-FFF2-40B4-BE49-F238E27FC236}">
                <a16:creationId xmlns:a16="http://schemas.microsoft.com/office/drawing/2014/main" id="{65A6F44B-E0D0-7F42-8ED7-A3F0B8397171}"/>
              </a:ext>
            </a:extLst>
          </p:cNvPr>
          <p:cNvCxnSpPr>
            <a:cxnSpLocks/>
          </p:cNvCxnSpPr>
          <p:nvPr/>
        </p:nvCxnSpPr>
        <p:spPr>
          <a:xfrm flipH="1">
            <a:off x="11845637" y="1700772"/>
            <a:ext cx="1" cy="2905847"/>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36" name="Straight Arrow Connector 35">
            <a:extLst>
              <a:ext uri="{FF2B5EF4-FFF2-40B4-BE49-F238E27FC236}">
                <a16:creationId xmlns:a16="http://schemas.microsoft.com/office/drawing/2014/main" id="{3099FFF2-59EA-224A-83C2-779F596F3619}"/>
              </a:ext>
            </a:extLst>
          </p:cNvPr>
          <p:cNvCxnSpPr>
            <a:cxnSpLocks/>
          </p:cNvCxnSpPr>
          <p:nvPr/>
        </p:nvCxnSpPr>
        <p:spPr>
          <a:xfrm>
            <a:off x="7190598" y="4606619"/>
            <a:ext cx="4655038" cy="0"/>
          </a:xfrm>
          <a:prstGeom prst="straightConnector1">
            <a:avLst/>
          </a:prstGeom>
          <a:ln w="38100">
            <a:solidFill>
              <a:schemeClr val="tx1"/>
            </a:solidFill>
            <a:prstDash val="dash"/>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64" name="Rounded Rectangle 63">
            <a:extLst>
              <a:ext uri="{FF2B5EF4-FFF2-40B4-BE49-F238E27FC236}">
                <a16:creationId xmlns:a16="http://schemas.microsoft.com/office/drawing/2014/main" id="{2B18386A-4C3F-0844-BD0E-D3ADF0950CD4}"/>
              </a:ext>
            </a:extLst>
          </p:cNvPr>
          <p:cNvSpPr/>
          <p:nvPr/>
        </p:nvSpPr>
        <p:spPr>
          <a:xfrm>
            <a:off x="6314558" y="5784228"/>
            <a:ext cx="1053150" cy="436348"/>
          </a:xfrm>
          <a:prstGeom prst="roundRect">
            <a:avLst/>
          </a:prstGeom>
          <a:solidFill>
            <a:schemeClr val="tx1"/>
          </a:solidFill>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latin typeface="Helvetica Light" panose="020B0403020202020204" pitchFamily="34" charset="0"/>
            </a:endParaRPr>
          </a:p>
        </p:txBody>
      </p:sp>
      <p:sp>
        <p:nvSpPr>
          <p:cNvPr id="65" name="TextBox 64">
            <a:extLst>
              <a:ext uri="{FF2B5EF4-FFF2-40B4-BE49-F238E27FC236}">
                <a16:creationId xmlns:a16="http://schemas.microsoft.com/office/drawing/2014/main" id="{243FB6C1-C686-9147-BD9E-BBA30393FFE3}"/>
              </a:ext>
            </a:extLst>
          </p:cNvPr>
          <p:cNvSpPr txBox="1"/>
          <p:nvPr/>
        </p:nvSpPr>
        <p:spPr>
          <a:xfrm>
            <a:off x="6474578" y="5813653"/>
            <a:ext cx="733110" cy="369332"/>
          </a:xfrm>
          <a:prstGeom prst="rect">
            <a:avLst/>
          </a:prstGeom>
          <a:noFill/>
          <a:effectLst/>
        </p:spPr>
        <p:txBody>
          <a:bodyPr wrap="square" rtlCol="0">
            <a:spAutoFit/>
          </a:bodyPr>
          <a:lstStyle/>
          <a:p>
            <a:pPr algn="ctr"/>
            <a:r>
              <a:rPr lang="en-US" dirty="0">
                <a:solidFill>
                  <a:schemeClr val="bg1"/>
                </a:solidFill>
                <a:latin typeface="Helvetica Light" panose="020B0403020202020204" pitchFamily="34" charset="0"/>
                <a:cs typeface="Arial" panose="020B0604020202020204" pitchFamily="34" charset="0"/>
              </a:rPr>
              <a:t>End</a:t>
            </a:r>
          </a:p>
        </p:txBody>
      </p:sp>
      <p:cxnSp>
        <p:nvCxnSpPr>
          <p:cNvPr id="66" name="Straight Arrow Connector 65">
            <a:extLst>
              <a:ext uri="{FF2B5EF4-FFF2-40B4-BE49-F238E27FC236}">
                <a16:creationId xmlns:a16="http://schemas.microsoft.com/office/drawing/2014/main" id="{29CF2A21-40C7-4A4B-BDBA-E0608758C98C}"/>
              </a:ext>
            </a:extLst>
          </p:cNvPr>
          <p:cNvCxnSpPr>
            <a:cxnSpLocks/>
          </p:cNvCxnSpPr>
          <p:nvPr/>
        </p:nvCxnSpPr>
        <p:spPr>
          <a:xfrm>
            <a:off x="6809987" y="5518416"/>
            <a:ext cx="0" cy="281334"/>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41" name="Content Placeholder 2">
            <a:extLst>
              <a:ext uri="{FF2B5EF4-FFF2-40B4-BE49-F238E27FC236}">
                <a16:creationId xmlns:a16="http://schemas.microsoft.com/office/drawing/2014/main" id="{54240EFD-4738-2A4F-87E6-42C496A0004D}"/>
              </a:ext>
            </a:extLst>
          </p:cNvPr>
          <p:cNvSpPr txBox="1">
            <a:spLocks/>
          </p:cNvSpPr>
          <p:nvPr/>
        </p:nvSpPr>
        <p:spPr>
          <a:xfrm>
            <a:off x="7329114" y="2298707"/>
            <a:ext cx="4270212" cy="2016528"/>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defRPr/>
            </a:pPr>
            <a:r>
              <a:rPr lang="en-US" sz="2000" dirty="0">
                <a:solidFill>
                  <a:srgbClr val="FF0000"/>
                </a:solidFill>
                <a:latin typeface="Lucida Console" panose="020B0609040504020204" pitchFamily="49" charset="0"/>
              </a:rPr>
              <a:t>for (</a:t>
            </a:r>
            <a:r>
              <a:rPr lang="en-US" sz="2000" dirty="0" err="1">
                <a:solidFill>
                  <a:srgbClr val="FF0000"/>
                </a:solidFill>
                <a:latin typeface="Lucida Console" panose="020B0609040504020204" pitchFamily="49" charset="0"/>
              </a:rPr>
              <a:t>i</a:t>
            </a:r>
            <a:r>
              <a:rPr lang="en-US" sz="2000" dirty="0">
                <a:solidFill>
                  <a:srgbClr val="FF0000"/>
                </a:solidFill>
                <a:latin typeface="Lucida Console" panose="020B0609040504020204" pitchFamily="49" charset="0"/>
              </a:rPr>
              <a:t> in 1:length(out))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out[1] &lt;- 2 ^ 1</a:t>
            </a:r>
          </a:p>
          <a:p>
            <a:pPr marL="0" indent="0">
              <a:buFont typeface="Arial"/>
              <a:buNone/>
              <a:defRPr/>
            </a:pPr>
            <a:r>
              <a:rPr lang="en-US" sz="2000" dirty="0">
                <a:solidFill>
                  <a:srgbClr val="FF0000"/>
                </a:solidFill>
                <a:latin typeface="Lucida Console" panose="020B0609040504020204" pitchFamily="49" charset="0"/>
              </a:rPr>
              <a:t>print(out)</a:t>
            </a:r>
          </a:p>
          <a:p>
            <a:pPr marL="0" indent="0">
              <a:buFont typeface="Arial"/>
              <a:buNone/>
              <a:defRPr/>
            </a:pPr>
            <a:r>
              <a:rPr lang="en-US" sz="2000" dirty="0">
                <a:latin typeface="Lucida Console" panose="020B0609040504020204" pitchFamily="49" charset="0"/>
              </a:rPr>
              <a:t>	2, NA, NA, NA, NA</a:t>
            </a:r>
          </a:p>
          <a:p>
            <a:pPr marL="0" indent="0">
              <a:buNone/>
              <a:defRPr/>
            </a:pPr>
            <a:r>
              <a:rPr lang="en-US" sz="2000" dirty="0">
                <a:solidFill>
                  <a:srgbClr val="FF0000"/>
                </a:solidFill>
                <a:latin typeface="Lucida Console" panose="020B0609040504020204" pitchFamily="49" charset="0"/>
              </a:rPr>
              <a:t>}</a:t>
            </a:r>
            <a:endParaRPr lang="en-US" sz="2000" dirty="0">
              <a:latin typeface="Lucida Console" panose="020B0609040504020204" pitchFamily="49" charset="0"/>
            </a:endParaRPr>
          </a:p>
        </p:txBody>
      </p:sp>
      <p:sp>
        <p:nvSpPr>
          <p:cNvPr id="43" name="TextBox 42">
            <a:extLst>
              <a:ext uri="{FF2B5EF4-FFF2-40B4-BE49-F238E27FC236}">
                <a16:creationId xmlns:a16="http://schemas.microsoft.com/office/drawing/2014/main" id="{727856B4-6907-104C-AF3B-7318C26089A0}"/>
              </a:ext>
            </a:extLst>
          </p:cNvPr>
          <p:cNvSpPr txBox="1"/>
          <p:nvPr/>
        </p:nvSpPr>
        <p:spPr>
          <a:xfrm>
            <a:off x="503145" y="1493783"/>
            <a:ext cx="4142819" cy="707886"/>
          </a:xfrm>
          <a:prstGeom prst="rect">
            <a:avLst/>
          </a:prstGeom>
          <a:noFill/>
          <a:effectLst/>
        </p:spPr>
        <p:txBody>
          <a:bodyPr wrap="square" rtlCol="0">
            <a:spAutoFit/>
          </a:bodyPr>
          <a:lstStyle/>
          <a:p>
            <a:r>
              <a:rPr lang="en-US" sz="2000" dirty="0">
                <a:latin typeface="Helvetica Light" panose="020B0403020202020204" pitchFamily="34" charset="0"/>
                <a:cs typeface="Arial" panose="020B0604020202020204" pitchFamily="34" charset="0"/>
              </a:rPr>
              <a:t>Prior to running loop: create empty vector to populate with </a:t>
            </a:r>
            <a:r>
              <a:rPr lang="en-US" sz="2000" dirty="0">
                <a:solidFill>
                  <a:srgbClr val="00B050"/>
                </a:solidFill>
                <a:latin typeface="Helvetica Light" panose="020B0403020202020204" pitchFamily="34" charset="0"/>
                <a:cs typeface="Arial" panose="020B0604020202020204" pitchFamily="34" charset="0"/>
              </a:rPr>
              <a:t>for</a:t>
            </a:r>
            <a:r>
              <a:rPr lang="en-US" sz="2000" dirty="0">
                <a:latin typeface="Helvetica Light" panose="020B0403020202020204" pitchFamily="34" charset="0"/>
                <a:cs typeface="Arial" panose="020B0604020202020204" pitchFamily="34" charset="0"/>
              </a:rPr>
              <a:t> loop</a:t>
            </a:r>
          </a:p>
        </p:txBody>
      </p:sp>
    </p:spTree>
    <p:extLst>
      <p:ext uri="{BB962C8B-B14F-4D97-AF65-F5344CB8AC3E}">
        <p14:creationId xmlns:p14="http://schemas.microsoft.com/office/powerpoint/2010/main" val="226028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97" y="325469"/>
            <a:ext cx="8229600" cy="1068387"/>
          </a:xfrm>
        </p:spPr>
        <p:txBody>
          <a:bodyPr/>
          <a:lstStyle/>
          <a:p>
            <a:r>
              <a:rPr lang="en-US" dirty="0">
                <a:latin typeface="Helvetica Light" panose="020B0403020202020204" pitchFamily="34" charset="0"/>
              </a:rPr>
              <a:t>The “</a:t>
            </a:r>
            <a:r>
              <a:rPr lang="en-US" dirty="0">
                <a:solidFill>
                  <a:srgbClr val="00B050"/>
                </a:solidFill>
                <a:latin typeface="Helvetica Light" panose="020B0403020202020204" pitchFamily="34" charset="0"/>
              </a:rPr>
              <a:t>for</a:t>
            </a:r>
            <a:r>
              <a:rPr lang="en-US" dirty="0">
                <a:latin typeface="Helvetica Light" panose="020B0403020202020204" pitchFamily="34" charset="0"/>
              </a:rPr>
              <a:t>” loop</a:t>
            </a:r>
          </a:p>
        </p:txBody>
      </p:sp>
      <p:sp>
        <p:nvSpPr>
          <p:cNvPr id="3" name="Content Placeholder 2"/>
          <p:cNvSpPr>
            <a:spLocks noGrp="1"/>
          </p:cNvSpPr>
          <p:nvPr>
            <p:ph idx="1"/>
          </p:nvPr>
        </p:nvSpPr>
        <p:spPr>
          <a:xfrm>
            <a:off x="576468" y="2259079"/>
            <a:ext cx="3941086" cy="1290859"/>
          </a:xfrm>
          <a:solidFill>
            <a:schemeClr val="bg2"/>
          </a:solidFill>
        </p:spPr>
        <p:txBody>
          <a:bodyPr>
            <a:normAutofit/>
          </a:bodyPr>
          <a:lstStyle/>
          <a:p>
            <a:pPr marL="0" indent="0">
              <a:buNone/>
              <a:defRPr/>
            </a:pPr>
            <a:r>
              <a:rPr lang="en-US" sz="2000" dirty="0">
                <a:solidFill>
                  <a:srgbClr val="FF0000"/>
                </a:solidFill>
                <a:latin typeface="Lucida Console" panose="020B0609040504020204" pitchFamily="49" charset="0"/>
              </a:rPr>
              <a:t>out &lt;- rep(NA, 5)</a:t>
            </a:r>
          </a:p>
          <a:p>
            <a:pPr marL="0" indent="0">
              <a:buNone/>
              <a:defRPr/>
            </a:pPr>
            <a:r>
              <a:rPr lang="en-US" sz="2000" dirty="0">
                <a:solidFill>
                  <a:srgbClr val="FF0000"/>
                </a:solidFill>
                <a:latin typeface="Lucida Console" panose="020B0609040504020204" pitchFamily="49" charset="0"/>
              </a:rPr>
              <a:t>print(out)</a:t>
            </a:r>
          </a:p>
          <a:p>
            <a:pPr marL="0" indent="0">
              <a:buNone/>
              <a:defRPr/>
            </a:pPr>
            <a:r>
              <a:rPr lang="en-US" sz="2000" dirty="0">
                <a:latin typeface="Lucida Console" panose="020B0609040504020204" pitchFamily="49" charset="0"/>
              </a:rPr>
              <a:t>	NA, NA, NA, NA, NA</a:t>
            </a:r>
          </a:p>
        </p:txBody>
      </p:sp>
      <p:sp>
        <p:nvSpPr>
          <p:cNvPr id="14" name="Rounded Rectangle 13">
            <a:extLst>
              <a:ext uri="{FF2B5EF4-FFF2-40B4-BE49-F238E27FC236}">
                <a16:creationId xmlns:a16="http://schemas.microsoft.com/office/drawing/2014/main" id="{8B16C3DB-6D47-E944-95BC-7776B2F2EEBA}"/>
              </a:ext>
            </a:extLst>
          </p:cNvPr>
          <p:cNvSpPr/>
          <p:nvPr/>
        </p:nvSpPr>
        <p:spPr>
          <a:xfrm>
            <a:off x="6270676" y="325469"/>
            <a:ext cx="1053150" cy="436348"/>
          </a:xfrm>
          <a:prstGeom prst="roundRect">
            <a:avLst/>
          </a:prstGeom>
          <a:solidFill>
            <a:schemeClr val="tx1"/>
          </a:solidFill>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latin typeface="Helvetica Light" panose="020B0403020202020204" pitchFamily="34" charset="0"/>
            </a:endParaRPr>
          </a:p>
        </p:txBody>
      </p:sp>
      <p:sp>
        <p:nvSpPr>
          <p:cNvPr id="15" name="TextBox 14">
            <a:extLst>
              <a:ext uri="{FF2B5EF4-FFF2-40B4-BE49-F238E27FC236}">
                <a16:creationId xmlns:a16="http://schemas.microsoft.com/office/drawing/2014/main" id="{198D1966-AE9B-9244-AEA2-A132A5EC9DD6}"/>
              </a:ext>
            </a:extLst>
          </p:cNvPr>
          <p:cNvSpPr txBox="1"/>
          <p:nvPr/>
        </p:nvSpPr>
        <p:spPr>
          <a:xfrm>
            <a:off x="6430696" y="354894"/>
            <a:ext cx="733110" cy="369332"/>
          </a:xfrm>
          <a:prstGeom prst="rect">
            <a:avLst/>
          </a:prstGeom>
          <a:noFill/>
          <a:effectLst/>
        </p:spPr>
        <p:txBody>
          <a:bodyPr wrap="square" rtlCol="0">
            <a:spAutoFit/>
          </a:bodyPr>
          <a:lstStyle/>
          <a:p>
            <a:pPr algn="ctr"/>
            <a:r>
              <a:rPr lang="en-US" dirty="0">
                <a:solidFill>
                  <a:schemeClr val="bg1"/>
                </a:solidFill>
                <a:latin typeface="Helvetica Light" panose="020B0403020202020204" pitchFamily="34" charset="0"/>
                <a:cs typeface="Arial" panose="020B0604020202020204" pitchFamily="34" charset="0"/>
              </a:rPr>
              <a:t>Start</a:t>
            </a:r>
          </a:p>
        </p:txBody>
      </p:sp>
      <p:sp>
        <p:nvSpPr>
          <p:cNvPr id="16" name="Rectangle 15">
            <a:extLst>
              <a:ext uri="{FF2B5EF4-FFF2-40B4-BE49-F238E27FC236}">
                <a16:creationId xmlns:a16="http://schemas.microsoft.com/office/drawing/2014/main" id="{4E233920-059B-4649-ABC2-10ED566201A5}"/>
              </a:ext>
            </a:extLst>
          </p:cNvPr>
          <p:cNvSpPr/>
          <p:nvPr/>
        </p:nvSpPr>
        <p:spPr>
          <a:xfrm>
            <a:off x="6404739" y="1049156"/>
            <a:ext cx="802949" cy="4469260"/>
          </a:xfrm>
          <a:prstGeom prst="rect">
            <a:avLst/>
          </a:prstGeom>
          <a:solidFill>
            <a:srgbClr val="C00000"/>
          </a:solidFill>
          <a:ln>
            <a:solidFill>
              <a:schemeClr val="tx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17" name="TextBox 16">
            <a:extLst>
              <a:ext uri="{FF2B5EF4-FFF2-40B4-BE49-F238E27FC236}">
                <a16:creationId xmlns:a16="http://schemas.microsoft.com/office/drawing/2014/main" id="{76EE733E-14A2-5748-8F68-B74EB5224A5F}"/>
              </a:ext>
            </a:extLst>
          </p:cNvPr>
          <p:cNvSpPr txBox="1"/>
          <p:nvPr/>
        </p:nvSpPr>
        <p:spPr>
          <a:xfrm>
            <a:off x="6404739" y="1442253"/>
            <a:ext cx="797708" cy="584775"/>
          </a:xfrm>
          <a:prstGeom prst="rect">
            <a:avLst/>
          </a:prstGeom>
          <a:no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for </a:t>
            </a:r>
            <a:r>
              <a:rPr lang="en-US" sz="1600" dirty="0" err="1">
                <a:solidFill>
                  <a:schemeClr val="bg1"/>
                </a:solidFill>
                <a:latin typeface="Helvetica Light" panose="020B0403020202020204" pitchFamily="34" charset="0"/>
                <a:cs typeface="Arial" panose="020B0604020202020204" pitchFamily="34" charset="0"/>
              </a:rPr>
              <a:t>i</a:t>
            </a:r>
            <a:r>
              <a:rPr lang="en-US" sz="1600" dirty="0">
                <a:solidFill>
                  <a:schemeClr val="bg1"/>
                </a:solidFill>
                <a:latin typeface="Helvetica Light" panose="020B0403020202020204" pitchFamily="34" charset="0"/>
                <a:cs typeface="Arial" panose="020B0604020202020204" pitchFamily="34" charset="0"/>
              </a:rPr>
              <a:t> in 1:5</a:t>
            </a:r>
          </a:p>
        </p:txBody>
      </p:sp>
      <p:cxnSp>
        <p:nvCxnSpPr>
          <p:cNvPr id="18" name="Straight Arrow Connector 17">
            <a:extLst>
              <a:ext uri="{FF2B5EF4-FFF2-40B4-BE49-F238E27FC236}">
                <a16:creationId xmlns:a16="http://schemas.microsoft.com/office/drawing/2014/main" id="{A2454B2E-21F7-8D47-8CAE-F75D09969D3A}"/>
              </a:ext>
            </a:extLst>
          </p:cNvPr>
          <p:cNvCxnSpPr>
            <a:cxnSpLocks/>
          </p:cNvCxnSpPr>
          <p:nvPr/>
        </p:nvCxnSpPr>
        <p:spPr>
          <a:xfrm>
            <a:off x="6809987" y="763714"/>
            <a:ext cx="153" cy="28544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31" name="TextBox 30">
            <a:extLst>
              <a:ext uri="{FF2B5EF4-FFF2-40B4-BE49-F238E27FC236}">
                <a16:creationId xmlns:a16="http://schemas.microsoft.com/office/drawing/2014/main" id="{2637D0C1-AE12-1044-83A7-ED8F03761D78}"/>
              </a:ext>
            </a:extLst>
          </p:cNvPr>
          <p:cNvSpPr txBox="1"/>
          <p:nvPr/>
        </p:nvSpPr>
        <p:spPr>
          <a:xfrm rot="16200000">
            <a:off x="5604460" y="2914035"/>
            <a:ext cx="1290858" cy="307777"/>
          </a:xfrm>
          <a:prstGeom prst="rect">
            <a:avLst/>
          </a:prstGeom>
          <a:noFill/>
          <a:effectLst/>
        </p:spPr>
        <p:txBody>
          <a:bodyPr wrap="square" rtlCol="0">
            <a:spAutoFit/>
          </a:bodyPr>
          <a:lstStyle/>
          <a:p>
            <a:pPr algn="ctr"/>
            <a:r>
              <a:rPr lang="en-US" sz="1400" i="1" dirty="0">
                <a:solidFill>
                  <a:srgbClr val="00B050"/>
                </a:solidFill>
                <a:latin typeface="Helvetica Light" panose="020B0403020202020204" pitchFamily="34" charset="0"/>
                <a:cs typeface="Arial" panose="020B0604020202020204" pitchFamily="34" charset="0"/>
              </a:rPr>
              <a:t>for block</a:t>
            </a:r>
          </a:p>
        </p:txBody>
      </p:sp>
      <p:cxnSp>
        <p:nvCxnSpPr>
          <p:cNvPr id="32" name="Straight Arrow Connector 31">
            <a:extLst>
              <a:ext uri="{FF2B5EF4-FFF2-40B4-BE49-F238E27FC236}">
                <a16:creationId xmlns:a16="http://schemas.microsoft.com/office/drawing/2014/main" id="{E3EDE93C-82CF-F342-A8C1-9ECE523983AB}"/>
              </a:ext>
            </a:extLst>
          </p:cNvPr>
          <p:cNvCxnSpPr>
            <a:cxnSpLocks/>
          </p:cNvCxnSpPr>
          <p:nvPr/>
        </p:nvCxnSpPr>
        <p:spPr>
          <a:xfrm flipH="1">
            <a:off x="7204453" y="1706472"/>
            <a:ext cx="4641183" cy="0"/>
          </a:xfrm>
          <a:prstGeom prst="straightConnector1">
            <a:avLst/>
          </a:prstGeom>
          <a:ln w="38100">
            <a:solidFill>
              <a:srgbClr val="00B050"/>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33" name="TextBox 32">
            <a:extLst>
              <a:ext uri="{FF2B5EF4-FFF2-40B4-BE49-F238E27FC236}">
                <a16:creationId xmlns:a16="http://schemas.microsoft.com/office/drawing/2014/main" id="{B35E836D-4143-0B47-A7F3-F4D09E07137C}"/>
              </a:ext>
            </a:extLst>
          </p:cNvPr>
          <p:cNvSpPr txBox="1"/>
          <p:nvPr/>
        </p:nvSpPr>
        <p:spPr>
          <a:xfrm>
            <a:off x="7384092" y="1393856"/>
            <a:ext cx="733110" cy="369332"/>
          </a:xfrm>
          <a:prstGeom prst="rect">
            <a:avLst/>
          </a:prstGeom>
          <a:noFill/>
          <a:effectLst/>
        </p:spPr>
        <p:txBody>
          <a:bodyPr wrap="square" rtlCol="0">
            <a:spAutoFit/>
          </a:bodyPr>
          <a:lstStyle/>
          <a:p>
            <a:pPr algn="ctr"/>
            <a:r>
              <a:rPr lang="en-US" dirty="0" err="1">
                <a:solidFill>
                  <a:srgbClr val="00B050"/>
                </a:solidFill>
                <a:latin typeface="Helvetica Light" panose="020B0403020202020204" pitchFamily="34" charset="0"/>
                <a:cs typeface="Arial" panose="020B0604020202020204" pitchFamily="34" charset="0"/>
              </a:rPr>
              <a:t>i</a:t>
            </a:r>
            <a:r>
              <a:rPr lang="en-US" dirty="0">
                <a:solidFill>
                  <a:srgbClr val="00B050"/>
                </a:solidFill>
                <a:latin typeface="Helvetica Light" panose="020B0403020202020204" pitchFamily="34" charset="0"/>
                <a:cs typeface="Arial" panose="020B0604020202020204" pitchFamily="34" charset="0"/>
              </a:rPr>
              <a:t> = 2</a:t>
            </a:r>
          </a:p>
        </p:txBody>
      </p:sp>
      <p:sp>
        <p:nvSpPr>
          <p:cNvPr id="34" name="TextBox 33">
            <a:extLst>
              <a:ext uri="{FF2B5EF4-FFF2-40B4-BE49-F238E27FC236}">
                <a16:creationId xmlns:a16="http://schemas.microsoft.com/office/drawing/2014/main" id="{857F95CC-B9B5-AB40-9A55-1B72EACBA422}"/>
              </a:ext>
            </a:extLst>
          </p:cNvPr>
          <p:cNvSpPr txBox="1"/>
          <p:nvPr/>
        </p:nvSpPr>
        <p:spPr>
          <a:xfrm>
            <a:off x="8251172" y="1412376"/>
            <a:ext cx="2244434"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body</a:t>
            </a:r>
            <a:r>
              <a:rPr lang="en-US" sz="1600" dirty="0">
                <a:solidFill>
                  <a:schemeClr val="bg1"/>
                </a:solidFill>
                <a:latin typeface="Helvetica Light" panose="020B0403020202020204" pitchFamily="34" charset="0"/>
                <a:cs typeface="Arial" panose="020B0604020202020204" pitchFamily="34" charset="0"/>
              </a:rPr>
              <a:t>; update out[2]</a:t>
            </a:r>
          </a:p>
        </p:txBody>
      </p:sp>
      <p:cxnSp>
        <p:nvCxnSpPr>
          <p:cNvPr id="35" name="Straight Arrow Connector 34">
            <a:extLst>
              <a:ext uri="{FF2B5EF4-FFF2-40B4-BE49-F238E27FC236}">
                <a16:creationId xmlns:a16="http://schemas.microsoft.com/office/drawing/2014/main" id="{65A6F44B-E0D0-7F42-8ED7-A3F0B8397171}"/>
              </a:ext>
            </a:extLst>
          </p:cNvPr>
          <p:cNvCxnSpPr>
            <a:cxnSpLocks/>
          </p:cNvCxnSpPr>
          <p:nvPr/>
        </p:nvCxnSpPr>
        <p:spPr>
          <a:xfrm flipH="1">
            <a:off x="11845637" y="1700772"/>
            <a:ext cx="1" cy="2905847"/>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36" name="Straight Arrow Connector 35">
            <a:extLst>
              <a:ext uri="{FF2B5EF4-FFF2-40B4-BE49-F238E27FC236}">
                <a16:creationId xmlns:a16="http://schemas.microsoft.com/office/drawing/2014/main" id="{3099FFF2-59EA-224A-83C2-779F596F3619}"/>
              </a:ext>
            </a:extLst>
          </p:cNvPr>
          <p:cNvCxnSpPr>
            <a:cxnSpLocks/>
          </p:cNvCxnSpPr>
          <p:nvPr/>
        </p:nvCxnSpPr>
        <p:spPr>
          <a:xfrm>
            <a:off x="7190598" y="4606619"/>
            <a:ext cx="4655038" cy="0"/>
          </a:xfrm>
          <a:prstGeom prst="straightConnector1">
            <a:avLst/>
          </a:prstGeom>
          <a:ln w="38100">
            <a:solidFill>
              <a:schemeClr val="tx1"/>
            </a:solidFill>
            <a:prstDash val="dash"/>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64" name="Rounded Rectangle 63">
            <a:extLst>
              <a:ext uri="{FF2B5EF4-FFF2-40B4-BE49-F238E27FC236}">
                <a16:creationId xmlns:a16="http://schemas.microsoft.com/office/drawing/2014/main" id="{2B18386A-4C3F-0844-BD0E-D3ADF0950CD4}"/>
              </a:ext>
            </a:extLst>
          </p:cNvPr>
          <p:cNvSpPr/>
          <p:nvPr/>
        </p:nvSpPr>
        <p:spPr>
          <a:xfrm>
            <a:off x="6314558" y="5784228"/>
            <a:ext cx="1053150" cy="436348"/>
          </a:xfrm>
          <a:prstGeom prst="roundRect">
            <a:avLst/>
          </a:prstGeom>
          <a:solidFill>
            <a:schemeClr val="tx1"/>
          </a:solidFill>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latin typeface="Helvetica Light" panose="020B0403020202020204" pitchFamily="34" charset="0"/>
            </a:endParaRPr>
          </a:p>
        </p:txBody>
      </p:sp>
      <p:sp>
        <p:nvSpPr>
          <p:cNvPr id="65" name="TextBox 64">
            <a:extLst>
              <a:ext uri="{FF2B5EF4-FFF2-40B4-BE49-F238E27FC236}">
                <a16:creationId xmlns:a16="http://schemas.microsoft.com/office/drawing/2014/main" id="{243FB6C1-C686-9147-BD9E-BBA30393FFE3}"/>
              </a:ext>
            </a:extLst>
          </p:cNvPr>
          <p:cNvSpPr txBox="1"/>
          <p:nvPr/>
        </p:nvSpPr>
        <p:spPr>
          <a:xfrm>
            <a:off x="6474578" y="5813653"/>
            <a:ext cx="733110" cy="369332"/>
          </a:xfrm>
          <a:prstGeom prst="rect">
            <a:avLst/>
          </a:prstGeom>
          <a:noFill/>
          <a:effectLst/>
        </p:spPr>
        <p:txBody>
          <a:bodyPr wrap="square" rtlCol="0">
            <a:spAutoFit/>
          </a:bodyPr>
          <a:lstStyle/>
          <a:p>
            <a:pPr algn="ctr"/>
            <a:r>
              <a:rPr lang="en-US" dirty="0">
                <a:solidFill>
                  <a:schemeClr val="bg1"/>
                </a:solidFill>
                <a:latin typeface="Helvetica Light" panose="020B0403020202020204" pitchFamily="34" charset="0"/>
                <a:cs typeface="Arial" panose="020B0604020202020204" pitchFamily="34" charset="0"/>
              </a:rPr>
              <a:t>End</a:t>
            </a:r>
          </a:p>
        </p:txBody>
      </p:sp>
      <p:cxnSp>
        <p:nvCxnSpPr>
          <p:cNvPr id="66" name="Straight Arrow Connector 65">
            <a:extLst>
              <a:ext uri="{FF2B5EF4-FFF2-40B4-BE49-F238E27FC236}">
                <a16:creationId xmlns:a16="http://schemas.microsoft.com/office/drawing/2014/main" id="{29CF2A21-40C7-4A4B-BDBA-E0608758C98C}"/>
              </a:ext>
            </a:extLst>
          </p:cNvPr>
          <p:cNvCxnSpPr>
            <a:cxnSpLocks/>
          </p:cNvCxnSpPr>
          <p:nvPr/>
        </p:nvCxnSpPr>
        <p:spPr>
          <a:xfrm>
            <a:off x="6809987" y="5518416"/>
            <a:ext cx="0" cy="281334"/>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41" name="Content Placeholder 2">
            <a:extLst>
              <a:ext uri="{FF2B5EF4-FFF2-40B4-BE49-F238E27FC236}">
                <a16:creationId xmlns:a16="http://schemas.microsoft.com/office/drawing/2014/main" id="{54240EFD-4738-2A4F-87E6-42C496A0004D}"/>
              </a:ext>
            </a:extLst>
          </p:cNvPr>
          <p:cNvSpPr txBox="1">
            <a:spLocks/>
          </p:cNvSpPr>
          <p:nvPr/>
        </p:nvSpPr>
        <p:spPr>
          <a:xfrm>
            <a:off x="7329114" y="2298707"/>
            <a:ext cx="4270212" cy="2016528"/>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defRPr/>
            </a:pPr>
            <a:r>
              <a:rPr lang="en-US" sz="2000" dirty="0">
                <a:solidFill>
                  <a:srgbClr val="FF0000"/>
                </a:solidFill>
                <a:latin typeface="Lucida Console" panose="020B0609040504020204" pitchFamily="49" charset="0"/>
              </a:rPr>
              <a:t>for (</a:t>
            </a:r>
            <a:r>
              <a:rPr lang="en-US" sz="2000" dirty="0" err="1">
                <a:solidFill>
                  <a:srgbClr val="FF0000"/>
                </a:solidFill>
                <a:latin typeface="Lucida Console" panose="020B0609040504020204" pitchFamily="49" charset="0"/>
              </a:rPr>
              <a:t>i</a:t>
            </a:r>
            <a:r>
              <a:rPr lang="en-US" sz="2000" dirty="0">
                <a:solidFill>
                  <a:srgbClr val="FF0000"/>
                </a:solidFill>
                <a:latin typeface="Lucida Console" panose="020B0609040504020204" pitchFamily="49" charset="0"/>
              </a:rPr>
              <a:t> in 1:length(out))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out[2] &lt;- 2 ^ 2</a:t>
            </a:r>
          </a:p>
          <a:p>
            <a:pPr marL="0" indent="0">
              <a:buFont typeface="Arial"/>
              <a:buNone/>
              <a:defRPr/>
            </a:pPr>
            <a:r>
              <a:rPr lang="en-US" sz="2000" dirty="0">
                <a:solidFill>
                  <a:srgbClr val="FF0000"/>
                </a:solidFill>
                <a:latin typeface="Lucida Console" panose="020B0609040504020204" pitchFamily="49" charset="0"/>
              </a:rPr>
              <a:t>print(out)</a:t>
            </a:r>
          </a:p>
          <a:p>
            <a:pPr marL="0" indent="0">
              <a:buFont typeface="Arial"/>
              <a:buNone/>
              <a:defRPr/>
            </a:pPr>
            <a:r>
              <a:rPr lang="en-US" sz="2000" dirty="0">
                <a:latin typeface="Lucida Console" panose="020B0609040504020204" pitchFamily="49" charset="0"/>
              </a:rPr>
              <a:t>	2, 4, NA, NA, NA</a:t>
            </a:r>
          </a:p>
          <a:p>
            <a:pPr marL="0" indent="0">
              <a:buNone/>
              <a:defRPr/>
            </a:pPr>
            <a:r>
              <a:rPr lang="en-US" sz="2000" dirty="0">
                <a:solidFill>
                  <a:srgbClr val="FF0000"/>
                </a:solidFill>
                <a:latin typeface="Lucida Console" panose="020B0609040504020204" pitchFamily="49" charset="0"/>
              </a:rPr>
              <a:t>}</a:t>
            </a:r>
            <a:endParaRPr lang="en-US" sz="2000" dirty="0">
              <a:latin typeface="Lucida Console" panose="020B0609040504020204" pitchFamily="49" charset="0"/>
            </a:endParaRPr>
          </a:p>
        </p:txBody>
      </p:sp>
      <p:sp>
        <p:nvSpPr>
          <p:cNvPr id="43" name="TextBox 42">
            <a:extLst>
              <a:ext uri="{FF2B5EF4-FFF2-40B4-BE49-F238E27FC236}">
                <a16:creationId xmlns:a16="http://schemas.microsoft.com/office/drawing/2014/main" id="{727856B4-6907-104C-AF3B-7318C26089A0}"/>
              </a:ext>
            </a:extLst>
          </p:cNvPr>
          <p:cNvSpPr txBox="1"/>
          <p:nvPr/>
        </p:nvSpPr>
        <p:spPr>
          <a:xfrm>
            <a:off x="503145" y="1493783"/>
            <a:ext cx="4142819" cy="707886"/>
          </a:xfrm>
          <a:prstGeom prst="rect">
            <a:avLst/>
          </a:prstGeom>
          <a:noFill/>
          <a:effectLst/>
        </p:spPr>
        <p:txBody>
          <a:bodyPr wrap="square" rtlCol="0">
            <a:spAutoFit/>
          </a:bodyPr>
          <a:lstStyle/>
          <a:p>
            <a:r>
              <a:rPr lang="en-US" sz="2000" dirty="0">
                <a:latin typeface="Helvetica Light" panose="020B0403020202020204" pitchFamily="34" charset="0"/>
                <a:cs typeface="Arial" panose="020B0604020202020204" pitchFamily="34" charset="0"/>
              </a:rPr>
              <a:t>Prior to running loop: create empty vector to populate with </a:t>
            </a:r>
            <a:r>
              <a:rPr lang="en-US" sz="2000" dirty="0">
                <a:solidFill>
                  <a:srgbClr val="00B050"/>
                </a:solidFill>
                <a:latin typeface="Helvetica Light" panose="020B0403020202020204" pitchFamily="34" charset="0"/>
                <a:cs typeface="Arial" panose="020B0604020202020204" pitchFamily="34" charset="0"/>
              </a:rPr>
              <a:t>for</a:t>
            </a:r>
            <a:r>
              <a:rPr lang="en-US" sz="2000" dirty="0">
                <a:latin typeface="Helvetica Light" panose="020B0403020202020204" pitchFamily="34" charset="0"/>
                <a:cs typeface="Arial" panose="020B0604020202020204" pitchFamily="34" charset="0"/>
              </a:rPr>
              <a:t> loop</a:t>
            </a:r>
          </a:p>
        </p:txBody>
      </p:sp>
    </p:spTree>
    <p:extLst>
      <p:ext uri="{BB962C8B-B14F-4D97-AF65-F5344CB8AC3E}">
        <p14:creationId xmlns:p14="http://schemas.microsoft.com/office/powerpoint/2010/main" val="80663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97" y="325469"/>
            <a:ext cx="8229600" cy="1068387"/>
          </a:xfrm>
        </p:spPr>
        <p:txBody>
          <a:bodyPr/>
          <a:lstStyle/>
          <a:p>
            <a:r>
              <a:rPr lang="en-US" dirty="0">
                <a:latin typeface="Helvetica Light" panose="020B0403020202020204" pitchFamily="34" charset="0"/>
              </a:rPr>
              <a:t>The “</a:t>
            </a:r>
            <a:r>
              <a:rPr lang="en-US" dirty="0">
                <a:solidFill>
                  <a:srgbClr val="00B050"/>
                </a:solidFill>
                <a:latin typeface="Helvetica Light" panose="020B0403020202020204" pitchFamily="34" charset="0"/>
              </a:rPr>
              <a:t>for</a:t>
            </a:r>
            <a:r>
              <a:rPr lang="en-US" dirty="0">
                <a:latin typeface="Helvetica Light" panose="020B0403020202020204" pitchFamily="34" charset="0"/>
              </a:rPr>
              <a:t>” loop</a:t>
            </a:r>
          </a:p>
        </p:txBody>
      </p:sp>
      <p:sp>
        <p:nvSpPr>
          <p:cNvPr id="3" name="Content Placeholder 2"/>
          <p:cNvSpPr>
            <a:spLocks noGrp="1"/>
          </p:cNvSpPr>
          <p:nvPr>
            <p:ph idx="1"/>
          </p:nvPr>
        </p:nvSpPr>
        <p:spPr>
          <a:xfrm>
            <a:off x="576468" y="2259079"/>
            <a:ext cx="3941086" cy="1290859"/>
          </a:xfrm>
          <a:solidFill>
            <a:schemeClr val="bg2"/>
          </a:solidFill>
        </p:spPr>
        <p:txBody>
          <a:bodyPr>
            <a:normAutofit/>
          </a:bodyPr>
          <a:lstStyle/>
          <a:p>
            <a:pPr marL="0" indent="0">
              <a:buNone/>
              <a:defRPr/>
            </a:pPr>
            <a:r>
              <a:rPr lang="en-US" sz="2000" dirty="0">
                <a:solidFill>
                  <a:srgbClr val="FF0000"/>
                </a:solidFill>
                <a:latin typeface="Lucida Console" panose="020B0609040504020204" pitchFamily="49" charset="0"/>
              </a:rPr>
              <a:t>out &lt;- rep(NA, 5)</a:t>
            </a:r>
          </a:p>
          <a:p>
            <a:pPr marL="0" indent="0">
              <a:buNone/>
              <a:defRPr/>
            </a:pPr>
            <a:r>
              <a:rPr lang="en-US" sz="2000" dirty="0">
                <a:solidFill>
                  <a:srgbClr val="FF0000"/>
                </a:solidFill>
                <a:latin typeface="Lucida Console" panose="020B0609040504020204" pitchFamily="49" charset="0"/>
              </a:rPr>
              <a:t>print(out)</a:t>
            </a:r>
          </a:p>
          <a:p>
            <a:pPr marL="0" indent="0">
              <a:buNone/>
              <a:defRPr/>
            </a:pPr>
            <a:r>
              <a:rPr lang="en-US" sz="2000" dirty="0">
                <a:latin typeface="Lucida Console" panose="020B0609040504020204" pitchFamily="49" charset="0"/>
              </a:rPr>
              <a:t>	NA, NA, NA, NA, NA</a:t>
            </a:r>
          </a:p>
        </p:txBody>
      </p:sp>
      <p:sp>
        <p:nvSpPr>
          <p:cNvPr id="14" name="Rounded Rectangle 13">
            <a:extLst>
              <a:ext uri="{FF2B5EF4-FFF2-40B4-BE49-F238E27FC236}">
                <a16:creationId xmlns:a16="http://schemas.microsoft.com/office/drawing/2014/main" id="{8B16C3DB-6D47-E944-95BC-7776B2F2EEBA}"/>
              </a:ext>
            </a:extLst>
          </p:cNvPr>
          <p:cNvSpPr/>
          <p:nvPr/>
        </p:nvSpPr>
        <p:spPr>
          <a:xfrm>
            <a:off x="6270676" y="325469"/>
            <a:ext cx="1053150" cy="436348"/>
          </a:xfrm>
          <a:prstGeom prst="roundRect">
            <a:avLst/>
          </a:prstGeom>
          <a:solidFill>
            <a:schemeClr val="tx1"/>
          </a:solidFill>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latin typeface="Helvetica Light" panose="020B0403020202020204" pitchFamily="34" charset="0"/>
            </a:endParaRPr>
          </a:p>
        </p:txBody>
      </p:sp>
      <p:sp>
        <p:nvSpPr>
          <p:cNvPr id="15" name="TextBox 14">
            <a:extLst>
              <a:ext uri="{FF2B5EF4-FFF2-40B4-BE49-F238E27FC236}">
                <a16:creationId xmlns:a16="http://schemas.microsoft.com/office/drawing/2014/main" id="{198D1966-AE9B-9244-AEA2-A132A5EC9DD6}"/>
              </a:ext>
            </a:extLst>
          </p:cNvPr>
          <p:cNvSpPr txBox="1"/>
          <p:nvPr/>
        </p:nvSpPr>
        <p:spPr>
          <a:xfrm>
            <a:off x="6430696" y="354894"/>
            <a:ext cx="733110" cy="369332"/>
          </a:xfrm>
          <a:prstGeom prst="rect">
            <a:avLst/>
          </a:prstGeom>
          <a:noFill/>
          <a:effectLst/>
        </p:spPr>
        <p:txBody>
          <a:bodyPr wrap="square" rtlCol="0">
            <a:spAutoFit/>
          </a:bodyPr>
          <a:lstStyle/>
          <a:p>
            <a:pPr algn="ctr"/>
            <a:r>
              <a:rPr lang="en-US" dirty="0">
                <a:solidFill>
                  <a:schemeClr val="bg1"/>
                </a:solidFill>
                <a:latin typeface="Helvetica Light" panose="020B0403020202020204" pitchFamily="34" charset="0"/>
                <a:cs typeface="Arial" panose="020B0604020202020204" pitchFamily="34" charset="0"/>
              </a:rPr>
              <a:t>Start</a:t>
            </a:r>
          </a:p>
        </p:txBody>
      </p:sp>
      <p:sp>
        <p:nvSpPr>
          <p:cNvPr id="16" name="Rectangle 15">
            <a:extLst>
              <a:ext uri="{FF2B5EF4-FFF2-40B4-BE49-F238E27FC236}">
                <a16:creationId xmlns:a16="http://schemas.microsoft.com/office/drawing/2014/main" id="{4E233920-059B-4649-ABC2-10ED566201A5}"/>
              </a:ext>
            </a:extLst>
          </p:cNvPr>
          <p:cNvSpPr/>
          <p:nvPr/>
        </p:nvSpPr>
        <p:spPr>
          <a:xfrm>
            <a:off x="6404739" y="1049156"/>
            <a:ext cx="802949" cy="4469260"/>
          </a:xfrm>
          <a:prstGeom prst="rect">
            <a:avLst/>
          </a:prstGeom>
          <a:solidFill>
            <a:srgbClr val="C00000"/>
          </a:solidFill>
          <a:ln>
            <a:solidFill>
              <a:schemeClr val="tx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17" name="TextBox 16">
            <a:extLst>
              <a:ext uri="{FF2B5EF4-FFF2-40B4-BE49-F238E27FC236}">
                <a16:creationId xmlns:a16="http://schemas.microsoft.com/office/drawing/2014/main" id="{76EE733E-14A2-5748-8F68-B74EB5224A5F}"/>
              </a:ext>
            </a:extLst>
          </p:cNvPr>
          <p:cNvSpPr txBox="1"/>
          <p:nvPr/>
        </p:nvSpPr>
        <p:spPr>
          <a:xfrm>
            <a:off x="6404739" y="1442253"/>
            <a:ext cx="797708" cy="584775"/>
          </a:xfrm>
          <a:prstGeom prst="rect">
            <a:avLst/>
          </a:prstGeom>
          <a:no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for </a:t>
            </a:r>
            <a:r>
              <a:rPr lang="en-US" sz="1600" dirty="0" err="1">
                <a:solidFill>
                  <a:schemeClr val="bg1"/>
                </a:solidFill>
                <a:latin typeface="Helvetica Light" panose="020B0403020202020204" pitchFamily="34" charset="0"/>
                <a:cs typeface="Arial" panose="020B0604020202020204" pitchFamily="34" charset="0"/>
              </a:rPr>
              <a:t>i</a:t>
            </a:r>
            <a:r>
              <a:rPr lang="en-US" sz="1600" dirty="0">
                <a:solidFill>
                  <a:schemeClr val="bg1"/>
                </a:solidFill>
                <a:latin typeface="Helvetica Light" panose="020B0403020202020204" pitchFamily="34" charset="0"/>
                <a:cs typeface="Arial" panose="020B0604020202020204" pitchFamily="34" charset="0"/>
              </a:rPr>
              <a:t> in 1:5</a:t>
            </a:r>
          </a:p>
        </p:txBody>
      </p:sp>
      <p:cxnSp>
        <p:nvCxnSpPr>
          <p:cNvPr id="18" name="Straight Arrow Connector 17">
            <a:extLst>
              <a:ext uri="{FF2B5EF4-FFF2-40B4-BE49-F238E27FC236}">
                <a16:creationId xmlns:a16="http://schemas.microsoft.com/office/drawing/2014/main" id="{A2454B2E-21F7-8D47-8CAE-F75D09969D3A}"/>
              </a:ext>
            </a:extLst>
          </p:cNvPr>
          <p:cNvCxnSpPr>
            <a:cxnSpLocks/>
          </p:cNvCxnSpPr>
          <p:nvPr/>
        </p:nvCxnSpPr>
        <p:spPr>
          <a:xfrm>
            <a:off x="6809987" y="763714"/>
            <a:ext cx="153" cy="28544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31" name="TextBox 30">
            <a:extLst>
              <a:ext uri="{FF2B5EF4-FFF2-40B4-BE49-F238E27FC236}">
                <a16:creationId xmlns:a16="http://schemas.microsoft.com/office/drawing/2014/main" id="{2637D0C1-AE12-1044-83A7-ED8F03761D78}"/>
              </a:ext>
            </a:extLst>
          </p:cNvPr>
          <p:cNvSpPr txBox="1"/>
          <p:nvPr/>
        </p:nvSpPr>
        <p:spPr>
          <a:xfrm rot="16200000">
            <a:off x="5604460" y="2914035"/>
            <a:ext cx="1290858" cy="307777"/>
          </a:xfrm>
          <a:prstGeom prst="rect">
            <a:avLst/>
          </a:prstGeom>
          <a:noFill/>
          <a:effectLst/>
        </p:spPr>
        <p:txBody>
          <a:bodyPr wrap="square" rtlCol="0">
            <a:spAutoFit/>
          </a:bodyPr>
          <a:lstStyle/>
          <a:p>
            <a:pPr algn="ctr"/>
            <a:r>
              <a:rPr lang="en-US" sz="1400" i="1" dirty="0">
                <a:solidFill>
                  <a:srgbClr val="00B050"/>
                </a:solidFill>
                <a:latin typeface="Helvetica Light" panose="020B0403020202020204" pitchFamily="34" charset="0"/>
                <a:cs typeface="Arial" panose="020B0604020202020204" pitchFamily="34" charset="0"/>
              </a:rPr>
              <a:t>for block</a:t>
            </a:r>
          </a:p>
        </p:txBody>
      </p:sp>
      <p:cxnSp>
        <p:nvCxnSpPr>
          <p:cNvPr id="32" name="Straight Arrow Connector 31">
            <a:extLst>
              <a:ext uri="{FF2B5EF4-FFF2-40B4-BE49-F238E27FC236}">
                <a16:creationId xmlns:a16="http://schemas.microsoft.com/office/drawing/2014/main" id="{E3EDE93C-82CF-F342-A8C1-9ECE523983AB}"/>
              </a:ext>
            </a:extLst>
          </p:cNvPr>
          <p:cNvCxnSpPr>
            <a:cxnSpLocks/>
          </p:cNvCxnSpPr>
          <p:nvPr/>
        </p:nvCxnSpPr>
        <p:spPr>
          <a:xfrm flipH="1">
            <a:off x="7204453" y="1706472"/>
            <a:ext cx="4641183" cy="0"/>
          </a:xfrm>
          <a:prstGeom prst="straightConnector1">
            <a:avLst/>
          </a:prstGeom>
          <a:ln w="38100">
            <a:solidFill>
              <a:srgbClr val="00B050"/>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33" name="TextBox 32">
            <a:extLst>
              <a:ext uri="{FF2B5EF4-FFF2-40B4-BE49-F238E27FC236}">
                <a16:creationId xmlns:a16="http://schemas.microsoft.com/office/drawing/2014/main" id="{B35E836D-4143-0B47-A7F3-F4D09E07137C}"/>
              </a:ext>
            </a:extLst>
          </p:cNvPr>
          <p:cNvSpPr txBox="1"/>
          <p:nvPr/>
        </p:nvSpPr>
        <p:spPr>
          <a:xfrm>
            <a:off x="7384092" y="1393856"/>
            <a:ext cx="733110" cy="369332"/>
          </a:xfrm>
          <a:prstGeom prst="rect">
            <a:avLst/>
          </a:prstGeom>
          <a:noFill/>
          <a:effectLst/>
        </p:spPr>
        <p:txBody>
          <a:bodyPr wrap="square" rtlCol="0">
            <a:spAutoFit/>
          </a:bodyPr>
          <a:lstStyle/>
          <a:p>
            <a:pPr algn="ctr"/>
            <a:r>
              <a:rPr lang="en-US" dirty="0" err="1">
                <a:solidFill>
                  <a:srgbClr val="00B050"/>
                </a:solidFill>
                <a:latin typeface="Helvetica Light" panose="020B0403020202020204" pitchFamily="34" charset="0"/>
                <a:cs typeface="Arial" panose="020B0604020202020204" pitchFamily="34" charset="0"/>
              </a:rPr>
              <a:t>i</a:t>
            </a:r>
            <a:r>
              <a:rPr lang="en-US" dirty="0">
                <a:solidFill>
                  <a:srgbClr val="00B050"/>
                </a:solidFill>
                <a:latin typeface="Helvetica Light" panose="020B0403020202020204" pitchFamily="34" charset="0"/>
                <a:cs typeface="Arial" panose="020B0604020202020204" pitchFamily="34" charset="0"/>
              </a:rPr>
              <a:t> = 5</a:t>
            </a:r>
          </a:p>
        </p:txBody>
      </p:sp>
      <p:sp>
        <p:nvSpPr>
          <p:cNvPr id="34" name="TextBox 33">
            <a:extLst>
              <a:ext uri="{FF2B5EF4-FFF2-40B4-BE49-F238E27FC236}">
                <a16:creationId xmlns:a16="http://schemas.microsoft.com/office/drawing/2014/main" id="{857F95CC-B9B5-AB40-9A55-1B72EACBA422}"/>
              </a:ext>
            </a:extLst>
          </p:cNvPr>
          <p:cNvSpPr txBox="1"/>
          <p:nvPr/>
        </p:nvSpPr>
        <p:spPr>
          <a:xfrm>
            <a:off x="8251172" y="1412376"/>
            <a:ext cx="2244434"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body</a:t>
            </a:r>
            <a:r>
              <a:rPr lang="en-US" sz="1600" dirty="0">
                <a:solidFill>
                  <a:schemeClr val="bg1"/>
                </a:solidFill>
                <a:latin typeface="Helvetica Light" panose="020B0403020202020204" pitchFamily="34" charset="0"/>
                <a:cs typeface="Arial" panose="020B0604020202020204" pitchFamily="34" charset="0"/>
              </a:rPr>
              <a:t>; update out[5]</a:t>
            </a:r>
          </a:p>
        </p:txBody>
      </p:sp>
      <p:cxnSp>
        <p:nvCxnSpPr>
          <p:cNvPr id="35" name="Straight Arrow Connector 34">
            <a:extLst>
              <a:ext uri="{FF2B5EF4-FFF2-40B4-BE49-F238E27FC236}">
                <a16:creationId xmlns:a16="http://schemas.microsoft.com/office/drawing/2014/main" id="{65A6F44B-E0D0-7F42-8ED7-A3F0B8397171}"/>
              </a:ext>
            </a:extLst>
          </p:cNvPr>
          <p:cNvCxnSpPr>
            <a:cxnSpLocks/>
          </p:cNvCxnSpPr>
          <p:nvPr/>
        </p:nvCxnSpPr>
        <p:spPr>
          <a:xfrm flipH="1">
            <a:off x="11845637" y="1700772"/>
            <a:ext cx="1" cy="2905847"/>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36" name="Straight Arrow Connector 35">
            <a:extLst>
              <a:ext uri="{FF2B5EF4-FFF2-40B4-BE49-F238E27FC236}">
                <a16:creationId xmlns:a16="http://schemas.microsoft.com/office/drawing/2014/main" id="{3099FFF2-59EA-224A-83C2-779F596F3619}"/>
              </a:ext>
            </a:extLst>
          </p:cNvPr>
          <p:cNvCxnSpPr>
            <a:cxnSpLocks/>
          </p:cNvCxnSpPr>
          <p:nvPr/>
        </p:nvCxnSpPr>
        <p:spPr>
          <a:xfrm>
            <a:off x="7190598" y="4606619"/>
            <a:ext cx="4655038" cy="0"/>
          </a:xfrm>
          <a:prstGeom prst="straightConnector1">
            <a:avLst/>
          </a:prstGeom>
          <a:ln w="38100">
            <a:solidFill>
              <a:schemeClr val="tx1"/>
            </a:solidFill>
            <a:prstDash val="dash"/>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64" name="Rounded Rectangle 63">
            <a:extLst>
              <a:ext uri="{FF2B5EF4-FFF2-40B4-BE49-F238E27FC236}">
                <a16:creationId xmlns:a16="http://schemas.microsoft.com/office/drawing/2014/main" id="{2B18386A-4C3F-0844-BD0E-D3ADF0950CD4}"/>
              </a:ext>
            </a:extLst>
          </p:cNvPr>
          <p:cNvSpPr/>
          <p:nvPr/>
        </p:nvSpPr>
        <p:spPr>
          <a:xfrm>
            <a:off x="6314558" y="5784228"/>
            <a:ext cx="1053150" cy="436348"/>
          </a:xfrm>
          <a:prstGeom prst="roundRect">
            <a:avLst/>
          </a:prstGeom>
          <a:solidFill>
            <a:schemeClr val="tx1"/>
          </a:solidFill>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latin typeface="Helvetica Light" panose="020B0403020202020204" pitchFamily="34" charset="0"/>
            </a:endParaRPr>
          </a:p>
        </p:txBody>
      </p:sp>
      <p:sp>
        <p:nvSpPr>
          <p:cNvPr id="65" name="TextBox 64">
            <a:extLst>
              <a:ext uri="{FF2B5EF4-FFF2-40B4-BE49-F238E27FC236}">
                <a16:creationId xmlns:a16="http://schemas.microsoft.com/office/drawing/2014/main" id="{243FB6C1-C686-9147-BD9E-BBA30393FFE3}"/>
              </a:ext>
            </a:extLst>
          </p:cNvPr>
          <p:cNvSpPr txBox="1"/>
          <p:nvPr/>
        </p:nvSpPr>
        <p:spPr>
          <a:xfrm>
            <a:off x="6474578" y="5813653"/>
            <a:ext cx="733110" cy="369332"/>
          </a:xfrm>
          <a:prstGeom prst="rect">
            <a:avLst/>
          </a:prstGeom>
          <a:noFill/>
          <a:effectLst/>
        </p:spPr>
        <p:txBody>
          <a:bodyPr wrap="square" rtlCol="0">
            <a:spAutoFit/>
          </a:bodyPr>
          <a:lstStyle/>
          <a:p>
            <a:pPr algn="ctr"/>
            <a:r>
              <a:rPr lang="en-US" dirty="0">
                <a:solidFill>
                  <a:schemeClr val="bg1"/>
                </a:solidFill>
                <a:latin typeface="Helvetica Light" panose="020B0403020202020204" pitchFamily="34" charset="0"/>
                <a:cs typeface="Arial" panose="020B0604020202020204" pitchFamily="34" charset="0"/>
              </a:rPr>
              <a:t>End</a:t>
            </a:r>
          </a:p>
        </p:txBody>
      </p:sp>
      <p:cxnSp>
        <p:nvCxnSpPr>
          <p:cNvPr id="66" name="Straight Arrow Connector 65">
            <a:extLst>
              <a:ext uri="{FF2B5EF4-FFF2-40B4-BE49-F238E27FC236}">
                <a16:creationId xmlns:a16="http://schemas.microsoft.com/office/drawing/2014/main" id="{29CF2A21-40C7-4A4B-BDBA-E0608758C98C}"/>
              </a:ext>
            </a:extLst>
          </p:cNvPr>
          <p:cNvCxnSpPr>
            <a:cxnSpLocks/>
          </p:cNvCxnSpPr>
          <p:nvPr/>
        </p:nvCxnSpPr>
        <p:spPr>
          <a:xfrm>
            <a:off x="6809987" y="5518416"/>
            <a:ext cx="0" cy="281334"/>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41" name="Content Placeholder 2">
            <a:extLst>
              <a:ext uri="{FF2B5EF4-FFF2-40B4-BE49-F238E27FC236}">
                <a16:creationId xmlns:a16="http://schemas.microsoft.com/office/drawing/2014/main" id="{54240EFD-4738-2A4F-87E6-42C496A0004D}"/>
              </a:ext>
            </a:extLst>
          </p:cNvPr>
          <p:cNvSpPr txBox="1">
            <a:spLocks/>
          </p:cNvSpPr>
          <p:nvPr/>
        </p:nvSpPr>
        <p:spPr>
          <a:xfrm>
            <a:off x="7329114" y="2298707"/>
            <a:ext cx="4270212" cy="2016528"/>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defRPr/>
            </a:pPr>
            <a:r>
              <a:rPr lang="en-US" sz="2000" dirty="0">
                <a:solidFill>
                  <a:srgbClr val="FF0000"/>
                </a:solidFill>
                <a:latin typeface="Lucida Console" panose="020B0609040504020204" pitchFamily="49" charset="0"/>
              </a:rPr>
              <a:t>for (</a:t>
            </a:r>
            <a:r>
              <a:rPr lang="en-US" sz="2000" dirty="0" err="1">
                <a:solidFill>
                  <a:srgbClr val="FF0000"/>
                </a:solidFill>
                <a:latin typeface="Lucida Console" panose="020B0609040504020204" pitchFamily="49" charset="0"/>
              </a:rPr>
              <a:t>i</a:t>
            </a:r>
            <a:r>
              <a:rPr lang="en-US" sz="2000" dirty="0">
                <a:solidFill>
                  <a:srgbClr val="FF0000"/>
                </a:solidFill>
                <a:latin typeface="Lucida Console" panose="020B0609040504020204" pitchFamily="49" charset="0"/>
              </a:rPr>
              <a:t> in 1:length(out))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out[5] &lt;- 2 ^ 5</a:t>
            </a:r>
          </a:p>
          <a:p>
            <a:pPr marL="0" indent="0">
              <a:buFont typeface="Arial"/>
              <a:buNone/>
              <a:defRPr/>
            </a:pPr>
            <a:r>
              <a:rPr lang="en-US" sz="2000" dirty="0">
                <a:solidFill>
                  <a:srgbClr val="FF0000"/>
                </a:solidFill>
                <a:latin typeface="Lucida Console" panose="020B0609040504020204" pitchFamily="49" charset="0"/>
              </a:rPr>
              <a:t>print(out)</a:t>
            </a:r>
          </a:p>
          <a:p>
            <a:pPr marL="0" indent="0">
              <a:buFont typeface="Arial"/>
              <a:buNone/>
              <a:defRPr/>
            </a:pPr>
            <a:r>
              <a:rPr lang="en-US" sz="2000" dirty="0">
                <a:latin typeface="Lucida Console" panose="020B0609040504020204" pitchFamily="49" charset="0"/>
              </a:rPr>
              <a:t>	2, 4, 8, 16, 32</a:t>
            </a:r>
          </a:p>
          <a:p>
            <a:pPr marL="0" indent="0">
              <a:buNone/>
              <a:defRPr/>
            </a:pPr>
            <a:r>
              <a:rPr lang="en-US" sz="2000" dirty="0">
                <a:solidFill>
                  <a:srgbClr val="FF0000"/>
                </a:solidFill>
                <a:latin typeface="Lucida Console" panose="020B0609040504020204" pitchFamily="49" charset="0"/>
              </a:rPr>
              <a:t>}</a:t>
            </a:r>
            <a:endParaRPr lang="en-US" sz="2000" dirty="0">
              <a:latin typeface="Lucida Console" panose="020B0609040504020204" pitchFamily="49" charset="0"/>
            </a:endParaRPr>
          </a:p>
        </p:txBody>
      </p:sp>
      <p:sp>
        <p:nvSpPr>
          <p:cNvPr id="43" name="TextBox 42">
            <a:extLst>
              <a:ext uri="{FF2B5EF4-FFF2-40B4-BE49-F238E27FC236}">
                <a16:creationId xmlns:a16="http://schemas.microsoft.com/office/drawing/2014/main" id="{727856B4-6907-104C-AF3B-7318C26089A0}"/>
              </a:ext>
            </a:extLst>
          </p:cNvPr>
          <p:cNvSpPr txBox="1"/>
          <p:nvPr/>
        </p:nvSpPr>
        <p:spPr>
          <a:xfrm>
            <a:off x="503145" y="1493783"/>
            <a:ext cx="4142819" cy="707886"/>
          </a:xfrm>
          <a:prstGeom prst="rect">
            <a:avLst/>
          </a:prstGeom>
          <a:noFill/>
          <a:effectLst/>
        </p:spPr>
        <p:txBody>
          <a:bodyPr wrap="square" rtlCol="0">
            <a:spAutoFit/>
          </a:bodyPr>
          <a:lstStyle/>
          <a:p>
            <a:r>
              <a:rPr lang="en-US" sz="2000" dirty="0">
                <a:latin typeface="Helvetica Light" panose="020B0403020202020204" pitchFamily="34" charset="0"/>
                <a:cs typeface="Arial" panose="020B0604020202020204" pitchFamily="34" charset="0"/>
              </a:rPr>
              <a:t>Prior to running loop: create empty vector to populate with </a:t>
            </a:r>
            <a:r>
              <a:rPr lang="en-US" sz="2000" dirty="0">
                <a:solidFill>
                  <a:srgbClr val="00B050"/>
                </a:solidFill>
                <a:latin typeface="Helvetica Light" panose="020B0403020202020204" pitchFamily="34" charset="0"/>
                <a:cs typeface="Arial" panose="020B0604020202020204" pitchFamily="34" charset="0"/>
              </a:rPr>
              <a:t>for</a:t>
            </a:r>
            <a:r>
              <a:rPr lang="en-US" sz="2000" dirty="0">
                <a:latin typeface="Helvetica Light" panose="020B0403020202020204" pitchFamily="34" charset="0"/>
                <a:cs typeface="Arial" panose="020B0604020202020204" pitchFamily="34" charset="0"/>
              </a:rPr>
              <a:t> loop</a:t>
            </a:r>
          </a:p>
        </p:txBody>
      </p:sp>
      <p:sp>
        <p:nvSpPr>
          <p:cNvPr id="21" name="TextBox 20">
            <a:extLst>
              <a:ext uri="{FF2B5EF4-FFF2-40B4-BE49-F238E27FC236}">
                <a16:creationId xmlns:a16="http://schemas.microsoft.com/office/drawing/2014/main" id="{AC111090-C00C-CE4D-9D61-C227BB9A79B4}"/>
              </a:ext>
            </a:extLst>
          </p:cNvPr>
          <p:cNvSpPr txBox="1"/>
          <p:nvPr/>
        </p:nvSpPr>
        <p:spPr>
          <a:xfrm>
            <a:off x="7254422" y="959951"/>
            <a:ext cx="2118967" cy="369332"/>
          </a:xfrm>
          <a:prstGeom prst="rect">
            <a:avLst/>
          </a:prstGeom>
          <a:noFill/>
          <a:effectLst/>
        </p:spPr>
        <p:txBody>
          <a:bodyPr wrap="square" rtlCol="0">
            <a:spAutoFit/>
          </a:bodyPr>
          <a:lstStyle/>
          <a:p>
            <a:r>
              <a:rPr lang="en-US" dirty="0">
                <a:solidFill>
                  <a:srgbClr val="00B050"/>
                </a:solidFill>
                <a:latin typeface="Helvetica Light" panose="020B0403020202020204" pitchFamily="34" charset="0"/>
                <a:cs typeface="Arial" panose="020B0604020202020204" pitchFamily="34" charset="0"/>
              </a:rPr>
              <a:t>…</a:t>
            </a:r>
            <a:r>
              <a:rPr lang="en-US" dirty="0" err="1">
                <a:solidFill>
                  <a:srgbClr val="00B050"/>
                </a:solidFill>
                <a:latin typeface="Helvetica Light" panose="020B0403020202020204" pitchFamily="34" charset="0"/>
                <a:cs typeface="Arial" panose="020B0604020202020204" pitchFamily="34" charset="0"/>
              </a:rPr>
              <a:t>i</a:t>
            </a:r>
            <a:r>
              <a:rPr lang="en-US" dirty="0">
                <a:solidFill>
                  <a:srgbClr val="00B050"/>
                </a:solidFill>
                <a:latin typeface="Helvetica Light" panose="020B0403020202020204" pitchFamily="34" charset="0"/>
                <a:cs typeface="Arial" panose="020B0604020202020204" pitchFamily="34" charset="0"/>
              </a:rPr>
              <a:t> =3, </a:t>
            </a:r>
            <a:r>
              <a:rPr lang="en-US" dirty="0" err="1">
                <a:solidFill>
                  <a:srgbClr val="00B050"/>
                </a:solidFill>
                <a:latin typeface="Helvetica Light" panose="020B0403020202020204" pitchFamily="34" charset="0"/>
                <a:cs typeface="Arial" panose="020B0604020202020204" pitchFamily="34" charset="0"/>
              </a:rPr>
              <a:t>i</a:t>
            </a:r>
            <a:r>
              <a:rPr lang="en-US" dirty="0">
                <a:solidFill>
                  <a:srgbClr val="00B050"/>
                </a:solidFill>
                <a:latin typeface="Helvetica Light" panose="020B0403020202020204" pitchFamily="34" charset="0"/>
                <a:cs typeface="Arial" panose="020B0604020202020204" pitchFamily="34" charset="0"/>
              </a:rPr>
              <a:t> = 4…</a:t>
            </a:r>
          </a:p>
        </p:txBody>
      </p:sp>
      <p:sp>
        <p:nvSpPr>
          <p:cNvPr id="22" name="Content Placeholder 2">
            <a:extLst>
              <a:ext uri="{FF2B5EF4-FFF2-40B4-BE49-F238E27FC236}">
                <a16:creationId xmlns:a16="http://schemas.microsoft.com/office/drawing/2014/main" id="{50D1ACFC-9519-B24D-AC9E-3E7AE7FAC5B2}"/>
              </a:ext>
            </a:extLst>
          </p:cNvPr>
          <p:cNvSpPr txBox="1">
            <a:spLocks/>
          </p:cNvSpPr>
          <p:nvPr/>
        </p:nvSpPr>
        <p:spPr>
          <a:xfrm>
            <a:off x="558453" y="4606619"/>
            <a:ext cx="4270212" cy="850410"/>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defRPr/>
            </a:pPr>
            <a:r>
              <a:rPr lang="en-US" sz="2000" dirty="0">
                <a:solidFill>
                  <a:srgbClr val="FF0000"/>
                </a:solidFill>
                <a:latin typeface="Lucida Console" panose="020B0609040504020204" pitchFamily="49" charset="0"/>
              </a:rPr>
              <a:t>print(out)</a:t>
            </a:r>
          </a:p>
          <a:p>
            <a:pPr marL="0" indent="0">
              <a:buFont typeface="Arial"/>
              <a:buNone/>
              <a:defRPr/>
            </a:pPr>
            <a:r>
              <a:rPr lang="en-US" sz="2000" dirty="0">
                <a:latin typeface="Lucida Console" panose="020B0609040504020204" pitchFamily="49" charset="0"/>
              </a:rPr>
              <a:t>	2, 4, 8, 16, 32</a:t>
            </a:r>
          </a:p>
        </p:txBody>
      </p:sp>
      <p:sp>
        <p:nvSpPr>
          <p:cNvPr id="23" name="TextBox 22">
            <a:extLst>
              <a:ext uri="{FF2B5EF4-FFF2-40B4-BE49-F238E27FC236}">
                <a16:creationId xmlns:a16="http://schemas.microsoft.com/office/drawing/2014/main" id="{0DA5989A-0223-8A48-8A1C-E0ACE934B98C}"/>
              </a:ext>
            </a:extLst>
          </p:cNvPr>
          <p:cNvSpPr txBox="1"/>
          <p:nvPr/>
        </p:nvSpPr>
        <p:spPr>
          <a:xfrm>
            <a:off x="479497" y="3880663"/>
            <a:ext cx="4142819" cy="707886"/>
          </a:xfrm>
          <a:prstGeom prst="rect">
            <a:avLst/>
          </a:prstGeom>
          <a:noFill/>
          <a:effectLst/>
        </p:spPr>
        <p:txBody>
          <a:bodyPr wrap="square" rtlCol="0">
            <a:spAutoFit/>
          </a:bodyPr>
          <a:lstStyle/>
          <a:p>
            <a:r>
              <a:rPr lang="en-US" sz="2000" dirty="0">
                <a:latin typeface="Helvetica Light" panose="020B0403020202020204" pitchFamily="34" charset="0"/>
                <a:cs typeface="Arial" panose="020B0604020202020204" pitchFamily="34" charset="0"/>
              </a:rPr>
              <a:t>Output now contains values from formula 2 ^ </a:t>
            </a:r>
            <a:r>
              <a:rPr lang="en-US" sz="2000" dirty="0" err="1">
                <a:latin typeface="Helvetica Light" panose="020B0403020202020204" pitchFamily="34" charset="0"/>
                <a:cs typeface="Arial" panose="020B0604020202020204" pitchFamily="34" charset="0"/>
              </a:rPr>
              <a:t>i</a:t>
            </a:r>
            <a:endParaRPr lang="en-US" sz="2000" dirty="0">
              <a:latin typeface="Helvetica Light" panose="020B0403020202020204" pitchFamily="34" charset="0"/>
              <a:cs typeface="Arial" panose="020B0604020202020204" pitchFamily="34" charset="0"/>
            </a:endParaRPr>
          </a:p>
        </p:txBody>
      </p:sp>
    </p:spTree>
    <p:extLst>
      <p:ext uri="{BB962C8B-B14F-4D97-AF65-F5344CB8AC3E}">
        <p14:creationId xmlns:p14="http://schemas.microsoft.com/office/powerpoint/2010/main" val="184325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11EA-5682-CD4C-962D-AF190D79700C}"/>
              </a:ext>
            </a:extLst>
          </p:cNvPr>
          <p:cNvSpPr txBox="1">
            <a:spLocks/>
          </p:cNvSpPr>
          <p:nvPr/>
        </p:nvSpPr>
        <p:spPr>
          <a:xfrm>
            <a:off x="623550" y="557065"/>
            <a:ext cx="8171985"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Helvetica Light" panose="020B0403020202020204" pitchFamily="34" charset="0"/>
                <a:ea typeface="Helvetica Neue Light" charset="0"/>
                <a:cs typeface="Helvetica Neue Light" charset="0"/>
              </a:rPr>
              <a:t>Part I: Conditional statements</a:t>
            </a:r>
          </a:p>
        </p:txBody>
      </p:sp>
      <p:sp>
        <p:nvSpPr>
          <p:cNvPr id="6" name="Rectangle 5">
            <a:extLst>
              <a:ext uri="{FF2B5EF4-FFF2-40B4-BE49-F238E27FC236}">
                <a16:creationId xmlns:a16="http://schemas.microsoft.com/office/drawing/2014/main" id="{6C46678C-5B60-8147-A95D-741712F17B5E}"/>
              </a:ext>
            </a:extLst>
          </p:cNvPr>
          <p:cNvSpPr/>
          <p:nvPr/>
        </p:nvSpPr>
        <p:spPr>
          <a:xfrm>
            <a:off x="0" y="2163982"/>
            <a:ext cx="12192000" cy="236405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5" name="Rectangle 4">
            <a:extLst>
              <a:ext uri="{FF2B5EF4-FFF2-40B4-BE49-F238E27FC236}">
                <a16:creationId xmlns:a16="http://schemas.microsoft.com/office/drawing/2014/main" id="{D14D7BFD-7C2D-A647-9D6D-CF9AEFC5B089}"/>
              </a:ext>
            </a:extLst>
          </p:cNvPr>
          <p:cNvSpPr/>
          <p:nvPr/>
        </p:nvSpPr>
        <p:spPr>
          <a:xfrm>
            <a:off x="229999" y="2374574"/>
            <a:ext cx="11732002" cy="3108543"/>
          </a:xfrm>
          <a:prstGeom prst="rect">
            <a:avLst/>
          </a:prstGeom>
        </p:spPr>
        <p:txBody>
          <a:bodyPr wrap="square">
            <a:spAutoFit/>
          </a:bodyPr>
          <a:lstStyle/>
          <a:p>
            <a:r>
              <a:rPr lang="en-US" sz="2800" dirty="0">
                <a:solidFill>
                  <a:schemeClr val="bg1"/>
                </a:solidFill>
                <a:latin typeface="Helvetica Light" panose="020B0403020202020204" pitchFamily="34" charset="0"/>
                <a:ea typeface="Helvetica Neue Light" panose="02000403000000020004" pitchFamily="2" charset="0"/>
              </a:rPr>
              <a:t>Sometimes, you prepare code that only needs to be run under certain conditions. When this happens, you can use conditional statements that dictate whether code runs or not. The following statements can be used in R: if, if else, else if.</a:t>
            </a:r>
          </a:p>
          <a:p>
            <a:endParaRPr lang="en-US" sz="2800" dirty="0">
              <a:solidFill>
                <a:schemeClr val="bg1"/>
              </a:solidFill>
              <a:latin typeface="Helvetica Light" panose="020B0403020202020204" pitchFamily="34" charset="0"/>
              <a:ea typeface="Helvetica Neue Light" panose="02000403000000020004" pitchFamily="2" charset="0"/>
            </a:endParaRPr>
          </a:p>
          <a:p>
            <a:endParaRPr lang="en-US" sz="2800" dirty="0">
              <a:solidFill>
                <a:schemeClr val="bg1"/>
              </a:solidFill>
              <a:latin typeface="Helvetica Light" panose="020B0403020202020204" pitchFamily="34" charset="0"/>
              <a:ea typeface="Helvetica Neue Light" panose="02000403000000020004" pitchFamily="2" charset="0"/>
            </a:endParaRPr>
          </a:p>
          <a:p>
            <a:endParaRPr lang="en-US" sz="2800" dirty="0">
              <a:solidFill>
                <a:schemeClr val="bg1"/>
              </a:solidFill>
              <a:latin typeface="Helvetica Light" panose="020B0403020202020204" pitchFamily="34" charset="0"/>
              <a:ea typeface="Helvetica Neue Light" panose="02000403000000020004" pitchFamily="2" charset="0"/>
            </a:endParaRPr>
          </a:p>
        </p:txBody>
      </p:sp>
    </p:spTree>
    <p:extLst>
      <p:ext uri="{BB962C8B-B14F-4D97-AF65-F5344CB8AC3E}">
        <p14:creationId xmlns:p14="http://schemas.microsoft.com/office/powerpoint/2010/main" val="3924690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96" y="325469"/>
            <a:ext cx="10805537" cy="1068387"/>
          </a:xfrm>
        </p:spPr>
        <p:txBody>
          <a:bodyPr>
            <a:normAutofit/>
          </a:bodyPr>
          <a:lstStyle/>
          <a:p>
            <a:r>
              <a:rPr lang="en-US" dirty="0">
                <a:latin typeface="Helvetica Light" panose="020B0403020202020204" pitchFamily="34" charset="0"/>
              </a:rPr>
              <a:t>Sequence vector</a:t>
            </a:r>
          </a:p>
        </p:txBody>
      </p:sp>
      <p:sp>
        <p:nvSpPr>
          <p:cNvPr id="3" name="Content Placeholder 2"/>
          <p:cNvSpPr>
            <a:spLocks noGrp="1"/>
          </p:cNvSpPr>
          <p:nvPr>
            <p:ph idx="1"/>
          </p:nvPr>
        </p:nvSpPr>
        <p:spPr>
          <a:xfrm>
            <a:off x="502080" y="1481009"/>
            <a:ext cx="10782954" cy="4886337"/>
          </a:xfrm>
        </p:spPr>
        <p:txBody>
          <a:bodyPr>
            <a:normAutofit/>
          </a:bodyPr>
          <a:lstStyle/>
          <a:p>
            <a:pPr>
              <a:buClr>
                <a:schemeClr val="tx1"/>
              </a:buClr>
              <a:buFont typeface="Arial" panose="020B0604020202020204" pitchFamily="34" charset="0"/>
              <a:buChar char="•"/>
              <a:defRPr/>
            </a:pPr>
            <a:r>
              <a:rPr lang="en-US" dirty="0">
                <a:latin typeface="Helvetica Light" panose="020B0403020202020204" pitchFamily="34" charset="0"/>
              </a:rPr>
              <a:t>The sequence vector can include any set of numbers you’d like</a:t>
            </a:r>
          </a:p>
          <a:p>
            <a:pPr>
              <a:buClr>
                <a:schemeClr val="tx1"/>
              </a:buClr>
              <a:buFont typeface="Arial" panose="020B0604020202020204" pitchFamily="34" charset="0"/>
              <a:buChar char="•"/>
              <a:defRPr/>
            </a:pPr>
            <a:r>
              <a:rPr lang="en-US" dirty="0">
                <a:latin typeface="Helvetica Light" panose="020B0403020202020204" pitchFamily="34" charset="0"/>
              </a:rPr>
              <a:t>Since the sequence vector is used as an index, the values must be </a:t>
            </a:r>
            <a:r>
              <a:rPr lang="en-US" dirty="0">
                <a:solidFill>
                  <a:srgbClr val="00B050"/>
                </a:solidFill>
                <a:latin typeface="Helvetica Light" panose="020B0403020202020204" pitchFamily="34" charset="0"/>
              </a:rPr>
              <a:t>positive</a:t>
            </a:r>
            <a:r>
              <a:rPr lang="en-US" dirty="0">
                <a:latin typeface="Helvetica Light" panose="020B0403020202020204" pitchFamily="34" charset="0"/>
              </a:rPr>
              <a:t> and </a:t>
            </a:r>
            <a:r>
              <a:rPr lang="en-US" dirty="0">
                <a:solidFill>
                  <a:srgbClr val="00B050"/>
                </a:solidFill>
                <a:latin typeface="Helvetica Light" panose="020B0403020202020204" pitchFamily="34" charset="0"/>
              </a:rPr>
              <a:t>greater than 0</a:t>
            </a:r>
          </a:p>
          <a:p>
            <a:pPr>
              <a:buClr>
                <a:schemeClr val="tx1"/>
              </a:buClr>
              <a:buFont typeface="Arial" panose="020B0604020202020204" pitchFamily="34" charset="0"/>
              <a:buChar char="•"/>
              <a:defRPr/>
            </a:pPr>
            <a:endParaRPr lang="en-US" sz="2000" dirty="0">
              <a:solidFill>
                <a:srgbClr val="00B050"/>
              </a:solidFill>
              <a:latin typeface="Lucida Console" panose="020B0609040504020204" pitchFamily="49" charset="0"/>
            </a:endParaRPr>
          </a:p>
          <a:p>
            <a:pPr marL="457200" lvl="1" indent="0">
              <a:buClr>
                <a:schemeClr val="tx1"/>
              </a:buClr>
              <a:buNone/>
              <a:defRPr/>
            </a:pPr>
            <a:r>
              <a:rPr lang="en-US" sz="1800" dirty="0" err="1">
                <a:solidFill>
                  <a:srgbClr val="FF0000"/>
                </a:solidFill>
                <a:latin typeface="Lucida Console" panose="020B0609040504020204" pitchFamily="49" charset="0"/>
              </a:rPr>
              <a:t>ind</a:t>
            </a:r>
            <a:r>
              <a:rPr lang="en-US" sz="1800" dirty="0">
                <a:solidFill>
                  <a:srgbClr val="FF0000"/>
                </a:solidFill>
                <a:latin typeface="Lucida Console" panose="020B0609040504020204" pitchFamily="49" charset="0"/>
              </a:rPr>
              <a:t> &lt;- seq(from = 5, to = 20, by = 5)</a:t>
            </a:r>
          </a:p>
          <a:p>
            <a:pPr marL="457200" lvl="1" indent="0">
              <a:buClr>
                <a:schemeClr val="tx1"/>
              </a:buClr>
              <a:buNone/>
              <a:defRPr/>
            </a:pPr>
            <a:r>
              <a:rPr lang="en-US" sz="1800" dirty="0">
                <a:solidFill>
                  <a:srgbClr val="FF0000"/>
                </a:solidFill>
                <a:latin typeface="Lucida Console" panose="020B0609040504020204" pitchFamily="49" charset="0"/>
              </a:rPr>
              <a:t>print(</a:t>
            </a:r>
            <a:r>
              <a:rPr lang="en-US" sz="1800" dirty="0" err="1">
                <a:solidFill>
                  <a:srgbClr val="FF0000"/>
                </a:solidFill>
                <a:latin typeface="Lucida Console" panose="020B0609040504020204" pitchFamily="49" charset="0"/>
              </a:rPr>
              <a:t>ind</a:t>
            </a:r>
            <a:r>
              <a:rPr lang="en-US" sz="1800" dirty="0">
                <a:solidFill>
                  <a:srgbClr val="FF0000"/>
                </a:solidFill>
                <a:latin typeface="Lucida Console" panose="020B0609040504020204" pitchFamily="49" charset="0"/>
              </a:rPr>
              <a:t>)</a:t>
            </a:r>
          </a:p>
          <a:p>
            <a:pPr marL="457200" lvl="1" indent="0">
              <a:buClr>
                <a:schemeClr val="tx1"/>
              </a:buClr>
              <a:buNone/>
              <a:defRPr/>
            </a:pPr>
            <a:r>
              <a:rPr lang="en-US" sz="1800" dirty="0">
                <a:solidFill>
                  <a:srgbClr val="FF0000"/>
                </a:solidFill>
                <a:latin typeface="Lucida Console" panose="020B0609040504020204" pitchFamily="49" charset="0"/>
              </a:rPr>
              <a:t>	</a:t>
            </a:r>
            <a:r>
              <a:rPr lang="en-US" sz="1800" dirty="0">
                <a:latin typeface="Lucida Console" panose="020B0609040504020204" pitchFamily="49" charset="0"/>
              </a:rPr>
              <a:t>5, 10, 15, 20</a:t>
            </a:r>
          </a:p>
          <a:p>
            <a:pPr marL="457200" lvl="1" indent="0">
              <a:buClr>
                <a:schemeClr val="tx1"/>
              </a:buClr>
              <a:buNone/>
              <a:defRPr/>
            </a:pPr>
            <a:r>
              <a:rPr lang="en-US" sz="1800" dirty="0">
                <a:solidFill>
                  <a:srgbClr val="FF0000"/>
                </a:solidFill>
                <a:latin typeface="Lucida Console" panose="020B0609040504020204" pitchFamily="49" charset="0"/>
              </a:rPr>
              <a:t>for (</a:t>
            </a:r>
            <a:r>
              <a:rPr lang="en-US" sz="1800" dirty="0" err="1">
                <a:solidFill>
                  <a:srgbClr val="FF0000"/>
                </a:solidFill>
                <a:latin typeface="Lucida Console" panose="020B0609040504020204" pitchFamily="49" charset="0"/>
              </a:rPr>
              <a:t>i</a:t>
            </a:r>
            <a:r>
              <a:rPr lang="en-US" sz="1800" dirty="0">
                <a:solidFill>
                  <a:srgbClr val="FF0000"/>
                </a:solidFill>
                <a:latin typeface="Lucida Console" panose="020B0609040504020204" pitchFamily="49" charset="0"/>
              </a:rPr>
              <a:t> in </a:t>
            </a:r>
            <a:r>
              <a:rPr lang="en-US" sz="1800" dirty="0" err="1">
                <a:solidFill>
                  <a:srgbClr val="FF0000"/>
                </a:solidFill>
                <a:latin typeface="Lucida Console" panose="020B0609040504020204" pitchFamily="49" charset="0"/>
              </a:rPr>
              <a:t>ind</a:t>
            </a:r>
            <a:r>
              <a:rPr lang="en-US" sz="1800" dirty="0">
                <a:solidFill>
                  <a:srgbClr val="FF0000"/>
                </a:solidFill>
                <a:latin typeface="Lucida Console" panose="020B0609040504020204" pitchFamily="49" charset="0"/>
              </a:rPr>
              <a:t>) {</a:t>
            </a:r>
          </a:p>
          <a:p>
            <a:pPr marL="457200" lvl="1" indent="0">
              <a:buClr>
                <a:schemeClr val="tx1"/>
              </a:buClr>
              <a:buNone/>
              <a:defRPr/>
            </a:pPr>
            <a:r>
              <a:rPr lang="en-US" sz="1800" dirty="0">
                <a:solidFill>
                  <a:srgbClr val="FF0000"/>
                </a:solidFill>
                <a:latin typeface="Lucida Console" panose="020B0609040504020204" pitchFamily="49" charset="0"/>
              </a:rPr>
              <a:t>	...</a:t>
            </a:r>
          </a:p>
          <a:p>
            <a:pPr marL="457200" lvl="1" indent="0">
              <a:buClr>
                <a:schemeClr val="tx1"/>
              </a:buClr>
              <a:buNone/>
              <a:defRPr/>
            </a:pPr>
            <a:r>
              <a:rPr lang="en-US" sz="1800" dirty="0">
                <a:solidFill>
                  <a:srgbClr val="FF0000"/>
                </a:solidFill>
                <a:latin typeface="Lucida Console" panose="020B0609040504020204" pitchFamily="49" charset="0"/>
              </a:rPr>
              <a:t>}</a:t>
            </a:r>
          </a:p>
          <a:p>
            <a:pPr marL="457200" lvl="1" indent="0">
              <a:buClr>
                <a:schemeClr val="tx1"/>
              </a:buClr>
              <a:buNone/>
              <a:defRPr/>
            </a:pPr>
            <a:r>
              <a:rPr lang="en-US" sz="1800" dirty="0">
                <a:solidFill>
                  <a:srgbClr val="FF0000"/>
                </a:solidFill>
                <a:latin typeface="Lucida Console" panose="020B0609040504020204" pitchFamily="49" charset="0"/>
              </a:rPr>
              <a:t> </a:t>
            </a:r>
          </a:p>
        </p:txBody>
      </p:sp>
      <p:sp>
        <p:nvSpPr>
          <p:cNvPr id="8" name="Rectangle 7">
            <a:extLst>
              <a:ext uri="{FF2B5EF4-FFF2-40B4-BE49-F238E27FC236}">
                <a16:creationId xmlns:a16="http://schemas.microsoft.com/office/drawing/2014/main" id="{A16BC690-35E7-8245-80DE-37D793E22DA9}"/>
              </a:ext>
            </a:extLst>
          </p:cNvPr>
          <p:cNvSpPr/>
          <p:nvPr/>
        </p:nvSpPr>
        <p:spPr>
          <a:xfrm>
            <a:off x="3297286" y="4133051"/>
            <a:ext cx="2359941" cy="1477328"/>
          </a:xfrm>
          <a:prstGeom prst="rect">
            <a:avLst/>
          </a:prstGeom>
        </p:spPr>
        <p:txBody>
          <a:bodyPr wrap="none">
            <a:spAutoFit/>
          </a:bodyPr>
          <a:lstStyle/>
          <a:p>
            <a:r>
              <a:rPr lang="en-US" dirty="0">
                <a:latin typeface="Helvetica Light" panose="020B0403020202020204" pitchFamily="34" charset="0"/>
                <a:sym typeface="Wingdings" pitchFamily="2" charset="2"/>
              </a:rPr>
              <a:t> </a:t>
            </a:r>
            <a:r>
              <a:rPr lang="en-US" dirty="0">
                <a:latin typeface="Helvetica Light" panose="020B0403020202020204" pitchFamily="34" charset="0"/>
              </a:rPr>
              <a:t>Loop will run over:</a:t>
            </a:r>
          </a:p>
          <a:p>
            <a:pPr marL="742950" lvl="1" indent="-285750">
              <a:buFont typeface="Arial" panose="020B0604020202020204" pitchFamily="34" charset="0"/>
              <a:buChar char="•"/>
            </a:pPr>
            <a:r>
              <a:rPr lang="en-US" dirty="0" err="1">
                <a:latin typeface="Helvetica Light" panose="020B0403020202020204" pitchFamily="34" charset="0"/>
              </a:rPr>
              <a:t>i</a:t>
            </a:r>
            <a:r>
              <a:rPr lang="en-US" dirty="0">
                <a:latin typeface="Helvetica Light" panose="020B0403020202020204" pitchFamily="34" charset="0"/>
              </a:rPr>
              <a:t> =5</a:t>
            </a:r>
          </a:p>
          <a:p>
            <a:pPr marL="742950" lvl="1" indent="-285750">
              <a:buFont typeface="Arial" panose="020B0604020202020204" pitchFamily="34" charset="0"/>
              <a:buChar char="•"/>
            </a:pPr>
            <a:r>
              <a:rPr lang="en-US" dirty="0" err="1">
                <a:latin typeface="Helvetica Light" panose="020B0403020202020204" pitchFamily="34" charset="0"/>
              </a:rPr>
              <a:t>i</a:t>
            </a:r>
            <a:r>
              <a:rPr lang="en-US" dirty="0">
                <a:latin typeface="Helvetica Light" panose="020B0403020202020204" pitchFamily="34" charset="0"/>
              </a:rPr>
              <a:t> = 10</a:t>
            </a:r>
          </a:p>
          <a:p>
            <a:pPr marL="742950" lvl="1" indent="-285750">
              <a:buFont typeface="Arial" panose="020B0604020202020204" pitchFamily="34" charset="0"/>
              <a:buChar char="•"/>
            </a:pPr>
            <a:r>
              <a:rPr lang="en-US" dirty="0" err="1">
                <a:latin typeface="Helvetica Light" panose="020B0403020202020204" pitchFamily="34" charset="0"/>
              </a:rPr>
              <a:t>i</a:t>
            </a:r>
            <a:r>
              <a:rPr lang="en-US" dirty="0">
                <a:latin typeface="Helvetica Light" panose="020B0403020202020204" pitchFamily="34" charset="0"/>
              </a:rPr>
              <a:t> = 15</a:t>
            </a:r>
          </a:p>
          <a:p>
            <a:pPr marL="742950" lvl="1" indent="-285750">
              <a:buFont typeface="Arial" panose="020B0604020202020204" pitchFamily="34" charset="0"/>
              <a:buChar char="•"/>
            </a:pPr>
            <a:r>
              <a:rPr lang="en-US" dirty="0" err="1">
                <a:latin typeface="Helvetica Light" panose="020B0403020202020204" pitchFamily="34" charset="0"/>
              </a:rPr>
              <a:t>i</a:t>
            </a:r>
            <a:r>
              <a:rPr lang="en-US" dirty="0">
                <a:latin typeface="Helvetica Light" panose="020B0403020202020204" pitchFamily="34" charset="0"/>
              </a:rPr>
              <a:t> = 20</a:t>
            </a:r>
          </a:p>
        </p:txBody>
      </p:sp>
    </p:spTree>
    <p:extLst>
      <p:ext uri="{BB962C8B-B14F-4D97-AF65-F5344CB8AC3E}">
        <p14:creationId xmlns:p14="http://schemas.microsoft.com/office/powerpoint/2010/main" val="204831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96" y="325469"/>
            <a:ext cx="10805537" cy="1068387"/>
          </a:xfrm>
        </p:spPr>
        <p:txBody>
          <a:bodyPr>
            <a:normAutofit/>
          </a:bodyPr>
          <a:lstStyle/>
          <a:p>
            <a:r>
              <a:rPr lang="en-US" dirty="0">
                <a:latin typeface="Helvetica Light" panose="020B0403020202020204" pitchFamily="34" charset="0"/>
              </a:rPr>
              <a:t>Loops can be </a:t>
            </a:r>
            <a:r>
              <a:rPr lang="en-US" dirty="0">
                <a:solidFill>
                  <a:srgbClr val="00B050"/>
                </a:solidFill>
                <a:latin typeface="Helvetica Light" panose="020B0403020202020204" pitchFamily="34" charset="0"/>
              </a:rPr>
              <a:t>nested</a:t>
            </a:r>
          </a:p>
        </p:txBody>
      </p:sp>
      <p:sp>
        <p:nvSpPr>
          <p:cNvPr id="3" name="Content Placeholder 2"/>
          <p:cNvSpPr>
            <a:spLocks noGrp="1"/>
          </p:cNvSpPr>
          <p:nvPr>
            <p:ph idx="1"/>
          </p:nvPr>
        </p:nvSpPr>
        <p:spPr>
          <a:xfrm>
            <a:off x="479496" y="1754074"/>
            <a:ext cx="10782954" cy="2786191"/>
          </a:xfrm>
        </p:spPr>
        <p:txBody>
          <a:bodyPr>
            <a:normAutofit/>
          </a:bodyPr>
          <a:lstStyle/>
          <a:p>
            <a:pPr>
              <a:buClr>
                <a:schemeClr val="tx1"/>
              </a:buClr>
              <a:buFont typeface="Arial" panose="020B0604020202020204" pitchFamily="34" charset="0"/>
              <a:buChar char="•"/>
              <a:defRPr/>
            </a:pPr>
            <a:r>
              <a:rPr lang="en-US" dirty="0">
                <a:latin typeface="Helvetica Light" panose="020B0403020202020204" pitchFamily="34" charset="0"/>
              </a:rPr>
              <a:t>You can have for loops within for loops (= “nested” loops). Useful for working with data frames.</a:t>
            </a:r>
            <a:endParaRPr lang="en-US" sz="2000" dirty="0">
              <a:solidFill>
                <a:srgbClr val="00B050"/>
              </a:solidFill>
              <a:latin typeface="Lucida Console" panose="020B0609040504020204" pitchFamily="49" charset="0"/>
            </a:endParaRPr>
          </a:p>
          <a:p>
            <a:pPr marL="457200" lvl="1" indent="0">
              <a:buClr>
                <a:schemeClr val="tx1"/>
              </a:buClr>
              <a:buNone/>
              <a:defRPr/>
            </a:pPr>
            <a:endParaRPr lang="en-US" sz="1800" dirty="0">
              <a:solidFill>
                <a:srgbClr val="FF0000"/>
              </a:solidFill>
              <a:latin typeface="Lucida Console" panose="020B0609040504020204" pitchFamily="49" charset="0"/>
            </a:endParaRPr>
          </a:p>
          <a:p>
            <a:pPr marL="457200" lvl="1" indent="0">
              <a:buClr>
                <a:schemeClr val="tx1"/>
              </a:buClr>
              <a:buNone/>
              <a:defRPr/>
            </a:pPr>
            <a:r>
              <a:rPr lang="en-US" sz="1800" dirty="0">
                <a:solidFill>
                  <a:srgbClr val="FF0000"/>
                </a:solidFill>
                <a:latin typeface="Lucida Console" panose="020B0609040504020204" pitchFamily="49" charset="0"/>
              </a:rPr>
              <a:t>for (</a:t>
            </a:r>
            <a:r>
              <a:rPr lang="en-US" sz="1800" dirty="0" err="1">
                <a:solidFill>
                  <a:srgbClr val="FF0000"/>
                </a:solidFill>
                <a:latin typeface="Lucida Console" panose="020B0609040504020204" pitchFamily="49" charset="0"/>
              </a:rPr>
              <a:t>i</a:t>
            </a:r>
            <a:r>
              <a:rPr lang="en-US" sz="1800" dirty="0">
                <a:solidFill>
                  <a:srgbClr val="FF0000"/>
                </a:solidFill>
                <a:latin typeface="Lucida Console" panose="020B0609040504020204" pitchFamily="49" charset="0"/>
              </a:rPr>
              <a:t> in 1:10) {</a:t>
            </a:r>
          </a:p>
          <a:p>
            <a:pPr marL="457200" lvl="1" indent="0">
              <a:buClr>
                <a:schemeClr val="tx1"/>
              </a:buClr>
              <a:buNone/>
              <a:defRPr/>
            </a:pPr>
            <a:r>
              <a:rPr lang="en-US" sz="1800" dirty="0">
                <a:solidFill>
                  <a:srgbClr val="FF0000"/>
                </a:solidFill>
                <a:latin typeface="Lucida Console" panose="020B0609040504020204" pitchFamily="49" charset="0"/>
              </a:rPr>
              <a:t>	for (j in 1:5) {</a:t>
            </a:r>
          </a:p>
          <a:p>
            <a:pPr marL="457200" lvl="1" indent="0">
              <a:buClr>
                <a:schemeClr val="tx1"/>
              </a:buClr>
              <a:buNone/>
              <a:defRPr/>
            </a:pPr>
            <a:r>
              <a:rPr lang="en-US" sz="1800" dirty="0">
                <a:solidFill>
                  <a:srgbClr val="FF0000"/>
                </a:solidFill>
                <a:latin typeface="Lucida Console" panose="020B0609040504020204" pitchFamily="49" charset="0"/>
              </a:rPr>
              <a:t>	   out[</a:t>
            </a:r>
            <a:r>
              <a:rPr lang="en-US" sz="1800" dirty="0" err="1">
                <a:solidFill>
                  <a:srgbClr val="FF0000"/>
                </a:solidFill>
                <a:latin typeface="Lucida Console" panose="020B0609040504020204" pitchFamily="49" charset="0"/>
              </a:rPr>
              <a:t>i</a:t>
            </a:r>
            <a:r>
              <a:rPr lang="en-US" sz="1800" dirty="0">
                <a:solidFill>
                  <a:srgbClr val="FF0000"/>
                </a:solidFill>
                <a:latin typeface="Lucida Console" panose="020B0609040504020204" pitchFamily="49" charset="0"/>
              </a:rPr>
              <a:t>, j] &lt;- ...</a:t>
            </a:r>
          </a:p>
          <a:p>
            <a:pPr marL="457200" lvl="1" indent="0">
              <a:buClr>
                <a:schemeClr val="tx1"/>
              </a:buClr>
              <a:buNone/>
              <a:defRPr/>
            </a:pPr>
            <a:r>
              <a:rPr lang="en-US" sz="1800" dirty="0">
                <a:solidFill>
                  <a:srgbClr val="FF0000"/>
                </a:solidFill>
                <a:latin typeface="Lucida Console" panose="020B0609040504020204" pitchFamily="49" charset="0"/>
              </a:rPr>
              <a:t>	}</a:t>
            </a:r>
          </a:p>
          <a:p>
            <a:pPr marL="457200" lvl="1" indent="0">
              <a:buClr>
                <a:schemeClr val="tx1"/>
              </a:buClr>
              <a:buNone/>
              <a:defRPr/>
            </a:pPr>
            <a:r>
              <a:rPr lang="en-US" sz="1800" dirty="0">
                <a:solidFill>
                  <a:srgbClr val="FF0000"/>
                </a:solidFill>
                <a:latin typeface="Lucida Console" panose="020B0609040504020204" pitchFamily="49" charset="0"/>
              </a:rPr>
              <a:t>}</a:t>
            </a:r>
          </a:p>
        </p:txBody>
      </p:sp>
    </p:spTree>
    <p:extLst>
      <p:ext uri="{BB962C8B-B14F-4D97-AF65-F5344CB8AC3E}">
        <p14:creationId xmlns:p14="http://schemas.microsoft.com/office/powerpoint/2010/main" val="2386240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96" y="325469"/>
            <a:ext cx="10805537" cy="1068387"/>
          </a:xfrm>
        </p:spPr>
        <p:txBody>
          <a:bodyPr>
            <a:normAutofit/>
          </a:bodyPr>
          <a:lstStyle/>
          <a:p>
            <a:r>
              <a:rPr lang="en-US" dirty="0">
                <a:latin typeface="Helvetica Light" panose="020B0403020202020204" pitchFamily="34" charset="0"/>
              </a:rPr>
              <a:t>When should you use a </a:t>
            </a:r>
            <a:r>
              <a:rPr lang="en-US" dirty="0">
                <a:solidFill>
                  <a:srgbClr val="00B050"/>
                </a:solidFill>
                <a:latin typeface="Helvetica Light" panose="020B0403020202020204" pitchFamily="34" charset="0"/>
              </a:rPr>
              <a:t>for</a:t>
            </a:r>
            <a:r>
              <a:rPr lang="en-US" dirty="0">
                <a:latin typeface="Helvetica Light" panose="020B0403020202020204" pitchFamily="34" charset="0"/>
              </a:rPr>
              <a:t> loop?</a:t>
            </a:r>
          </a:p>
        </p:txBody>
      </p:sp>
      <p:sp>
        <p:nvSpPr>
          <p:cNvPr id="3" name="Content Placeholder 2"/>
          <p:cNvSpPr>
            <a:spLocks noGrp="1"/>
          </p:cNvSpPr>
          <p:nvPr>
            <p:ph idx="1"/>
          </p:nvPr>
        </p:nvSpPr>
        <p:spPr>
          <a:xfrm>
            <a:off x="479496" y="1662545"/>
            <a:ext cx="10782954" cy="4400001"/>
          </a:xfrm>
        </p:spPr>
        <p:txBody>
          <a:bodyPr>
            <a:normAutofit/>
          </a:bodyPr>
          <a:lstStyle/>
          <a:p>
            <a:pPr>
              <a:buClr>
                <a:schemeClr val="tx1"/>
              </a:buClr>
              <a:buFont typeface="Arial" panose="020B0604020202020204" pitchFamily="34" charset="0"/>
              <a:buChar char="•"/>
              <a:defRPr/>
            </a:pPr>
            <a:r>
              <a:rPr lang="en-US" dirty="0">
                <a:latin typeface="Helvetica Light" panose="020B0403020202020204" pitchFamily="34" charset="0"/>
              </a:rPr>
              <a:t>When mutate() or </a:t>
            </a:r>
            <a:r>
              <a:rPr lang="en-US" dirty="0" err="1">
                <a:latin typeface="Helvetica Light" panose="020B0403020202020204" pitchFamily="34" charset="0"/>
              </a:rPr>
              <a:t>group_by</a:t>
            </a:r>
            <a:r>
              <a:rPr lang="en-US" dirty="0">
                <a:latin typeface="Helvetica Light" panose="020B0403020202020204" pitchFamily="34" charset="0"/>
              </a:rPr>
              <a:t>()/summarize() won’t do the trick</a:t>
            </a:r>
          </a:p>
          <a:p>
            <a:pPr lvl="1">
              <a:buClr>
                <a:schemeClr val="tx1"/>
              </a:buClr>
              <a:buFont typeface="Arial" panose="020B0604020202020204" pitchFamily="34" charset="0"/>
              <a:buChar char="•"/>
              <a:defRPr/>
            </a:pPr>
            <a:r>
              <a:rPr lang="en-US" dirty="0">
                <a:latin typeface="Helvetica Light" panose="020B0403020202020204" pitchFamily="34" charset="0"/>
              </a:rPr>
              <a:t>Always opt for using mutate() or summarize() instead of a loop, when possible</a:t>
            </a:r>
          </a:p>
          <a:p>
            <a:pPr lvl="1">
              <a:buClr>
                <a:schemeClr val="tx1"/>
              </a:buClr>
              <a:buFont typeface="Arial" panose="020B0604020202020204" pitchFamily="34" charset="0"/>
              <a:buChar char="•"/>
              <a:defRPr/>
            </a:pPr>
            <a:r>
              <a:rPr lang="en-US" dirty="0">
                <a:latin typeface="Helvetica Light" panose="020B0403020202020204" pitchFamily="34" charset="0"/>
              </a:rPr>
              <a:t>Remember the </a:t>
            </a:r>
            <a:r>
              <a:rPr lang="en-US" dirty="0" err="1">
                <a:latin typeface="Helvetica Light" panose="020B0403020202020204" pitchFamily="34" charset="0"/>
              </a:rPr>
              <a:t>if_else</a:t>
            </a:r>
            <a:r>
              <a:rPr lang="en-US" dirty="0">
                <a:latin typeface="Helvetica Light" panose="020B0403020202020204" pitchFamily="34" charset="0"/>
              </a:rPr>
              <a:t>() function, which is often easier to use than if else statements</a:t>
            </a:r>
          </a:p>
          <a:p>
            <a:pPr>
              <a:buClr>
                <a:schemeClr val="tx1"/>
              </a:buClr>
              <a:buFont typeface="Arial" panose="020B0604020202020204" pitchFamily="34" charset="0"/>
              <a:buChar char="•"/>
              <a:defRPr/>
            </a:pPr>
            <a:endParaRPr lang="en-US" dirty="0">
              <a:latin typeface="Helvetica Light" panose="020B0403020202020204" pitchFamily="34" charset="0"/>
            </a:endParaRPr>
          </a:p>
          <a:p>
            <a:pPr>
              <a:buClr>
                <a:schemeClr val="tx1"/>
              </a:buClr>
              <a:buFont typeface="Arial" panose="020B0604020202020204" pitchFamily="34" charset="0"/>
              <a:buChar char="•"/>
              <a:defRPr/>
            </a:pPr>
            <a:r>
              <a:rPr lang="en-US" dirty="0">
                <a:latin typeface="Helvetica Light" panose="020B0403020202020204" pitchFamily="34" charset="0"/>
              </a:rPr>
              <a:t>Usually, </a:t>
            </a:r>
            <a:r>
              <a:rPr lang="en-US" dirty="0">
                <a:solidFill>
                  <a:srgbClr val="00B050"/>
                </a:solidFill>
                <a:latin typeface="Helvetica Light" panose="020B0403020202020204" pitchFamily="34" charset="0"/>
              </a:rPr>
              <a:t>for</a:t>
            </a:r>
            <a:r>
              <a:rPr lang="en-US" dirty="0">
                <a:latin typeface="Helvetica Light" panose="020B0403020202020204" pitchFamily="34" charset="0"/>
              </a:rPr>
              <a:t> loops are used to apply complicated workflows that require multiple functions </a:t>
            </a:r>
            <a:r>
              <a:rPr lang="en-US" u="sng" dirty="0">
                <a:latin typeface="Helvetica Light" panose="020B0403020202020204" pitchFamily="34" charset="0"/>
              </a:rPr>
              <a:t>or</a:t>
            </a:r>
            <a:r>
              <a:rPr lang="en-US" dirty="0">
                <a:latin typeface="Helvetica Light" panose="020B0403020202020204" pitchFamily="34" charset="0"/>
              </a:rPr>
              <a:t> to perform repetitive tasks (e.g. create multiple plots)</a:t>
            </a:r>
            <a:endParaRPr lang="en-US" dirty="0">
              <a:latin typeface="Lucida Console" panose="020B0609040504020204" pitchFamily="49" charset="0"/>
            </a:endParaRPr>
          </a:p>
        </p:txBody>
      </p:sp>
    </p:spTree>
    <p:extLst>
      <p:ext uri="{BB962C8B-B14F-4D97-AF65-F5344CB8AC3E}">
        <p14:creationId xmlns:p14="http://schemas.microsoft.com/office/powerpoint/2010/main" val="236129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99D9B9-406E-FD40-B05C-CC6C9EB261B7}"/>
              </a:ext>
            </a:extLst>
          </p:cNvPr>
          <p:cNvPicPr>
            <a:picLocks noChangeAspect="1"/>
          </p:cNvPicPr>
          <p:nvPr/>
        </p:nvPicPr>
        <p:blipFill>
          <a:blip r:embed="rId2"/>
          <a:stretch>
            <a:fillRect/>
          </a:stretch>
        </p:blipFill>
        <p:spPr>
          <a:xfrm>
            <a:off x="784767" y="1062308"/>
            <a:ext cx="3233288" cy="2182696"/>
          </a:xfrm>
          <a:prstGeom prst="rect">
            <a:avLst/>
          </a:prstGeom>
        </p:spPr>
      </p:pic>
      <p:pic>
        <p:nvPicPr>
          <p:cNvPr id="3" name="Picture 2">
            <a:extLst>
              <a:ext uri="{FF2B5EF4-FFF2-40B4-BE49-F238E27FC236}">
                <a16:creationId xmlns:a16="http://schemas.microsoft.com/office/drawing/2014/main" id="{093A5F52-34FA-3149-8893-6AFB7953F0D1}"/>
              </a:ext>
            </a:extLst>
          </p:cNvPr>
          <p:cNvPicPr>
            <a:picLocks noChangeAspect="1"/>
          </p:cNvPicPr>
          <p:nvPr/>
        </p:nvPicPr>
        <p:blipFill>
          <a:blip r:embed="rId3"/>
          <a:stretch>
            <a:fillRect/>
          </a:stretch>
        </p:blipFill>
        <p:spPr>
          <a:xfrm>
            <a:off x="6438435" y="1367723"/>
            <a:ext cx="3921048" cy="2995753"/>
          </a:xfrm>
          <a:prstGeom prst="rect">
            <a:avLst/>
          </a:prstGeom>
        </p:spPr>
      </p:pic>
      <p:sp>
        <p:nvSpPr>
          <p:cNvPr id="4" name="Rectangle 3">
            <a:extLst>
              <a:ext uri="{FF2B5EF4-FFF2-40B4-BE49-F238E27FC236}">
                <a16:creationId xmlns:a16="http://schemas.microsoft.com/office/drawing/2014/main" id="{77DC5993-104B-8449-AF26-16C4DFCAB733}"/>
              </a:ext>
            </a:extLst>
          </p:cNvPr>
          <p:cNvSpPr/>
          <p:nvPr/>
        </p:nvSpPr>
        <p:spPr>
          <a:xfrm>
            <a:off x="2155903" y="5006283"/>
            <a:ext cx="6475141" cy="1231106"/>
          </a:xfrm>
          <a:prstGeom prst="rect">
            <a:avLst/>
          </a:prstGeom>
          <a:solidFill>
            <a:schemeClr val="bg1">
              <a:lumMod val="95000"/>
            </a:schemeClr>
          </a:solidFill>
        </p:spPr>
        <p:txBody>
          <a:bodyPr wrap="square">
            <a:spAutoFit/>
          </a:bodyPr>
          <a:lstStyle/>
          <a:p>
            <a:r>
              <a:rPr lang="en-US" dirty="0">
                <a:solidFill>
                  <a:srgbClr val="FF0000"/>
                </a:solidFill>
                <a:latin typeface="Lucida Console" panose="020B0609040504020204" pitchFamily="49" charset="0"/>
              </a:rPr>
              <a:t>	medians &lt;- rep(NA, 4)</a:t>
            </a:r>
            <a:br>
              <a:rPr lang="en-US" u="sng" dirty="0">
                <a:latin typeface="Helvetica Light" panose="020B0403020202020204" pitchFamily="34" charset="0"/>
              </a:rPr>
            </a:br>
            <a:r>
              <a:rPr lang="en-US" sz="2000" dirty="0">
                <a:latin typeface="Lucida Console" panose="020B0609040504020204" pitchFamily="49" charset="0"/>
              </a:rPr>
              <a:t>	</a:t>
            </a:r>
            <a:r>
              <a:rPr lang="en-US" dirty="0">
                <a:solidFill>
                  <a:srgbClr val="FF0000"/>
                </a:solidFill>
                <a:latin typeface="Lucida Console" panose="020B0609040504020204" pitchFamily="49" charset="0"/>
              </a:rPr>
              <a:t>for (</a:t>
            </a:r>
            <a:r>
              <a:rPr lang="en-US" dirty="0" err="1">
                <a:solidFill>
                  <a:srgbClr val="FF0000"/>
                </a:solidFill>
                <a:latin typeface="Lucida Console" panose="020B0609040504020204" pitchFamily="49" charset="0"/>
              </a:rPr>
              <a:t>i</a:t>
            </a:r>
            <a:r>
              <a:rPr lang="en-US" dirty="0">
                <a:solidFill>
                  <a:srgbClr val="FF0000"/>
                </a:solidFill>
                <a:latin typeface="Lucida Console" panose="020B0609040504020204" pitchFamily="49" charset="0"/>
              </a:rPr>
              <a:t> in 1:length(medians)) {</a:t>
            </a:r>
            <a:br>
              <a:rPr lang="en-US" dirty="0">
                <a:solidFill>
                  <a:srgbClr val="FF0000"/>
                </a:solidFill>
                <a:latin typeface="Lucida Console" panose="020B0609040504020204" pitchFamily="49" charset="0"/>
              </a:rPr>
            </a:br>
            <a:r>
              <a:rPr lang="en-US" dirty="0">
                <a:solidFill>
                  <a:srgbClr val="FF0000"/>
                </a:solidFill>
                <a:latin typeface="Lucida Console" panose="020B0609040504020204" pitchFamily="49" charset="0"/>
              </a:rPr>
              <a:t>	   medians[</a:t>
            </a:r>
            <a:r>
              <a:rPr lang="en-US" dirty="0" err="1">
                <a:solidFill>
                  <a:srgbClr val="FF0000"/>
                </a:solidFill>
                <a:latin typeface="Lucida Console" panose="020B0609040504020204" pitchFamily="49" charset="0"/>
              </a:rPr>
              <a:t>i</a:t>
            </a:r>
            <a:r>
              <a:rPr lang="en-US" dirty="0">
                <a:solidFill>
                  <a:srgbClr val="FF0000"/>
                </a:solidFill>
                <a:latin typeface="Lucida Console" panose="020B0609040504020204" pitchFamily="49" charset="0"/>
              </a:rPr>
              <a:t>] &lt;- median(df[,</a:t>
            </a:r>
            <a:r>
              <a:rPr lang="en-US" dirty="0" err="1">
                <a:solidFill>
                  <a:srgbClr val="FF0000"/>
                </a:solidFill>
                <a:latin typeface="Lucida Console" panose="020B0609040504020204" pitchFamily="49" charset="0"/>
              </a:rPr>
              <a:t>i</a:t>
            </a:r>
            <a:r>
              <a:rPr lang="en-US" dirty="0">
                <a:solidFill>
                  <a:srgbClr val="FF0000"/>
                </a:solidFill>
                <a:latin typeface="Lucida Console" panose="020B0609040504020204" pitchFamily="49" charset="0"/>
              </a:rPr>
              <a:t>])</a:t>
            </a:r>
            <a:br>
              <a:rPr lang="en-US" dirty="0">
                <a:solidFill>
                  <a:srgbClr val="FF0000"/>
                </a:solidFill>
                <a:latin typeface="Lucida Console" panose="020B0609040504020204" pitchFamily="49" charset="0"/>
              </a:rPr>
            </a:br>
            <a:r>
              <a:rPr lang="en-US" dirty="0">
                <a:solidFill>
                  <a:srgbClr val="FF0000"/>
                </a:solidFill>
                <a:latin typeface="Lucida Console" panose="020B0609040504020204" pitchFamily="49" charset="0"/>
              </a:rPr>
              <a:t>	}</a:t>
            </a:r>
            <a:endParaRPr lang="en-US" dirty="0"/>
          </a:p>
        </p:txBody>
      </p:sp>
      <p:sp>
        <p:nvSpPr>
          <p:cNvPr id="5" name="TextBox 4">
            <a:extLst>
              <a:ext uri="{FF2B5EF4-FFF2-40B4-BE49-F238E27FC236}">
                <a16:creationId xmlns:a16="http://schemas.microsoft.com/office/drawing/2014/main" id="{9E478C11-8120-9249-9C78-7F4057C0A4D8}"/>
              </a:ext>
            </a:extLst>
          </p:cNvPr>
          <p:cNvSpPr txBox="1"/>
          <p:nvPr/>
        </p:nvSpPr>
        <p:spPr>
          <a:xfrm>
            <a:off x="784768" y="598282"/>
            <a:ext cx="3374638" cy="430887"/>
          </a:xfrm>
          <a:prstGeom prst="rect">
            <a:avLst/>
          </a:prstGeom>
          <a:noFill/>
          <a:effectLst/>
        </p:spPr>
        <p:txBody>
          <a:bodyPr wrap="square" rtlCol="0">
            <a:spAutoFit/>
          </a:bodyPr>
          <a:lstStyle/>
          <a:p>
            <a:r>
              <a:rPr lang="en-US" sz="2200" dirty="0">
                <a:latin typeface="Helvetica Light" panose="020B0403020202020204" pitchFamily="34" charset="0"/>
                <a:cs typeface="Arial" panose="020B0604020202020204" pitchFamily="34" charset="0"/>
              </a:rPr>
              <a:t>Say you have a </a:t>
            </a:r>
            <a:r>
              <a:rPr lang="en-US" sz="2200" dirty="0" err="1">
                <a:latin typeface="Helvetica Light" panose="020B0403020202020204" pitchFamily="34" charset="0"/>
                <a:cs typeface="Arial" panose="020B0604020202020204" pitchFamily="34" charset="0"/>
              </a:rPr>
              <a:t>tibble</a:t>
            </a:r>
            <a:r>
              <a:rPr lang="en-US" sz="2200" dirty="0">
                <a:latin typeface="Helvetica Light" panose="020B0403020202020204" pitchFamily="34" charset="0"/>
                <a:cs typeface="Arial" panose="020B0604020202020204" pitchFamily="34" charset="0"/>
              </a:rPr>
              <a:t>, </a:t>
            </a:r>
            <a:r>
              <a:rPr lang="en-US" sz="2200" dirty="0">
                <a:solidFill>
                  <a:srgbClr val="00B050"/>
                </a:solidFill>
                <a:latin typeface="Helvetica Light" panose="020B0403020202020204" pitchFamily="34" charset="0"/>
                <a:cs typeface="Arial" panose="020B0604020202020204" pitchFamily="34" charset="0"/>
              </a:rPr>
              <a:t>df</a:t>
            </a:r>
            <a:r>
              <a:rPr lang="en-US" sz="2200" dirty="0">
                <a:latin typeface="Helvetica Light" panose="020B0403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46E43EA8-125B-6649-B063-BF4BF5A1002D}"/>
              </a:ext>
            </a:extLst>
          </p:cNvPr>
          <p:cNvSpPr txBox="1"/>
          <p:nvPr/>
        </p:nvSpPr>
        <p:spPr>
          <a:xfrm>
            <a:off x="6438435" y="605549"/>
            <a:ext cx="3921048" cy="769441"/>
          </a:xfrm>
          <a:prstGeom prst="rect">
            <a:avLst/>
          </a:prstGeom>
          <a:noFill/>
          <a:effectLst/>
        </p:spPr>
        <p:txBody>
          <a:bodyPr wrap="square" rtlCol="0">
            <a:spAutoFit/>
          </a:bodyPr>
          <a:lstStyle/>
          <a:p>
            <a:r>
              <a:rPr lang="en-US" sz="2200" dirty="0">
                <a:latin typeface="Helvetica Light" panose="020B0403020202020204" pitchFamily="34" charset="0"/>
                <a:cs typeface="Arial" panose="020B0604020202020204" pitchFamily="34" charset="0"/>
              </a:rPr>
              <a:t>And you want to calculate the median of each column:</a:t>
            </a:r>
          </a:p>
        </p:txBody>
      </p:sp>
      <p:sp>
        <p:nvSpPr>
          <p:cNvPr id="7" name="TextBox 6">
            <a:extLst>
              <a:ext uri="{FF2B5EF4-FFF2-40B4-BE49-F238E27FC236}">
                <a16:creationId xmlns:a16="http://schemas.microsoft.com/office/drawing/2014/main" id="{140D9241-CB9A-4247-806E-1867D644F094}"/>
              </a:ext>
            </a:extLst>
          </p:cNvPr>
          <p:cNvSpPr txBox="1"/>
          <p:nvPr/>
        </p:nvSpPr>
        <p:spPr>
          <a:xfrm>
            <a:off x="2155903" y="4608583"/>
            <a:ext cx="2330605" cy="430887"/>
          </a:xfrm>
          <a:prstGeom prst="rect">
            <a:avLst/>
          </a:prstGeom>
          <a:noFill/>
          <a:effectLst/>
        </p:spPr>
        <p:txBody>
          <a:bodyPr wrap="square" rtlCol="0">
            <a:spAutoFit/>
          </a:bodyPr>
          <a:lstStyle/>
          <a:p>
            <a:r>
              <a:rPr lang="en-US" sz="2200" dirty="0">
                <a:latin typeface="Helvetica Light" panose="020B0403020202020204" pitchFamily="34" charset="0"/>
                <a:cs typeface="Arial" panose="020B0604020202020204" pitchFamily="34" charset="0"/>
              </a:rPr>
              <a:t>Yes! With a loop:</a:t>
            </a:r>
          </a:p>
        </p:txBody>
      </p:sp>
      <p:sp>
        <p:nvSpPr>
          <p:cNvPr id="8" name="TextBox 7">
            <a:extLst>
              <a:ext uri="{FF2B5EF4-FFF2-40B4-BE49-F238E27FC236}">
                <a16:creationId xmlns:a16="http://schemas.microsoft.com/office/drawing/2014/main" id="{58E0FCBA-3C47-E945-9A99-9EB8802609FA}"/>
              </a:ext>
            </a:extLst>
          </p:cNvPr>
          <p:cNvSpPr txBox="1"/>
          <p:nvPr/>
        </p:nvSpPr>
        <p:spPr>
          <a:xfrm>
            <a:off x="435452" y="6471318"/>
            <a:ext cx="9353551" cy="338554"/>
          </a:xfrm>
          <a:prstGeom prst="rect">
            <a:avLst/>
          </a:prstGeom>
          <a:noFill/>
        </p:spPr>
        <p:txBody>
          <a:bodyPr wrap="square" rtlCol="0">
            <a:spAutoFit/>
          </a:bodyPr>
          <a:lstStyle/>
          <a:p>
            <a:r>
              <a:rPr lang="en-US" sz="1600" dirty="0" err="1">
                <a:latin typeface="Helvetica Light" panose="020B0403020202020204" pitchFamily="34" charset="0"/>
                <a:ea typeface="Helvetica Neue Light" panose="02000403000000020004" pitchFamily="2" charset="0"/>
                <a:cs typeface="Helvetica"/>
              </a:rPr>
              <a:t>Gromelund</a:t>
            </a:r>
            <a:r>
              <a:rPr lang="en-US" sz="1600" dirty="0">
                <a:latin typeface="Helvetica Light" panose="020B0403020202020204" pitchFamily="34" charset="0"/>
                <a:ea typeface="Helvetica Neue Light" panose="02000403000000020004" pitchFamily="2" charset="0"/>
                <a:cs typeface="Helvetica"/>
              </a:rPr>
              <a:t> and Wickham, R for Data Science: Chapter 21 – Iteration</a:t>
            </a:r>
          </a:p>
        </p:txBody>
      </p:sp>
    </p:spTree>
    <p:extLst>
      <p:ext uri="{BB962C8B-B14F-4D97-AF65-F5344CB8AC3E}">
        <p14:creationId xmlns:p14="http://schemas.microsoft.com/office/powerpoint/2010/main" val="7227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11EA-5682-CD4C-962D-AF190D79700C}"/>
              </a:ext>
            </a:extLst>
          </p:cNvPr>
          <p:cNvSpPr txBox="1">
            <a:spLocks/>
          </p:cNvSpPr>
          <p:nvPr/>
        </p:nvSpPr>
        <p:spPr>
          <a:xfrm>
            <a:off x="623550" y="557065"/>
            <a:ext cx="8171985"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Helvetica Light" panose="020B0403020202020204" pitchFamily="34" charset="0"/>
                <a:ea typeface="Helvetica Neue Light" charset="0"/>
                <a:cs typeface="Helvetica Neue Light" charset="0"/>
              </a:rPr>
              <a:t>Part III: Functions</a:t>
            </a:r>
          </a:p>
        </p:txBody>
      </p:sp>
      <p:sp>
        <p:nvSpPr>
          <p:cNvPr id="6" name="Rectangle 5">
            <a:extLst>
              <a:ext uri="{FF2B5EF4-FFF2-40B4-BE49-F238E27FC236}">
                <a16:creationId xmlns:a16="http://schemas.microsoft.com/office/drawing/2014/main" id="{6C46678C-5B60-8147-A95D-741712F17B5E}"/>
              </a:ext>
            </a:extLst>
          </p:cNvPr>
          <p:cNvSpPr/>
          <p:nvPr/>
        </p:nvSpPr>
        <p:spPr>
          <a:xfrm>
            <a:off x="0" y="1882628"/>
            <a:ext cx="12192000" cy="318809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5" name="Rectangle 4">
            <a:extLst>
              <a:ext uri="{FF2B5EF4-FFF2-40B4-BE49-F238E27FC236}">
                <a16:creationId xmlns:a16="http://schemas.microsoft.com/office/drawing/2014/main" id="{D14D7BFD-7C2D-A647-9D6D-CF9AEFC5B089}"/>
              </a:ext>
            </a:extLst>
          </p:cNvPr>
          <p:cNvSpPr/>
          <p:nvPr/>
        </p:nvSpPr>
        <p:spPr>
          <a:xfrm>
            <a:off x="333618" y="2133108"/>
            <a:ext cx="11732002" cy="3970318"/>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bg1"/>
                </a:solidFill>
                <a:latin typeface="Helvetica Light" panose="020B0403020202020204" pitchFamily="34" charset="0"/>
                <a:ea typeface="Helvetica Neue Light" panose="02000403000000020004" pitchFamily="2" charset="0"/>
              </a:rPr>
              <a:t>Set of statements organized together to perform a specific task.</a:t>
            </a:r>
          </a:p>
          <a:p>
            <a:pPr marL="457200" indent="-457200">
              <a:buFont typeface="Arial" panose="020B0604020202020204" pitchFamily="34" charset="0"/>
              <a:buChar char="•"/>
            </a:pPr>
            <a:endParaRPr lang="en-US" sz="2800" dirty="0">
              <a:solidFill>
                <a:schemeClr val="bg1"/>
              </a:solidFill>
              <a:latin typeface="Helvetica Light" panose="020B0403020202020204" pitchFamily="34" charset="0"/>
              <a:ea typeface="Helvetica Neue Light" panose="02000403000000020004" pitchFamily="2" charset="0"/>
            </a:endParaRPr>
          </a:p>
          <a:p>
            <a:pPr marL="457200" indent="-457200">
              <a:buFont typeface="Arial" panose="020B0604020202020204" pitchFamily="34" charset="0"/>
              <a:buChar char="•"/>
            </a:pPr>
            <a:r>
              <a:rPr lang="en-US" sz="2800" dirty="0">
                <a:solidFill>
                  <a:schemeClr val="bg1"/>
                </a:solidFill>
                <a:latin typeface="Helvetica Light" panose="020B0403020202020204" pitchFamily="34" charset="0"/>
                <a:ea typeface="Helvetica Neue Light" panose="02000403000000020004" pitchFamily="2" charset="0"/>
              </a:rPr>
              <a:t>Functions can be used repeatedly in a program.</a:t>
            </a:r>
          </a:p>
          <a:p>
            <a:pPr marL="457200" indent="-457200">
              <a:buFont typeface="Arial" panose="020B0604020202020204" pitchFamily="34" charset="0"/>
              <a:buChar char="•"/>
            </a:pPr>
            <a:endParaRPr lang="en-US" sz="2800" dirty="0">
              <a:solidFill>
                <a:schemeClr val="bg1"/>
              </a:solidFill>
              <a:latin typeface="Helvetica Light" panose="020B0403020202020204" pitchFamily="34" charset="0"/>
              <a:ea typeface="Helvetica Neue Light" panose="02000403000000020004" pitchFamily="2" charset="0"/>
            </a:endParaRPr>
          </a:p>
          <a:p>
            <a:pPr marL="457200" indent="-457200">
              <a:buFont typeface="Arial" panose="020B0604020202020204" pitchFamily="34" charset="0"/>
              <a:buChar char="•"/>
            </a:pPr>
            <a:r>
              <a:rPr lang="en-US" sz="2800" dirty="0">
                <a:solidFill>
                  <a:schemeClr val="bg1"/>
                </a:solidFill>
                <a:latin typeface="Helvetica Light" panose="020B0403020202020204" pitchFamily="34" charset="0"/>
                <a:ea typeface="Helvetica Neue Light" panose="02000403000000020004" pitchFamily="2" charset="0"/>
              </a:rPr>
              <a:t>R provides many built-in functions and allows programmers to </a:t>
            </a:r>
            <a:r>
              <a:rPr lang="en-US" sz="2800" b="1" dirty="0">
                <a:solidFill>
                  <a:schemeClr val="bg1"/>
                </a:solidFill>
                <a:latin typeface="Helvetica" pitchFamily="2" charset="0"/>
                <a:ea typeface="Helvetica Neue Light" panose="02000403000000020004" pitchFamily="2" charset="0"/>
              </a:rPr>
              <a:t>define their own</a:t>
            </a:r>
            <a:r>
              <a:rPr lang="en-US" sz="2800" dirty="0">
                <a:solidFill>
                  <a:schemeClr val="bg1"/>
                </a:solidFill>
                <a:latin typeface="Helvetica Light" panose="020B0403020202020204" pitchFamily="34" charset="0"/>
                <a:ea typeface="Helvetica Neue Light" panose="02000403000000020004" pitchFamily="2" charset="0"/>
              </a:rPr>
              <a:t> functions. We refer to these as “user-defined” functions.</a:t>
            </a:r>
          </a:p>
          <a:p>
            <a:pPr marL="457200" indent="-457200">
              <a:buFont typeface="Arial" panose="020B0604020202020204" pitchFamily="34" charset="0"/>
              <a:buChar char="•"/>
            </a:pPr>
            <a:endParaRPr lang="en-US" sz="2800" dirty="0">
              <a:solidFill>
                <a:schemeClr val="bg1"/>
              </a:solidFill>
              <a:latin typeface="Helvetica Light" panose="020B0403020202020204" pitchFamily="34" charset="0"/>
              <a:ea typeface="Helvetica Neue Light" panose="02000403000000020004" pitchFamily="2" charset="0"/>
            </a:endParaRPr>
          </a:p>
          <a:p>
            <a:pPr marL="457200" indent="-457200">
              <a:buFont typeface="Arial" panose="020B0604020202020204" pitchFamily="34" charset="0"/>
              <a:buChar char="•"/>
            </a:pPr>
            <a:endParaRPr lang="en-US" sz="2800" dirty="0">
              <a:solidFill>
                <a:schemeClr val="bg1"/>
              </a:solidFill>
              <a:latin typeface="Helvetica Light" panose="020B0403020202020204" pitchFamily="34" charset="0"/>
              <a:ea typeface="Helvetica Neue Light" panose="02000403000000020004" pitchFamily="2" charset="0"/>
            </a:endParaRPr>
          </a:p>
          <a:p>
            <a:endParaRPr lang="en-US" sz="2800" dirty="0">
              <a:solidFill>
                <a:schemeClr val="bg1"/>
              </a:solidFill>
              <a:latin typeface="Helvetica Light" panose="020B0403020202020204" pitchFamily="34" charset="0"/>
              <a:ea typeface="Helvetica Neue Light" panose="02000403000000020004" pitchFamily="2" charset="0"/>
            </a:endParaRPr>
          </a:p>
        </p:txBody>
      </p:sp>
    </p:spTree>
    <p:extLst>
      <p:ext uri="{BB962C8B-B14F-4D97-AF65-F5344CB8AC3E}">
        <p14:creationId xmlns:p14="http://schemas.microsoft.com/office/powerpoint/2010/main" val="517802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C32D92A-531E-9342-8F24-FC5F892DEAC7}"/>
              </a:ext>
            </a:extLst>
          </p:cNvPr>
          <p:cNvGrpSpPr/>
          <p:nvPr/>
        </p:nvGrpSpPr>
        <p:grpSpPr>
          <a:xfrm>
            <a:off x="1237643" y="1469118"/>
            <a:ext cx="10200202" cy="4239937"/>
            <a:chOff x="1031940" y="1614408"/>
            <a:chExt cx="10200202" cy="4239937"/>
          </a:xfrm>
        </p:grpSpPr>
        <p:sp>
          <p:nvSpPr>
            <p:cNvPr id="8" name="TextBox 7">
              <a:extLst>
                <a:ext uri="{FF2B5EF4-FFF2-40B4-BE49-F238E27FC236}">
                  <a16:creationId xmlns:a16="http://schemas.microsoft.com/office/drawing/2014/main" id="{E3770EB9-E629-BE43-94C1-73B56E73F2B8}"/>
                </a:ext>
              </a:extLst>
            </p:cNvPr>
            <p:cNvSpPr txBox="1"/>
            <p:nvPr/>
          </p:nvSpPr>
          <p:spPr>
            <a:xfrm>
              <a:off x="7641895" y="4931015"/>
              <a:ext cx="3590247" cy="923330"/>
            </a:xfrm>
            <a:prstGeom prst="rect">
              <a:avLst/>
            </a:prstGeom>
            <a:noFill/>
          </p:spPr>
          <p:txBody>
            <a:bodyPr wrap="square" rtlCol="0">
              <a:spAutoFit/>
            </a:bodyPr>
            <a:lstStyle/>
            <a:p>
              <a:r>
                <a:rPr lang="en-US" dirty="0">
                  <a:solidFill>
                    <a:srgbClr val="3A28EB"/>
                  </a:solidFill>
                  <a:latin typeface="Helvetica Light" panose="020B0403020202020204" pitchFamily="34" charset="0"/>
                </a:rPr>
                <a:t>(4) Return value (optional):</a:t>
              </a:r>
            </a:p>
            <a:p>
              <a:r>
                <a:rPr lang="en-US" dirty="0">
                  <a:latin typeface="Helvetica Light" panose="020B0403020202020204" pitchFamily="34" charset="0"/>
                </a:rPr>
                <a:t>Ends the function and </a:t>
              </a:r>
              <a:r>
                <a:rPr lang="en-US" i="1" dirty="0">
                  <a:latin typeface="Helvetica Light" panose="020B0403020202020204" pitchFamily="34" charset="0"/>
                </a:rPr>
                <a:t>returns</a:t>
              </a:r>
              <a:r>
                <a:rPr lang="en-US" dirty="0">
                  <a:latin typeface="Helvetica Light" panose="020B0403020202020204" pitchFamily="34" charset="0"/>
                </a:rPr>
                <a:t> output</a:t>
              </a:r>
            </a:p>
          </p:txBody>
        </p:sp>
        <p:grpSp>
          <p:nvGrpSpPr>
            <p:cNvPr id="9" name="Group 8">
              <a:extLst>
                <a:ext uri="{FF2B5EF4-FFF2-40B4-BE49-F238E27FC236}">
                  <a16:creationId xmlns:a16="http://schemas.microsoft.com/office/drawing/2014/main" id="{3F281CE0-5F99-F44E-B9AA-7C89A3BB9B5D}"/>
                </a:ext>
              </a:extLst>
            </p:cNvPr>
            <p:cNvGrpSpPr/>
            <p:nvPr/>
          </p:nvGrpSpPr>
          <p:grpSpPr>
            <a:xfrm>
              <a:off x="1031940" y="1614408"/>
              <a:ext cx="9877775" cy="4198608"/>
              <a:chOff x="860490" y="1642983"/>
              <a:chExt cx="9877775" cy="4198608"/>
            </a:xfrm>
          </p:grpSpPr>
          <p:sp>
            <p:nvSpPr>
              <p:cNvPr id="10" name="TextBox 9">
                <a:extLst>
                  <a:ext uri="{FF2B5EF4-FFF2-40B4-BE49-F238E27FC236}">
                    <a16:creationId xmlns:a16="http://schemas.microsoft.com/office/drawing/2014/main" id="{11B47800-9B36-7A41-A07D-CF00F4C16E7B}"/>
                  </a:ext>
                </a:extLst>
              </p:cNvPr>
              <p:cNvSpPr txBox="1"/>
              <p:nvPr/>
            </p:nvSpPr>
            <p:spPr>
              <a:xfrm>
                <a:off x="3691246" y="2363716"/>
                <a:ext cx="6911439" cy="3477875"/>
              </a:xfrm>
              <a:prstGeom prst="rect">
                <a:avLst/>
              </a:prstGeom>
              <a:noFill/>
            </p:spPr>
            <p:txBody>
              <a:bodyPr wrap="square" rtlCol="0">
                <a:spAutoFit/>
              </a:bodyPr>
              <a:lstStyle/>
              <a:p>
                <a:r>
                  <a:rPr lang="en-US" sz="2000" dirty="0">
                    <a:solidFill>
                      <a:srgbClr val="3A28EB"/>
                    </a:solidFill>
                    <a:latin typeface="Helvetica Light" panose="020B0403020202020204" pitchFamily="34" charset="0"/>
                  </a:rPr>
                  <a:t>name</a:t>
                </a:r>
                <a:r>
                  <a:rPr lang="en-US" sz="2000" dirty="0">
                    <a:solidFill>
                      <a:srgbClr val="8995E7"/>
                    </a:solidFill>
                    <a:latin typeface="Helvetica Light" panose="020B0403020202020204" pitchFamily="34" charset="0"/>
                  </a:rPr>
                  <a:t> </a:t>
                </a:r>
                <a:r>
                  <a:rPr lang="en-US" sz="2000" dirty="0">
                    <a:latin typeface="Helvetica Light" panose="020B0403020202020204" pitchFamily="34" charset="0"/>
                  </a:rPr>
                  <a:t>&lt;- function (</a:t>
                </a:r>
                <a:r>
                  <a:rPr lang="en-US" sz="2000" dirty="0">
                    <a:solidFill>
                      <a:srgbClr val="F08700"/>
                    </a:solidFill>
                    <a:latin typeface="Helvetica Light" panose="020B0403020202020204" pitchFamily="34" charset="0"/>
                  </a:rPr>
                  <a:t>args</a:t>
                </a:r>
                <a:r>
                  <a:rPr lang="en-US" sz="2000" dirty="0">
                    <a:latin typeface="Helvetica Light" panose="020B0403020202020204" pitchFamily="34" charset="0"/>
                  </a:rPr>
                  <a:t>) {</a:t>
                </a:r>
              </a:p>
              <a:p>
                <a:endParaRPr lang="en-US" sz="2000" dirty="0">
                  <a:latin typeface="Helvetica Light" panose="020B0403020202020204" pitchFamily="34" charset="0"/>
                </a:endParaRPr>
              </a:p>
              <a:p>
                <a:endParaRPr lang="en-US" sz="2000" dirty="0">
                  <a:latin typeface="Helvetica Light" panose="020B0403020202020204" pitchFamily="34" charset="0"/>
                </a:endParaRPr>
              </a:p>
              <a:p>
                <a:r>
                  <a:rPr lang="en-US" sz="2000" dirty="0">
                    <a:solidFill>
                      <a:srgbClr val="00B879"/>
                    </a:solidFill>
                    <a:latin typeface="Helvetica Light" panose="020B0403020202020204" pitchFamily="34" charset="0"/>
                  </a:rPr>
                  <a:t> </a:t>
                </a:r>
              </a:p>
              <a:p>
                <a:endParaRPr lang="en-US" sz="2000" dirty="0">
                  <a:solidFill>
                    <a:srgbClr val="00B879"/>
                  </a:solidFill>
                  <a:latin typeface="Helvetica Light" panose="020B0403020202020204" pitchFamily="34" charset="0"/>
                </a:endParaRPr>
              </a:p>
              <a:p>
                <a:r>
                  <a:rPr lang="en-US" sz="2000" dirty="0">
                    <a:latin typeface="Helvetica Light" panose="020B0403020202020204" pitchFamily="34" charset="0"/>
                  </a:rPr>
                  <a:t>      </a:t>
                </a:r>
              </a:p>
              <a:p>
                <a:endParaRPr lang="en-US" sz="2000" dirty="0">
                  <a:latin typeface="Helvetica Light" panose="020B0403020202020204" pitchFamily="34" charset="0"/>
                </a:endParaRPr>
              </a:p>
              <a:p>
                <a:r>
                  <a:rPr lang="en-US" sz="2000" dirty="0">
                    <a:latin typeface="Helvetica Light" panose="020B0403020202020204" pitchFamily="34" charset="0"/>
                  </a:rPr>
                  <a:t>                      return(</a:t>
                </a:r>
                <a:r>
                  <a:rPr lang="en-US" sz="2000" dirty="0">
                    <a:solidFill>
                      <a:srgbClr val="3A28EB"/>
                    </a:solidFill>
                    <a:latin typeface="Helvetica Light" panose="020B0403020202020204" pitchFamily="34" charset="0"/>
                  </a:rPr>
                  <a:t>value</a:t>
                </a:r>
                <a:r>
                  <a:rPr lang="en-US" sz="2000" dirty="0">
                    <a:latin typeface="Helvetica Light" panose="020B0403020202020204" pitchFamily="34" charset="0"/>
                  </a:rPr>
                  <a:t>)</a:t>
                </a:r>
              </a:p>
              <a:p>
                <a:r>
                  <a:rPr lang="en-US" sz="2000" dirty="0">
                    <a:solidFill>
                      <a:srgbClr val="FF0000"/>
                    </a:solidFill>
                    <a:latin typeface="Helvetica Light" panose="020B0403020202020204" pitchFamily="34" charset="0"/>
                  </a:rPr>
                  <a:t>            </a:t>
                </a:r>
                <a:r>
                  <a:rPr lang="en-US" sz="2000" dirty="0">
                    <a:latin typeface="Helvetica Light" panose="020B0403020202020204" pitchFamily="34" charset="0"/>
                  </a:rPr>
                  <a:t>}</a:t>
                </a:r>
              </a:p>
              <a:p>
                <a:endParaRPr lang="en-US" sz="2000" dirty="0">
                  <a:solidFill>
                    <a:srgbClr val="FF0000"/>
                  </a:solidFill>
                  <a:latin typeface="Helvetica Light" panose="020B0403020202020204" pitchFamily="34" charset="0"/>
                </a:endParaRPr>
              </a:p>
              <a:p>
                <a:endParaRPr lang="en-US" sz="2000" dirty="0">
                  <a:solidFill>
                    <a:srgbClr val="FF0000"/>
                  </a:solidFill>
                  <a:latin typeface="Helvetica Light" panose="020B0403020202020204" pitchFamily="34" charset="0"/>
                </a:endParaRPr>
              </a:p>
            </p:txBody>
          </p:sp>
          <p:sp>
            <p:nvSpPr>
              <p:cNvPr id="11" name="Bent Arrow 10">
                <a:extLst>
                  <a:ext uri="{FF2B5EF4-FFF2-40B4-BE49-F238E27FC236}">
                    <a16:creationId xmlns:a16="http://schemas.microsoft.com/office/drawing/2014/main" id="{7F86F455-CE21-9F4F-BC7B-D73116DF01B2}"/>
                  </a:ext>
                </a:extLst>
              </p:cNvPr>
              <p:cNvSpPr/>
              <p:nvPr/>
            </p:nvSpPr>
            <p:spPr>
              <a:xfrm flipH="1">
                <a:off x="3378059" y="1780445"/>
                <a:ext cx="736269" cy="344382"/>
              </a:xfrm>
              <a:prstGeom prst="ben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Light" panose="020B0403020202020204" pitchFamily="34" charset="0"/>
                </a:endParaRPr>
              </a:p>
            </p:txBody>
          </p:sp>
          <p:sp>
            <p:nvSpPr>
              <p:cNvPr id="12" name="TextBox 11">
                <a:extLst>
                  <a:ext uri="{FF2B5EF4-FFF2-40B4-BE49-F238E27FC236}">
                    <a16:creationId xmlns:a16="http://schemas.microsoft.com/office/drawing/2014/main" id="{B8EAADA1-B8F6-C646-AA73-C6D99EFA03C9}"/>
                  </a:ext>
                </a:extLst>
              </p:cNvPr>
              <p:cNvSpPr txBox="1"/>
              <p:nvPr/>
            </p:nvSpPr>
            <p:spPr>
              <a:xfrm>
                <a:off x="860490" y="1642983"/>
                <a:ext cx="2885704" cy="1200329"/>
              </a:xfrm>
              <a:prstGeom prst="rect">
                <a:avLst/>
              </a:prstGeom>
              <a:noFill/>
            </p:spPr>
            <p:txBody>
              <a:bodyPr wrap="square" rtlCol="0">
                <a:spAutoFit/>
              </a:bodyPr>
              <a:lstStyle/>
              <a:p>
                <a:r>
                  <a:rPr lang="en-US" dirty="0">
                    <a:solidFill>
                      <a:srgbClr val="3A28EB"/>
                    </a:solidFill>
                    <a:latin typeface="Helvetica Light" panose="020B0403020202020204" pitchFamily="34" charset="0"/>
                  </a:rPr>
                  <a:t>(1) Function name:</a:t>
                </a:r>
              </a:p>
              <a:p>
                <a:r>
                  <a:rPr lang="en-US" dirty="0">
                    <a:latin typeface="Helvetica Light" panose="020B0403020202020204" pitchFamily="34" charset="0"/>
                  </a:rPr>
                  <a:t>The name you want the function to be called – you pick!</a:t>
                </a:r>
              </a:p>
            </p:txBody>
          </p:sp>
          <p:sp>
            <p:nvSpPr>
              <p:cNvPr id="13" name="TextBox 12">
                <a:extLst>
                  <a:ext uri="{FF2B5EF4-FFF2-40B4-BE49-F238E27FC236}">
                    <a16:creationId xmlns:a16="http://schemas.microsoft.com/office/drawing/2014/main" id="{6EFFAF25-77A2-2645-96E4-D128D24AF3BE}"/>
                  </a:ext>
                </a:extLst>
              </p:cNvPr>
              <p:cNvSpPr txBox="1"/>
              <p:nvPr/>
            </p:nvSpPr>
            <p:spPr>
              <a:xfrm>
                <a:off x="7560626" y="1642983"/>
                <a:ext cx="2885704" cy="923330"/>
              </a:xfrm>
              <a:prstGeom prst="rect">
                <a:avLst/>
              </a:prstGeom>
              <a:noFill/>
            </p:spPr>
            <p:txBody>
              <a:bodyPr wrap="square" rtlCol="0">
                <a:spAutoFit/>
              </a:bodyPr>
              <a:lstStyle/>
              <a:p>
                <a:r>
                  <a:rPr lang="en-US" dirty="0">
                    <a:solidFill>
                      <a:srgbClr val="F08700"/>
                    </a:solidFill>
                    <a:latin typeface="Helvetica Light" panose="020B0403020202020204" pitchFamily="34" charset="0"/>
                  </a:rPr>
                  <a:t>(2) Arguments:</a:t>
                </a:r>
              </a:p>
              <a:p>
                <a:r>
                  <a:rPr lang="en-US" dirty="0">
                    <a:latin typeface="Helvetica Light" panose="020B0403020202020204" pitchFamily="34" charset="0"/>
                  </a:rPr>
                  <a:t>Values to be passed to the function as arguments</a:t>
                </a:r>
              </a:p>
            </p:txBody>
          </p:sp>
          <p:sp>
            <p:nvSpPr>
              <p:cNvPr id="14" name="Bent Arrow 13">
                <a:extLst>
                  <a:ext uri="{FF2B5EF4-FFF2-40B4-BE49-F238E27FC236}">
                    <a16:creationId xmlns:a16="http://schemas.microsoft.com/office/drawing/2014/main" id="{B0A30050-8671-F244-8C1A-27EBB740D79B}"/>
                  </a:ext>
                </a:extLst>
              </p:cNvPr>
              <p:cNvSpPr/>
              <p:nvPr/>
            </p:nvSpPr>
            <p:spPr>
              <a:xfrm>
                <a:off x="6152387" y="1816926"/>
                <a:ext cx="1040105" cy="344382"/>
              </a:xfrm>
              <a:prstGeom prst="bentArrow">
                <a:avLst>
                  <a:gd name="adj1" fmla="val 25000"/>
                  <a:gd name="adj2" fmla="val 26724"/>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Light" panose="020B0403020202020204" pitchFamily="34" charset="0"/>
                </a:endParaRPr>
              </a:p>
            </p:txBody>
          </p:sp>
          <p:sp>
            <p:nvSpPr>
              <p:cNvPr id="15" name="Bent Arrow 14">
                <a:extLst>
                  <a:ext uri="{FF2B5EF4-FFF2-40B4-BE49-F238E27FC236}">
                    <a16:creationId xmlns:a16="http://schemas.microsoft.com/office/drawing/2014/main" id="{6D2923E2-5847-B749-AC16-C58CE271AA94}"/>
                  </a:ext>
                </a:extLst>
              </p:cNvPr>
              <p:cNvSpPr/>
              <p:nvPr/>
            </p:nvSpPr>
            <p:spPr>
              <a:xfrm flipV="1">
                <a:off x="6416770" y="4959590"/>
                <a:ext cx="736269" cy="344381"/>
              </a:xfrm>
              <a:prstGeom prst="bentArrow">
                <a:avLst>
                  <a:gd name="adj1" fmla="val 25000"/>
                  <a:gd name="adj2" fmla="val 26724"/>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Light" panose="020B0403020202020204" pitchFamily="34" charset="0"/>
                </a:endParaRPr>
              </a:p>
            </p:txBody>
          </p:sp>
          <p:sp>
            <p:nvSpPr>
              <p:cNvPr id="16" name="Rectangle 15">
                <a:extLst>
                  <a:ext uri="{FF2B5EF4-FFF2-40B4-BE49-F238E27FC236}">
                    <a16:creationId xmlns:a16="http://schemas.microsoft.com/office/drawing/2014/main" id="{6C20CFD5-5CBD-ED42-BA1B-D0C26F1142BA}"/>
                  </a:ext>
                </a:extLst>
              </p:cNvPr>
              <p:cNvSpPr/>
              <p:nvPr/>
            </p:nvSpPr>
            <p:spPr>
              <a:xfrm>
                <a:off x="4350330" y="3018548"/>
                <a:ext cx="6096000" cy="1323439"/>
              </a:xfrm>
              <a:prstGeom prst="rect">
                <a:avLst/>
              </a:prstGeom>
            </p:spPr>
            <p:txBody>
              <a:bodyPr>
                <a:spAutoFit/>
              </a:bodyPr>
              <a:lstStyle/>
              <a:p>
                <a:r>
                  <a:rPr lang="en-US" dirty="0">
                    <a:solidFill>
                      <a:srgbClr val="00B879"/>
                    </a:solidFill>
                    <a:latin typeface="Helvetica Light" panose="020B0403020202020204" pitchFamily="34" charset="0"/>
                  </a:rPr>
                  <a:t>               </a:t>
                </a:r>
                <a:r>
                  <a:rPr lang="en-US" sz="2000" dirty="0">
                    <a:solidFill>
                      <a:srgbClr val="00B879"/>
                    </a:solidFill>
                    <a:latin typeface="Helvetica Light" panose="020B0403020202020204" pitchFamily="34" charset="0"/>
                  </a:rPr>
                  <a:t>statement</a:t>
                </a:r>
              </a:p>
              <a:p>
                <a:r>
                  <a:rPr lang="en-US" sz="2000" dirty="0">
                    <a:solidFill>
                      <a:srgbClr val="00B879"/>
                    </a:solidFill>
                    <a:latin typeface="Helvetica Light" panose="020B0403020202020204" pitchFamily="34" charset="0"/>
                  </a:rPr>
                  <a:t>              statement</a:t>
                </a:r>
              </a:p>
              <a:p>
                <a:r>
                  <a:rPr lang="en-US" sz="2000" dirty="0">
                    <a:solidFill>
                      <a:srgbClr val="00B879"/>
                    </a:solidFill>
                    <a:latin typeface="Helvetica Light" panose="020B0403020202020204" pitchFamily="34" charset="0"/>
                  </a:rPr>
                  <a:t>                       …</a:t>
                </a:r>
              </a:p>
              <a:p>
                <a:r>
                  <a:rPr lang="en-US" sz="2000" dirty="0">
                    <a:solidFill>
                      <a:srgbClr val="00B879"/>
                    </a:solidFill>
                    <a:latin typeface="Helvetica Light" panose="020B0403020202020204" pitchFamily="34" charset="0"/>
                  </a:rPr>
                  <a:t>              statement</a:t>
                </a:r>
              </a:p>
            </p:txBody>
          </p:sp>
          <p:sp>
            <p:nvSpPr>
              <p:cNvPr id="17" name="Right Bracket 16">
                <a:extLst>
                  <a:ext uri="{FF2B5EF4-FFF2-40B4-BE49-F238E27FC236}">
                    <a16:creationId xmlns:a16="http://schemas.microsoft.com/office/drawing/2014/main" id="{3DFC5C88-985A-0A44-9C2C-102C22587E98}"/>
                  </a:ext>
                </a:extLst>
              </p:cNvPr>
              <p:cNvSpPr/>
              <p:nvPr/>
            </p:nvSpPr>
            <p:spPr>
              <a:xfrm>
                <a:off x="6903028" y="3092404"/>
                <a:ext cx="200582" cy="1202684"/>
              </a:xfrm>
              <a:prstGeom prst="rightBracket">
                <a:avLst/>
              </a:prstGeom>
              <a:ln w="38100">
                <a:solidFill>
                  <a:srgbClr val="00B8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Helvetica Light" panose="020B0403020202020204" pitchFamily="34" charset="0"/>
                </a:endParaRPr>
              </a:p>
            </p:txBody>
          </p:sp>
          <p:sp>
            <p:nvSpPr>
              <p:cNvPr id="18" name="TextBox 17">
                <a:extLst>
                  <a:ext uri="{FF2B5EF4-FFF2-40B4-BE49-F238E27FC236}">
                    <a16:creationId xmlns:a16="http://schemas.microsoft.com/office/drawing/2014/main" id="{22861C85-AC84-9149-8DA2-206DCFEF598A}"/>
                  </a:ext>
                </a:extLst>
              </p:cNvPr>
              <p:cNvSpPr txBox="1"/>
              <p:nvPr/>
            </p:nvSpPr>
            <p:spPr>
              <a:xfrm>
                <a:off x="7561616" y="2817760"/>
                <a:ext cx="3176649" cy="1200329"/>
              </a:xfrm>
              <a:prstGeom prst="rect">
                <a:avLst/>
              </a:prstGeom>
              <a:noFill/>
              <a:ln>
                <a:noFill/>
              </a:ln>
            </p:spPr>
            <p:txBody>
              <a:bodyPr wrap="square" rtlCol="0">
                <a:spAutoFit/>
              </a:bodyPr>
              <a:lstStyle/>
              <a:p>
                <a:r>
                  <a:rPr lang="en-US" dirty="0">
                    <a:solidFill>
                      <a:srgbClr val="00B879"/>
                    </a:solidFill>
                    <a:latin typeface="Helvetica Light" panose="020B0403020202020204" pitchFamily="34" charset="0"/>
                  </a:rPr>
                  <a:t>(3) Function body:</a:t>
                </a:r>
              </a:p>
              <a:p>
                <a:r>
                  <a:rPr lang="en-US" dirty="0">
                    <a:latin typeface="Helvetica Light" panose="020B0403020202020204" pitchFamily="34" charset="0"/>
                  </a:rPr>
                  <a:t>Here, you can write the code you want to run every time your function is called</a:t>
                </a:r>
              </a:p>
            </p:txBody>
          </p:sp>
        </p:grpSp>
      </p:grpSp>
      <p:sp>
        <p:nvSpPr>
          <p:cNvPr id="19" name="TextBox 18">
            <a:extLst>
              <a:ext uri="{FF2B5EF4-FFF2-40B4-BE49-F238E27FC236}">
                <a16:creationId xmlns:a16="http://schemas.microsoft.com/office/drawing/2014/main" id="{CBB23059-803A-694B-B10D-0C2F7FBFDB7C}"/>
              </a:ext>
            </a:extLst>
          </p:cNvPr>
          <p:cNvSpPr txBox="1"/>
          <p:nvPr/>
        </p:nvSpPr>
        <p:spPr>
          <a:xfrm>
            <a:off x="1026340" y="6245179"/>
            <a:ext cx="6911439" cy="400110"/>
          </a:xfrm>
          <a:prstGeom prst="rect">
            <a:avLst/>
          </a:prstGeom>
          <a:noFill/>
        </p:spPr>
        <p:txBody>
          <a:bodyPr wrap="square" rtlCol="0">
            <a:spAutoFit/>
          </a:bodyPr>
          <a:lstStyle/>
          <a:p>
            <a:r>
              <a:rPr lang="en-US" sz="2000" dirty="0">
                <a:latin typeface="Helvetica Light" panose="020B0403020202020204" pitchFamily="34" charset="0"/>
              </a:rPr>
              <a:t>You can call the function with this line of code: </a:t>
            </a:r>
            <a:r>
              <a:rPr lang="en-US" sz="2000" dirty="0">
                <a:solidFill>
                  <a:srgbClr val="3A28EB"/>
                </a:solidFill>
                <a:latin typeface="Helvetica Light" panose="020B0403020202020204" pitchFamily="34" charset="0"/>
              </a:rPr>
              <a:t>name(</a:t>
            </a:r>
            <a:r>
              <a:rPr lang="en-US" sz="2000" dirty="0">
                <a:solidFill>
                  <a:srgbClr val="F08700"/>
                </a:solidFill>
                <a:latin typeface="Helvetica Light" panose="020B0403020202020204" pitchFamily="34" charset="0"/>
              </a:rPr>
              <a:t>args</a:t>
            </a:r>
            <a:r>
              <a:rPr lang="en-US" sz="2000" dirty="0">
                <a:solidFill>
                  <a:srgbClr val="3A28EB"/>
                </a:solidFill>
                <a:latin typeface="Helvetica Light" panose="020B0403020202020204" pitchFamily="34" charset="0"/>
              </a:rPr>
              <a:t>)</a:t>
            </a:r>
            <a:endParaRPr lang="en-US" sz="2000" dirty="0">
              <a:latin typeface="Helvetica Light" panose="020B0403020202020204" pitchFamily="34" charset="0"/>
            </a:endParaRPr>
          </a:p>
        </p:txBody>
      </p:sp>
      <p:pic>
        <p:nvPicPr>
          <p:cNvPr id="21" name="Graphic 20" descr="Lightbulb and gear">
            <a:extLst>
              <a:ext uri="{FF2B5EF4-FFF2-40B4-BE49-F238E27FC236}">
                <a16:creationId xmlns:a16="http://schemas.microsoft.com/office/drawing/2014/main" id="{4E01A0F7-E791-2147-96BE-FB529A08BD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940" y="5794157"/>
            <a:ext cx="914400" cy="914400"/>
          </a:xfrm>
          <a:prstGeom prst="rect">
            <a:avLst/>
          </a:prstGeom>
        </p:spPr>
      </p:pic>
      <p:sp>
        <p:nvSpPr>
          <p:cNvPr id="20" name="Title 1">
            <a:extLst>
              <a:ext uri="{FF2B5EF4-FFF2-40B4-BE49-F238E27FC236}">
                <a16:creationId xmlns:a16="http://schemas.microsoft.com/office/drawing/2014/main" id="{6E951A16-1E3D-0147-81BE-46038627612A}"/>
              </a:ext>
            </a:extLst>
          </p:cNvPr>
          <p:cNvSpPr txBox="1">
            <a:spLocks/>
          </p:cNvSpPr>
          <p:nvPr/>
        </p:nvSpPr>
        <p:spPr>
          <a:xfrm>
            <a:off x="623550" y="557065"/>
            <a:ext cx="8171985"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Helvetica Light" panose="020B0403020202020204" pitchFamily="34" charset="0"/>
                <a:ea typeface="Helvetica Neue Light" charset="0"/>
                <a:cs typeface="Helvetica Neue Light" charset="0"/>
              </a:rPr>
              <a:t>Function syntax</a:t>
            </a:r>
          </a:p>
        </p:txBody>
      </p:sp>
    </p:spTree>
    <p:extLst>
      <p:ext uri="{BB962C8B-B14F-4D97-AF65-F5344CB8AC3E}">
        <p14:creationId xmlns:p14="http://schemas.microsoft.com/office/powerpoint/2010/main" val="240138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E0EFA64-06D2-B847-9E46-BFBB9BB6844D}"/>
              </a:ext>
            </a:extLst>
          </p:cNvPr>
          <p:cNvSpPr/>
          <p:nvPr/>
        </p:nvSpPr>
        <p:spPr>
          <a:xfrm>
            <a:off x="1598075" y="2397478"/>
            <a:ext cx="8808456" cy="2656436"/>
          </a:xfrm>
          <a:prstGeom prst="rect">
            <a:avLst/>
          </a:prstGeom>
          <a:solidFill>
            <a:srgbClr val="F9FAF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Helvetica Light" panose="020B0403020202020204" pitchFamily="34" charset="0"/>
            </a:endParaRPr>
          </a:p>
        </p:txBody>
      </p:sp>
      <p:sp>
        <p:nvSpPr>
          <p:cNvPr id="20" name="Bent Arrow 19">
            <a:extLst>
              <a:ext uri="{FF2B5EF4-FFF2-40B4-BE49-F238E27FC236}">
                <a16:creationId xmlns:a16="http://schemas.microsoft.com/office/drawing/2014/main" id="{E923900F-6C39-A44A-8D72-ED48D2BDEDFF}"/>
              </a:ext>
            </a:extLst>
          </p:cNvPr>
          <p:cNvSpPr/>
          <p:nvPr/>
        </p:nvSpPr>
        <p:spPr>
          <a:xfrm>
            <a:off x="4295374" y="1809957"/>
            <a:ext cx="362856" cy="502756"/>
          </a:xfrm>
          <a:prstGeom prst="bentArrow">
            <a:avLst>
              <a:gd name="adj1" fmla="val 25000"/>
              <a:gd name="adj2" fmla="val 29819"/>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Light" panose="020B0403020202020204" pitchFamily="34" charset="0"/>
            </a:endParaRPr>
          </a:p>
        </p:txBody>
      </p:sp>
      <p:sp>
        <p:nvSpPr>
          <p:cNvPr id="21" name="Right Bracket 20">
            <a:extLst>
              <a:ext uri="{FF2B5EF4-FFF2-40B4-BE49-F238E27FC236}">
                <a16:creationId xmlns:a16="http://schemas.microsoft.com/office/drawing/2014/main" id="{4E4F4838-FA15-9743-93B8-B22398A5ACD5}"/>
              </a:ext>
            </a:extLst>
          </p:cNvPr>
          <p:cNvSpPr/>
          <p:nvPr/>
        </p:nvSpPr>
        <p:spPr>
          <a:xfrm>
            <a:off x="4944420" y="3090543"/>
            <a:ext cx="183388" cy="518096"/>
          </a:xfrm>
          <a:prstGeom prst="rightBracket">
            <a:avLst/>
          </a:prstGeom>
          <a:ln w="38100">
            <a:solidFill>
              <a:srgbClr val="00B8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Helvetica Light" panose="020B0403020202020204" pitchFamily="34" charset="0"/>
            </a:endParaRPr>
          </a:p>
        </p:txBody>
      </p:sp>
      <p:sp>
        <p:nvSpPr>
          <p:cNvPr id="22" name="Rectangle 21">
            <a:extLst>
              <a:ext uri="{FF2B5EF4-FFF2-40B4-BE49-F238E27FC236}">
                <a16:creationId xmlns:a16="http://schemas.microsoft.com/office/drawing/2014/main" id="{AA7E9465-577B-FB43-A1BA-008B8141C1E8}"/>
              </a:ext>
            </a:extLst>
          </p:cNvPr>
          <p:cNvSpPr/>
          <p:nvPr/>
        </p:nvSpPr>
        <p:spPr>
          <a:xfrm>
            <a:off x="0" y="1696118"/>
            <a:ext cx="2056973" cy="369332"/>
          </a:xfrm>
          <a:prstGeom prst="rect">
            <a:avLst/>
          </a:prstGeom>
        </p:spPr>
        <p:txBody>
          <a:bodyPr wrap="none">
            <a:spAutoFit/>
          </a:bodyPr>
          <a:lstStyle/>
          <a:p>
            <a:r>
              <a:rPr lang="en-US" dirty="0">
                <a:solidFill>
                  <a:srgbClr val="3A28EB"/>
                </a:solidFill>
                <a:latin typeface="Helvetica Light" panose="020B0403020202020204" pitchFamily="34" charset="0"/>
              </a:rPr>
              <a:t>(1) Function name</a:t>
            </a:r>
          </a:p>
        </p:txBody>
      </p:sp>
      <p:sp>
        <p:nvSpPr>
          <p:cNvPr id="23" name="TextBox 22">
            <a:extLst>
              <a:ext uri="{FF2B5EF4-FFF2-40B4-BE49-F238E27FC236}">
                <a16:creationId xmlns:a16="http://schemas.microsoft.com/office/drawing/2014/main" id="{0C0A3741-2B3D-324B-AA40-CC085C574B15}"/>
              </a:ext>
            </a:extLst>
          </p:cNvPr>
          <p:cNvSpPr txBox="1"/>
          <p:nvPr/>
        </p:nvSpPr>
        <p:spPr>
          <a:xfrm>
            <a:off x="4761561" y="1622250"/>
            <a:ext cx="4787971" cy="646331"/>
          </a:xfrm>
          <a:prstGeom prst="rect">
            <a:avLst/>
          </a:prstGeom>
          <a:noFill/>
        </p:spPr>
        <p:txBody>
          <a:bodyPr wrap="square" rtlCol="0">
            <a:spAutoFit/>
          </a:bodyPr>
          <a:lstStyle/>
          <a:p>
            <a:r>
              <a:rPr lang="en-US" dirty="0">
                <a:solidFill>
                  <a:srgbClr val="F08700"/>
                </a:solidFill>
                <a:latin typeface="Helvetica Light" panose="020B0403020202020204" pitchFamily="34" charset="0"/>
              </a:rPr>
              <a:t>(2) Arguments: </a:t>
            </a:r>
          </a:p>
          <a:p>
            <a:r>
              <a:rPr lang="en-US" dirty="0">
                <a:latin typeface="Helvetica Light" panose="020B0403020202020204" pitchFamily="34" charset="0"/>
              </a:rPr>
              <a:t>separate arguments with commas</a:t>
            </a:r>
          </a:p>
        </p:txBody>
      </p:sp>
      <p:sp>
        <p:nvSpPr>
          <p:cNvPr id="24" name="Rectangle 23">
            <a:extLst>
              <a:ext uri="{FF2B5EF4-FFF2-40B4-BE49-F238E27FC236}">
                <a16:creationId xmlns:a16="http://schemas.microsoft.com/office/drawing/2014/main" id="{870D4784-C7CE-374A-B003-D3415A0550EB}"/>
              </a:ext>
            </a:extLst>
          </p:cNvPr>
          <p:cNvSpPr/>
          <p:nvPr/>
        </p:nvSpPr>
        <p:spPr>
          <a:xfrm>
            <a:off x="5240250" y="3135764"/>
            <a:ext cx="2069797" cy="369332"/>
          </a:xfrm>
          <a:prstGeom prst="rect">
            <a:avLst/>
          </a:prstGeom>
        </p:spPr>
        <p:txBody>
          <a:bodyPr wrap="none">
            <a:spAutoFit/>
          </a:bodyPr>
          <a:lstStyle/>
          <a:p>
            <a:r>
              <a:rPr lang="en-US" dirty="0">
                <a:solidFill>
                  <a:srgbClr val="00B879"/>
                </a:solidFill>
                <a:latin typeface="Helvetica Light" panose="020B0403020202020204" pitchFamily="34" charset="0"/>
              </a:rPr>
              <a:t>(3) Function body:</a:t>
            </a:r>
          </a:p>
        </p:txBody>
      </p:sp>
      <p:sp>
        <p:nvSpPr>
          <p:cNvPr id="25" name="Rectangle 24">
            <a:extLst>
              <a:ext uri="{FF2B5EF4-FFF2-40B4-BE49-F238E27FC236}">
                <a16:creationId xmlns:a16="http://schemas.microsoft.com/office/drawing/2014/main" id="{A8305AB0-7D9B-744A-A667-25890902E105}"/>
              </a:ext>
            </a:extLst>
          </p:cNvPr>
          <p:cNvSpPr/>
          <p:nvPr/>
        </p:nvSpPr>
        <p:spPr>
          <a:xfrm>
            <a:off x="1785469" y="3955607"/>
            <a:ext cx="1861407" cy="400110"/>
          </a:xfrm>
          <a:prstGeom prst="rect">
            <a:avLst/>
          </a:prstGeom>
        </p:spPr>
        <p:txBody>
          <a:bodyPr wrap="none">
            <a:spAutoFit/>
          </a:bodyPr>
          <a:lstStyle/>
          <a:p>
            <a:r>
              <a:rPr lang="en-US" sz="2000" dirty="0">
                <a:latin typeface="Helvetica Light" panose="020B0403020202020204" pitchFamily="34" charset="0"/>
              </a:rPr>
              <a:t>&gt; calc(1, 3, 5)</a:t>
            </a:r>
          </a:p>
        </p:txBody>
      </p:sp>
      <p:sp>
        <p:nvSpPr>
          <p:cNvPr id="26" name="Rectangle 25">
            <a:extLst>
              <a:ext uri="{FF2B5EF4-FFF2-40B4-BE49-F238E27FC236}">
                <a16:creationId xmlns:a16="http://schemas.microsoft.com/office/drawing/2014/main" id="{9B7E1F2B-39C1-A94F-9633-7CEC0CD3914C}"/>
              </a:ext>
            </a:extLst>
          </p:cNvPr>
          <p:cNvSpPr/>
          <p:nvPr/>
        </p:nvSpPr>
        <p:spPr>
          <a:xfrm>
            <a:off x="1929579" y="4529081"/>
            <a:ext cx="787395" cy="369332"/>
          </a:xfrm>
          <a:prstGeom prst="rect">
            <a:avLst/>
          </a:prstGeom>
        </p:spPr>
        <p:txBody>
          <a:bodyPr wrap="none">
            <a:spAutoFit/>
          </a:bodyPr>
          <a:lstStyle/>
          <a:p>
            <a:r>
              <a:rPr lang="en-US" dirty="0">
                <a:solidFill>
                  <a:srgbClr val="0070C0"/>
                </a:solidFill>
                <a:latin typeface="Helvetica Light" panose="020B0403020202020204" pitchFamily="34" charset="0"/>
              </a:rPr>
              <a:t>[1] 16</a:t>
            </a:r>
          </a:p>
        </p:txBody>
      </p:sp>
      <p:sp>
        <p:nvSpPr>
          <p:cNvPr id="27" name="Bent Arrow 26">
            <a:extLst>
              <a:ext uri="{FF2B5EF4-FFF2-40B4-BE49-F238E27FC236}">
                <a16:creationId xmlns:a16="http://schemas.microsoft.com/office/drawing/2014/main" id="{05FA37FD-1169-BF4B-9E15-3139C5DC04CC}"/>
              </a:ext>
            </a:extLst>
          </p:cNvPr>
          <p:cNvSpPr/>
          <p:nvPr/>
        </p:nvSpPr>
        <p:spPr>
          <a:xfrm flipH="1">
            <a:off x="2056973" y="1806282"/>
            <a:ext cx="362856" cy="510107"/>
          </a:xfrm>
          <a:prstGeom prst="bentArrow">
            <a:avLst>
              <a:gd name="adj1" fmla="val 25000"/>
              <a:gd name="adj2" fmla="val 29819"/>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Light" panose="020B0403020202020204" pitchFamily="34" charset="0"/>
            </a:endParaRPr>
          </a:p>
        </p:txBody>
      </p:sp>
      <p:sp>
        <p:nvSpPr>
          <p:cNvPr id="28" name="Right Arrow 27">
            <a:extLst>
              <a:ext uri="{FF2B5EF4-FFF2-40B4-BE49-F238E27FC236}">
                <a16:creationId xmlns:a16="http://schemas.microsoft.com/office/drawing/2014/main" id="{04BF70CC-A12F-DE4D-9B86-E2D7E7EB642E}"/>
              </a:ext>
            </a:extLst>
          </p:cNvPr>
          <p:cNvSpPr/>
          <p:nvPr/>
        </p:nvSpPr>
        <p:spPr>
          <a:xfrm rot="10800000">
            <a:off x="1151431" y="4075049"/>
            <a:ext cx="550416" cy="2350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29" name="Rectangle 28">
            <a:extLst>
              <a:ext uri="{FF2B5EF4-FFF2-40B4-BE49-F238E27FC236}">
                <a16:creationId xmlns:a16="http://schemas.microsoft.com/office/drawing/2014/main" id="{22A4C1C0-AFB2-644F-BAAC-BFFDDB1BF94A}"/>
              </a:ext>
            </a:extLst>
          </p:cNvPr>
          <p:cNvSpPr/>
          <p:nvPr/>
        </p:nvSpPr>
        <p:spPr>
          <a:xfrm>
            <a:off x="19132" y="3869399"/>
            <a:ext cx="1796067" cy="646331"/>
          </a:xfrm>
          <a:prstGeom prst="rect">
            <a:avLst/>
          </a:prstGeom>
        </p:spPr>
        <p:txBody>
          <a:bodyPr wrap="square">
            <a:spAutoFit/>
          </a:bodyPr>
          <a:lstStyle/>
          <a:p>
            <a:r>
              <a:rPr lang="en-US" dirty="0">
                <a:latin typeface="Helvetica Light" panose="020B0403020202020204" pitchFamily="34" charset="0"/>
              </a:rPr>
              <a:t>Call your function</a:t>
            </a:r>
          </a:p>
        </p:txBody>
      </p:sp>
      <p:sp>
        <p:nvSpPr>
          <p:cNvPr id="30" name="TextBox 29">
            <a:extLst>
              <a:ext uri="{FF2B5EF4-FFF2-40B4-BE49-F238E27FC236}">
                <a16:creationId xmlns:a16="http://schemas.microsoft.com/office/drawing/2014/main" id="{17A3F715-F0BE-4C48-AEE1-36BEC9AE8C13}"/>
              </a:ext>
            </a:extLst>
          </p:cNvPr>
          <p:cNvSpPr txBox="1"/>
          <p:nvPr/>
        </p:nvSpPr>
        <p:spPr>
          <a:xfrm>
            <a:off x="1785469" y="2401016"/>
            <a:ext cx="9658350" cy="1446550"/>
          </a:xfrm>
          <a:prstGeom prst="rect">
            <a:avLst/>
          </a:prstGeom>
          <a:noFill/>
        </p:spPr>
        <p:txBody>
          <a:bodyPr wrap="square" rtlCol="0">
            <a:spAutoFit/>
          </a:bodyPr>
          <a:lstStyle/>
          <a:p>
            <a:r>
              <a:rPr lang="en-US" sz="2000" dirty="0">
                <a:latin typeface="Helvetica Light" panose="020B0403020202020204" pitchFamily="34" charset="0"/>
              </a:rPr>
              <a:t>&gt;</a:t>
            </a:r>
            <a:r>
              <a:rPr lang="en-US" sz="2800" dirty="0">
                <a:solidFill>
                  <a:srgbClr val="3A28EB"/>
                </a:solidFill>
                <a:latin typeface="Helvetica Light" panose="020B0403020202020204" pitchFamily="34" charset="0"/>
              </a:rPr>
              <a:t> </a:t>
            </a:r>
            <a:r>
              <a:rPr lang="en-US" sz="2000" dirty="0">
                <a:solidFill>
                  <a:srgbClr val="3A28EB"/>
                </a:solidFill>
                <a:latin typeface="Helvetica Light" panose="020B0403020202020204" pitchFamily="34" charset="0"/>
              </a:rPr>
              <a:t>calc </a:t>
            </a:r>
            <a:r>
              <a:rPr lang="en-US" sz="2000" dirty="0">
                <a:latin typeface="Helvetica Light" panose="020B0403020202020204" pitchFamily="34" charset="0"/>
              </a:rPr>
              <a:t>&lt;- function (</a:t>
            </a:r>
            <a:r>
              <a:rPr lang="en-US" sz="2000" dirty="0">
                <a:solidFill>
                  <a:srgbClr val="F08700"/>
                </a:solidFill>
                <a:latin typeface="Helvetica Light" panose="020B0403020202020204" pitchFamily="34" charset="0"/>
              </a:rPr>
              <a:t>x, y, z</a:t>
            </a:r>
            <a:r>
              <a:rPr lang="en-US" sz="2000" dirty="0">
                <a:latin typeface="Helvetica Light" panose="020B0403020202020204" pitchFamily="34" charset="0"/>
              </a:rPr>
              <a:t>) {</a:t>
            </a:r>
          </a:p>
          <a:p>
            <a:endParaRPr lang="en-US" sz="2000" dirty="0">
              <a:latin typeface="Helvetica Light" panose="020B0403020202020204" pitchFamily="34" charset="0"/>
            </a:endParaRPr>
          </a:p>
          <a:p>
            <a:r>
              <a:rPr lang="en-US" sz="2000" dirty="0">
                <a:solidFill>
                  <a:srgbClr val="00B879"/>
                </a:solidFill>
                <a:latin typeface="Helvetica Light" panose="020B0403020202020204" pitchFamily="34" charset="0"/>
              </a:rPr>
              <a:t>                           x + y * z</a:t>
            </a:r>
            <a:endParaRPr lang="en-US" sz="2000" dirty="0">
              <a:latin typeface="Helvetica Light" panose="020B0403020202020204" pitchFamily="34" charset="0"/>
            </a:endParaRPr>
          </a:p>
          <a:p>
            <a:r>
              <a:rPr lang="en-US" sz="2000" dirty="0">
                <a:latin typeface="Helvetica Light" panose="020B0403020202020204" pitchFamily="34" charset="0"/>
              </a:rPr>
              <a:t>             }</a:t>
            </a:r>
          </a:p>
        </p:txBody>
      </p:sp>
      <p:sp>
        <p:nvSpPr>
          <p:cNvPr id="15" name="Title 1">
            <a:extLst>
              <a:ext uri="{FF2B5EF4-FFF2-40B4-BE49-F238E27FC236}">
                <a16:creationId xmlns:a16="http://schemas.microsoft.com/office/drawing/2014/main" id="{B56D283F-12D0-C648-9600-1290CA765D5C}"/>
              </a:ext>
            </a:extLst>
          </p:cNvPr>
          <p:cNvSpPr txBox="1">
            <a:spLocks/>
          </p:cNvSpPr>
          <p:nvPr/>
        </p:nvSpPr>
        <p:spPr>
          <a:xfrm>
            <a:off x="623550" y="557065"/>
            <a:ext cx="8171985"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Helvetica Light" panose="020B0403020202020204" pitchFamily="34" charset="0"/>
                <a:ea typeface="Helvetica Neue Light" charset="0"/>
                <a:cs typeface="Helvetica Neue Light" charset="0"/>
              </a:rPr>
              <a:t>Function arguments</a:t>
            </a:r>
          </a:p>
        </p:txBody>
      </p:sp>
    </p:spTree>
    <p:extLst>
      <p:ext uri="{BB962C8B-B14F-4D97-AF65-F5344CB8AC3E}">
        <p14:creationId xmlns:p14="http://schemas.microsoft.com/office/powerpoint/2010/main" val="2403408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E0EFA64-06D2-B847-9E46-BFBB9BB6844D}"/>
              </a:ext>
            </a:extLst>
          </p:cNvPr>
          <p:cNvSpPr/>
          <p:nvPr/>
        </p:nvSpPr>
        <p:spPr>
          <a:xfrm>
            <a:off x="1598075" y="2397477"/>
            <a:ext cx="8808456" cy="3496695"/>
          </a:xfrm>
          <a:prstGeom prst="rect">
            <a:avLst/>
          </a:prstGeom>
          <a:solidFill>
            <a:srgbClr val="F9FAF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Helvetica Light" panose="020B0403020202020204" pitchFamily="34" charset="0"/>
            </a:endParaRPr>
          </a:p>
        </p:txBody>
      </p:sp>
      <p:sp>
        <p:nvSpPr>
          <p:cNvPr id="20" name="Bent Arrow 19">
            <a:extLst>
              <a:ext uri="{FF2B5EF4-FFF2-40B4-BE49-F238E27FC236}">
                <a16:creationId xmlns:a16="http://schemas.microsoft.com/office/drawing/2014/main" id="{E923900F-6C39-A44A-8D72-ED48D2BDEDFF}"/>
              </a:ext>
            </a:extLst>
          </p:cNvPr>
          <p:cNvSpPr/>
          <p:nvPr/>
        </p:nvSpPr>
        <p:spPr>
          <a:xfrm>
            <a:off x="4295374" y="1809957"/>
            <a:ext cx="362856" cy="502756"/>
          </a:xfrm>
          <a:prstGeom prst="bentArrow">
            <a:avLst>
              <a:gd name="adj1" fmla="val 25000"/>
              <a:gd name="adj2" fmla="val 29819"/>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Light" panose="020B0403020202020204" pitchFamily="34" charset="0"/>
            </a:endParaRPr>
          </a:p>
        </p:txBody>
      </p:sp>
      <p:sp>
        <p:nvSpPr>
          <p:cNvPr id="21" name="Right Bracket 20">
            <a:extLst>
              <a:ext uri="{FF2B5EF4-FFF2-40B4-BE49-F238E27FC236}">
                <a16:creationId xmlns:a16="http://schemas.microsoft.com/office/drawing/2014/main" id="{4E4F4838-FA15-9743-93B8-B22398A5ACD5}"/>
              </a:ext>
            </a:extLst>
          </p:cNvPr>
          <p:cNvSpPr/>
          <p:nvPr/>
        </p:nvSpPr>
        <p:spPr>
          <a:xfrm>
            <a:off x="4944420" y="3090543"/>
            <a:ext cx="183388" cy="518096"/>
          </a:xfrm>
          <a:prstGeom prst="rightBracket">
            <a:avLst/>
          </a:prstGeom>
          <a:ln w="38100">
            <a:solidFill>
              <a:srgbClr val="00B8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Helvetica Light" panose="020B0403020202020204" pitchFamily="34" charset="0"/>
            </a:endParaRPr>
          </a:p>
        </p:txBody>
      </p:sp>
      <p:sp>
        <p:nvSpPr>
          <p:cNvPr id="22" name="Rectangle 21">
            <a:extLst>
              <a:ext uri="{FF2B5EF4-FFF2-40B4-BE49-F238E27FC236}">
                <a16:creationId xmlns:a16="http://schemas.microsoft.com/office/drawing/2014/main" id="{AA7E9465-577B-FB43-A1BA-008B8141C1E8}"/>
              </a:ext>
            </a:extLst>
          </p:cNvPr>
          <p:cNvSpPr/>
          <p:nvPr/>
        </p:nvSpPr>
        <p:spPr>
          <a:xfrm>
            <a:off x="0" y="1696118"/>
            <a:ext cx="2056973" cy="369332"/>
          </a:xfrm>
          <a:prstGeom prst="rect">
            <a:avLst/>
          </a:prstGeom>
        </p:spPr>
        <p:txBody>
          <a:bodyPr wrap="none">
            <a:spAutoFit/>
          </a:bodyPr>
          <a:lstStyle/>
          <a:p>
            <a:r>
              <a:rPr lang="en-US" dirty="0">
                <a:solidFill>
                  <a:srgbClr val="3A28EB"/>
                </a:solidFill>
                <a:latin typeface="Helvetica Light" panose="020B0403020202020204" pitchFamily="34" charset="0"/>
              </a:rPr>
              <a:t>(1) Function name</a:t>
            </a:r>
          </a:p>
        </p:txBody>
      </p:sp>
      <p:sp>
        <p:nvSpPr>
          <p:cNvPr id="23" name="TextBox 22">
            <a:extLst>
              <a:ext uri="{FF2B5EF4-FFF2-40B4-BE49-F238E27FC236}">
                <a16:creationId xmlns:a16="http://schemas.microsoft.com/office/drawing/2014/main" id="{0C0A3741-2B3D-324B-AA40-CC085C574B15}"/>
              </a:ext>
            </a:extLst>
          </p:cNvPr>
          <p:cNvSpPr txBox="1"/>
          <p:nvPr/>
        </p:nvSpPr>
        <p:spPr>
          <a:xfrm>
            <a:off x="4761561" y="1622250"/>
            <a:ext cx="4787971" cy="646331"/>
          </a:xfrm>
          <a:prstGeom prst="rect">
            <a:avLst/>
          </a:prstGeom>
          <a:noFill/>
        </p:spPr>
        <p:txBody>
          <a:bodyPr wrap="square" rtlCol="0">
            <a:spAutoFit/>
          </a:bodyPr>
          <a:lstStyle/>
          <a:p>
            <a:r>
              <a:rPr lang="en-US" dirty="0">
                <a:solidFill>
                  <a:srgbClr val="F08700"/>
                </a:solidFill>
                <a:latin typeface="Helvetica Light" panose="020B0403020202020204" pitchFamily="34" charset="0"/>
              </a:rPr>
              <a:t>(2) Arguments: </a:t>
            </a:r>
          </a:p>
          <a:p>
            <a:r>
              <a:rPr lang="en-US" dirty="0">
                <a:latin typeface="Helvetica Light" panose="020B0403020202020204" pitchFamily="34" charset="0"/>
              </a:rPr>
              <a:t>separate arguments with commas</a:t>
            </a:r>
          </a:p>
        </p:txBody>
      </p:sp>
      <p:sp>
        <p:nvSpPr>
          <p:cNvPr id="24" name="Rectangle 23">
            <a:extLst>
              <a:ext uri="{FF2B5EF4-FFF2-40B4-BE49-F238E27FC236}">
                <a16:creationId xmlns:a16="http://schemas.microsoft.com/office/drawing/2014/main" id="{870D4784-C7CE-374A-B003-D3415A0550EB}"/>
              </a:ext>
            </a:extLst>
          </p:cNvPr>
          <p:cNvSpPr/>
          <p:nvPr/>
        </p:nvSpPr>
        <p:spPr>
          <a:xfrm>
            <a:off x="5240250" y="3135764"/>
            <a:ext cx="2069797" cy="369332"/>
          </a:xfrm>
          <a:prstGeom prst="rect">
            <a:avLst/>
          </a:prstGeom>
        </p:spPr>
        <p:txBody>
          <a:bodyPr wrap="none">
            <a:spAutoFit/>
          </a:bodyPr>
          <a:lstStyle/>
          <a:p>
            <a:r>
              <a:rPr lang="en-US" dirty="0">
                <a:solidFill>
                  <a:srgbClr val="00B879"/>
                </a:solidFill>
                <a:latin typeface="Helvetica Light" panose="020B0403020202020204" pitchFamily="34" charset="0"/>
              </a:rPr>
              <a:t>(3) Function body:</a:t>
            </a:r>
          </a:p>
        </p:txBody>
      </p:sp>
      <p:sp>
        <p:nvSpPr>
          <p:cNvPr id="25" name="Rectangle 24">
            <a:extLst>
              <a:ext uri="{FF2B5EF4-FFF2-40B4-BE49-F238E27FC236}">
                <a16:creationId xmlns:a16="http://schemas.microsoft.com/office/drawing/2014/main" id="{A8305AB0-7D9B-744A-A667-25890902E105}"/>
              </a:ext>
            </a:extLst>
          </p:cNvPr>
          <p:cNvSpPr/>
          <p:nvPr/>
        </p:nvSpPr>
        <p:spPr>
          <a:xfrm>
            <a:off x="1785469" y="3955607"/>
            <a:ext cx="1790875" cy="400110"/>
          </a:xfrm>
          <a:prstGeom prst="rect">
            <a:avLst/>
          </a:prstGeom>
        </p:spPr>
        <p:txBody>
          <a:bodyPr wrap="none">
            <a:spAutoFit/>
          </a:bodyPr>
          <a:lstStyle/>
          <a:p>
            <a:r>
              <a:rPr lang="en-US" sz="2000" dirty="0">
                <a:latin typeface="Helvetica Light" panose="020B0403020202020204" pitchFamily="34" charset="0"/>
              </a:rPr>
              <a:t>&gt; calc(1, 3, 5)</a:t>
            </a:r>
          </a:p>
        </p:txBody>
      </p:sp>
      <p:sp>
        <p:nvSpPr>
          <p:cNvPr id="26" name="Rectangle 25">
            <a:extLst>
              <a:ext uri="{FF2B5EF4-FFF2-40B4-BE49-F238E27FC236}">
                <a16:creationId xmlns:a16="http://schemas.microsoft.com/office/drawing/2014/main" id="{9B7E1F2B-39C1-A94F-9633-7CEC0CD3914C}"/>
              </a:ext>
            </a:extLst>
          </p:cNvPr>
          <p:cNvSpPr/>
          <p:nvPr/>
        </p:nvSpPr>
        <p:spPr>
          <a:xfrm>
            <a:off x="1929579" y="4529081"/>
            <a:ext cx="787395" cy="369332"/>
          </a:xfrm>
          <a:prstGeom prst="rect">
            <a:avLst/>
          </a:prstGeom>
        </p:spPr>
        <p:txBody>
          <a:bodyPr wrap="none">
            <a:spAutoFit/>
          </a:bodyPr>
          <a:lstStyle/>
          <a:p>
            <a:r>
              <a:rPr lang="en-US" dirty="0">
                <a:solidFill>
                  <a:srgbClr val="0070C0"/>
                </a:solidFill>
                <a:latin typeface="Helvetica Light" panose="020B0403020202020204" pitchFamily="34" charset="0"/>
              </a:rPr>
              <a:t>[1] 16</a:t>
            </a:r>
          </a:p>
        </p:txBody>
      </p:sp>
      <p:sp>
        <p:nvSpPr>
          <p:cNvPr id="27" name="Bent Arrow 26">
            <a:extLst>
              <a:ext uri="{FF2B5EF4-FFF2-40B4-BE49-F238E27FC236}">
                <a16:creationId xmlns:a16="http://schemas.microsoft.com/office/drawing/2014/main" id="{05FA37FD-1169-BF4B-9E15-3139C5DC04CC}"/>
              </a:ext>
            </a:extLst>
          </p:cNvPr>
          <p:cNvSpPr/>
          <p:nvPr/>
        </p:nvSpPr>
        <p:spPr>
          <a:xfrm flipH="1">
            <a:off x="2056973" y="1806282"/>
            <a:ext cx="362856" cy="510107"/>
          </a:xfrm>
          <a:prstGeom prst="bentArrow">
            <a:avLst>
              <a:gd name="adj1" fmla="val 25000"/>
              <a:gd name="adj2" fmla="val 29819"/>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Light" panose="020B0403020202020204" pitchFamily="34" charset="0"/>
            </a:endParaRPr>
          </a:p>
        </p:txBody>
      </p:sp>
      <p:sp>
        <p:nvSpPr>
          <p:cNvPr id="28" name="Right Arrow 27">
            <a:extLst>
              <a:ext uri="{FF2B5EF4-FFF2-40B4-BE49-F238E27FC236}">
                <a16:creationId xmlns:a16="http://schemas.microsoft.com/office/drawing/2014/main" id="{04BF70CC-A12F-DE4D-9B86-E2D7E7EB642E}"/>
              </a:ext>
            </a:extLst>
          </p:cNvPr>
          <p:cNvSpPr/>
          <p:nvPr/>
        </p:nvSpPr>
        <p:spPr>
          <a:xfrm rot="10800000">
            <a:off x="1151431" y="4075049"/>
            <a:ext cx="550416" cy="2350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29" name="Rectangle 28">
            <a:extLst>
              <a:ext uri="{FF2B5EF4-FFF2-40B4-BE49-F238E27FC236}">
                <a16:creationId xmlns:a16="http://schemas.microsoft.com/office/drawing/2014/main" id="{22A4C1C0-AFB2-644F-BAAC-BFFDDB1BF94A}"/>
              </a:ext>
            </a:extLst>
          </p:cNvPr>
          <p:cNvSpPr/>
          <p:nvPr/>
        </p:nvSpPr>
        <p:spPr>
          <a:xfrm>
            <a:off x="19132" y="3869399"/>
            <a:ext cx="1796067" cy="646331"/>
          </a:xfrm>
          <a:prstGeom prst="rect">
            <a:avLst/>
          </a:prstGeom>
        </p:spPr>
        <p:txBody>
          <a:bodyPr wrap="square">
            <a:spAutoFit/>
          </a:bodyPr>
          <a:lstStyle/>
          <a:p>
            <a:r>
              <a:rPr lang="en-US" dirty="0">
                <a:latin typeface="Helvetica Light" panose="020B0403020202020204" pitchFamily="34" charset="0"/>
              </a:rPr>
              <a:t>Call your function</a:t>
            </a:r>
          </a:p>
        </p:txBody>
      </p:sp>
      <p:sp>
        <p:nvSpPr>
          <p:cNvPr id="30" name="TextBox 29">
            <a:extLst>
              <a:ext uri="{FF2B5EF4-FFF2-40B4-BE49-F238E27FC236}">
                <a16:creationId xmlns:a16="http://schemas.microsoft.com/office/drawing/2014/main" id="{17A3F715-F0BE-4C48-AEE1-36BEC9AE8C13}"/>
              </a:ext>
            </a:extLst>
          </p:cNvPr>
          <p:cNvSpPr txBox="1"/>
          <p:nvPr/>
        </p:nvSpPr>
        <p:spPr>
          <a:xfrm>
            <a:off x="1785469" y="2401016"/>
            <a:ext cx="9658350" cy="1446550"/>
          </a:xfrm>
          <a:prstGeom prst="rect">
            <a:avLst/>
          </a:prstGeom>
          <a:noFill/>
        </p:spPr>
        <p:txBody>
          <a:bodyPr wrap="square" rtlCol="0">
            <a:spAutoFit/>
          </a:bodyPr>
          <a:lstStyle/>
          <a:p>
            <a:r>
              <a:rPr lang="en-US" sz="2000" dirty="0">
                <a:latin typeface="Helvetica Light" panose="020B0403020202020204" pitchFamily="34" charset="0"/>
              </a:rPr>
              <a:t>&gt;</a:t>
            </a:r>
            <a:r>
              <a:rPr lang="en-US" sz="2800" dirty="0">
                <a:solidFill>
                  <a:srgbClr val="3A28EB"/>
                </a:solidFill>
                <a:latin typeface="Helvetica Light" panose="020B0403020202020204" pitchFamily="34" charset="0"/>
              </a:rPr>
              <a:t> </a:t>
            </a:r>
            <a:r>
              <a:rPr lang="en-US" sz="2000" dirty="0">
                <a:solidFill>
                  <a:srgbClr val="3A28EB"/>
                </a:solidFill>
                <a:latin typeface="Helvetica Light" panose="020B0403020202020204" pitchFamily="34" charset="0"/>
              </a:rPr>
              <a:t>calc </a:t>
            </a:r>
            <a:r>
              <a:rPr lang="en-US" sz="2000" dirty="0">
                <a:latin typeface="Helvetica Light" panose="020B0403020202020204" pitchFamily="34" charset="0"/>
              </a:rPr>
              <a:t>&lt;- function (</a:t>
            </a:r>
            <a:r>
              <a:rPr lang="en-US" sz="2000" dirty="0">
                <a:solidFill>
                  <a:srgbClr val="F08700"/>
                </a:solidFill>
                <a:latin typeface="Helvetica Light" panose="020B0403020202020204" pitchFamily="34" charset="0"/>
              </a:rPr>
              <a:t>x, y, z</a:t>
            </a:r>
            <a:r>
              <a:rPr lang="en-US" sz="2000" dirty="0">
                <a:latin typeface="Helvetica Light" panose="020B0403020202020204" pitchFamily="34" charset="0"/>
              </a:rPr>
              <a:t>) {</a:t>
            </a:r>
          </a:p>
          <a:p>
            <a:endParaRPr lang="en-US" sz="2000" dirty="0">
              <a:latin typeface="Helvetica Light" panose="020B0403020202020204" pitchFamily="34" charset="0"/>
            </a:endParaRPr>
          </a:p>
          <a:p>
            <a:r>
              <a:rPr lang="en-US" sz="2000" dirty="0">
                <a:solidFill>
                  <a:srgbClr val="00B879"/>
                </a:solidFill>
                <a:latin typeface="Helvetica Light" panose="020B0403020202020204" pitchFamily="34" charset="0"/>
              </a:rPr>
              <a:t>                           x + y * z</a:t>
            </a:r>
            <a:endParaRPr lang="en-US" sz="2000" dirty="0">
              <a:latin typeface="Helvetica Light" panose="020B0403020202020204" pitchFamily="34" charset="0"/>
            </a:endParaRPr>
          </a:p>
          <a:p>
            <a:r>
              <a:rPr lang="en-US" sz="2000" dirty="0">
                <a:latin typeface="Helvetica Light" panose="020B0403020202020204" pitchFamily="34" charset="0"/>
              </a:rPr>
              <a:t>             }</a:t>
            </a:r>
          </a:p>
        </p:txBody>
      </p:sp>
      <p:sp>
        <p:nvSpPr>
          <p:cNvPr id="15" name="Rectangle 14">
            <a:extLst>
              <a:ext uri="{FF2B5EF4-FFF2-40B4-BE49-F238E27FC236}">
                <a16:creationId xmlns:a16="http://schemas.microsoft.com/office/drawing/2014/main" id="{AABB5D59-B46E-5C47-BEA1-858102C4D029}"/>
              </a:ext>
            </a:extLst>
          </p:cNvPr>
          <p:cNvSpPr/>
          <p:nvPr/>
        </p:nvSpPr>
        <p:spPr>
          <a:xfrm>
            <a:off x="1825977" y="4896314"/>
            <a:ext cx="2755883" cy="400110"/>
          </a:xfrm>
          <a:prstGeom prst="rect">
            <a:avLst/>
          </a:prstGeom>
        </p:spPr>
        <p:txBody>
          <a:bodyPr wrap="none">
            <a:spAutoFit/>
          </a:bodyPr>
          <a:lstStyle/>
          <a:p>
            <a:r>
              <a:rPr lang="en-US" sz="2000" dirty="0">
                <a:latin typeface="Helvetica Light" panose="020B0403020202020204" pitchFamily="34" charset="0"/>
              </a:rPr>
              <a:t>&gt; calc(z=5, x=1, y=3)</a:t>
            </a:r>
          </a:p>
        </p:txBody>
      </p:sp>
      <p:sp>
        <p:nvSpPr>
          <p:cNvPr id="16" name="Rectangle 15">
            <a:extLst>
              <a:ext uri="{FF2B5EF4-FFF2-40B4-BE49-F238E27FC236}">
                <a16:creationId xmlns:a16="http://schemas.microsoft.com/office/drawing/2014/main" id="{65F91631-310A-4E4F-B104-AB2053FB17C1}"/>
              </a:ext>
            </a:extLst>
          </p:cNvPr>
          <p:cNvSpPr/>
          <p:nvPr/>
        </p:nvSpPr>
        <p:spPr>
          <a:xfrm>
            <a:off x="1919050" y="5346765"/>
            <a:ext cx="787395" cy="369332"/>
          </a:xfrm>
          <a:prstGeom prst="rect">
            <a:avLst/>
          </a:prstGeom>
        </p:spPr>
        <p:txBody>
          <a:bodyPr wrap="none">
            <a:spAutoFit/>
          </a:bodyPr>
          <a:lstStyle/>
          <a:p>
            <a:r>
              <a:rPr lang="en-US" dirty="0">
                <a:solidFill>
                  <a:srgbClr val="0070C0"/>
                </a:solidFill>
                <a:latin typeface="Helvetica Light" panose="020B0403020202020204" pitchFamily="34" charset="0"/>
              </a:rPr>
              <a:t>[1] 16</a:t>
            </a:r>
          </a:p>
        </p:txBody>
      </p:sp>
      <p:pic>
        <p:nvPicPr>
          <p:cNvPr id="4" name="Graphic 3" descr="Lightbulb and gear">
            <a:extLst>
              <a:ext uri="{FF2B5EF4-FFF2-40B4-BE49-F238E27FC236}">
                <a16:creationId xmlns:a16="http://schemas.microsoft.com/office/drawing/2014/main" id="{F698CD8F-6ED1-7E40-84E6-5F647F43AC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415" y="5985075"/>
            <a:ext cx="675417" cy="675417"/>
          </a:xfrm>
          <a:prstGeom prst="rect">
            <a:avLst/>
          </a:prstGeom>
        </p:spPr>
      </p:pic>
      <p:sp>
        <p:nvSpPr>
          <p:cNvPr id="5" name="Rectangle 4">
            <a:extLst>
              <a:ext uri="{FF2B5EF4-FFF2-40B4-BE49-F238E27FC236}">
                <a16:creationId xmlns:a16="http://schemas.microsoft.com/office/drawing/2014/main" id="{E1EAF51F-B062-1D48-998A-19FEE49751C3}"/>
              </a:ext>
            </a:extLst>
          </p:cNvPr>
          <p:cNvSpPr/>
          <p:nvPr/>
        </p:nvSpPr>
        <p:spPr>
          <a:xfrm>
            <a:off x="903923" y="6266421"/>
            <a:ext cx="9990085" cy="400110"/>
          </a:xfrm>
          <a:prstGeom prst="rect">
            <a:avLst/>
          </a:prstGeom>
        </p:spPr>
        <p:txBody>
          <a:bodyPr wrap="square">
            <a:spAutoFit/>
          </a:bodyPr>
          <a:lstStyle/>
          <a:p>
            <a:r>
              <a:rPr lang="en-US" sz="2000" dirty="0">
                <a:latin typeface="Helvetica Light" panose="020B0403020202020204" pitchFamily="34" charset="0"/>
              </a:rPr>
              <a:t>If you pass arguments with a name, those arguments can be arranged in any order. </a:t>
            </a:r>
          </a:p>
        </p:txBody>
      </p:sp>
      <p:sp>
        <p:nvSpPr>
          <p:cNvPr id="31" name="Title 1">
            <a:extLst>
              <a:ext uri="{FF2B5EF4-FFF2-40B4-BE49-F238E27FC236}">
                <a16:creationId xmlns:a16="http://schemas.microsoft.com/office/drawing/2014/main" id="{04079011-68EF-514F-9F4C-3199C44B7043}"/>
              </a:ext>
            </a:extLst>
          </p:cNvPr>
          <p:cNvSpPr txBox="1">
            <a:spLocks/>
          </p:cNvSpPr>
          <p:nvPr/>
        </p:nvSpPr>
        <p:spPr>
          <a:xfrm>
            <a:off x="623550" y="557065"/>
            <a:ext cx="8171985"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Helvetica Light" panose="020B0403020202020204" pitchFamily="34" charset="0"/>
                <a:ea typeface="Helvetica Neue Light" charset="0"/>
                <a:cs typeface="Helvetica Neue Light" charset="0"/>
              </a:rPr>
              <a:t>Function argument names</a:t>
            </a:r>
          </a:p>
        </p:txBody>
      </p:sp>
    </p:spTree>
    <p:extLst>
      <p:ext uri="{BB962C8B-B14F-4D97-AF65-F5344CB8AC3E}">
        <p14:creationId xmlns:p14="http://schemas.microsoft.com/office/powerpoint/2010/main" val="3548094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E0EFA64-06D2-B847-9E46-BFBB9BB6844D}"/>
              </a:ext>
            </a:extLst>
          </p:cNvPr>
          <p:cNvSpPr/>
          <p:nvPr/>
        </p:nvSpPr>
        <p:spPr>
          <a:xfrm>
            <a:off x="1296592" y="2022537"/>
            <a:ext cx="8808456" cy="3683702"/>
          </a:xfrm>
          <a:prstGeom prst="rect">
            <a:avLst/>
          </a:prstGeom>
          <a:solidFill>
            <a:srgbClr val="F9FAF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Helvetica Light" panose="020B0403020202020204" pitchFamily="34" charset="0"/>
            </a:endParaRPr>
          </a:p>
        </p:txBody>
      </p:sp>
      <p:sp>
        <p:nvSpPr>
          <p:cNvPr id="20" name="Bent Arrow 19">
            <a:extLst>
              <a:ext uri="{FF2B5EF4-FFF2-40B4-BE49-F238E27FC236}">
                <a16:creationId xmlns:a16="http://schemas.microsoft.com/office/drawing/2014/main" id="{E923900F-6C39-A44A-8D72-ED48D2BDEDFF}"/>
              </a:ext>
            </a:extLst>
          </p:cNvPr>
          <p:cNvSpPr/>
          <p:nvPr/>
        </p:nvSpPr>
        <p:spPr>
          <a:xfrm>
            <a:off x="4358993" y="1650405"/>
            <a:ext cx="362856" cy="502756"/>
          </a:xfrm>
          <a:prstGeom prst="bentArrow">
            <a:avLst>
              <a:gd name="adj1" fmla="val 25000"/>
              <a:gd name="adj2" fmla="val 29819"/>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Light" panose="020B0403020202020204" pitchFamily="34" charset="0"/>
            </a:endParaRPr>
          </a:p>
        </p:txBody>
      </p:sp>
      <p:sp>
        <p:nvSpPr>
          <p:cNvPr id="21" name="Right Bracket 20">
            <a:extLst>
              <a:ext uri="{FF2B5EF4-FFF2-40B4-BE49-F238E27FC236}">
                <a16:creationId xmlns:a16="http://schemas.microsoft.com/office/drawing/2014/main" id="{4E4F4838-FA15-9743-93B8-B22398A5ACD5}"/>
              </a:ext>
            </a:extLst>
          </p:cNvPr>
          <p:cNvSpPr/>
          <p:nvPr/>
        </p:nvSpPr>
        <p:spPr>
          <a:xfrm>
            <a:off x="7963396" y="2947669"/>
            <a:ext cx="195876" cy="1146213"/>
          </a:xfrm>
          <a:prstGeom prst="rightBracket">
            <a:avLst/>
          </a:prstGeom>
          <a:ln w="38100">
            <a:solidFill>
              <a:srgbClr val="00B8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Helvetica Light" panose="020B0403020202020204" pitchFamily="34" charset="0"/>
            </a:endParaRPr>
          </a:p>
        </p:txBody>
      </p:sp>
      <p:sp>
        <p:nvSpPr>
          <p:cNvPr id="22" name="Rectangle 21">
            <a:extLst>
              <a:ext uri="{FF2B5EF4-FFF2-40B4-BE49-F238E27FC236}">
                <a16:creationId xmlns:a16="http://schemas.microsoft.com/office/drawing/2014/main" id="{AA7E9465-577B-FB43-A1BA-008B8141C1E8}"/>
              </a:ext>
            </a:extLst>
          </p:cNvPr>
          <p:cNvSpPr/>
          <p:nvPr/>
        </p:nvSpPr>
        <p:spPr>
          <a:xfrm>
            <a:off x="29979" y="1523902"/>
            <a:ext cx="2056973" cy="369332"/>
          </a:xfrm>
          <a:prstGeom prst="rect">
            <a:avLst/>
          </a:prstGeom>
        </p:spPr>
        <p:txBody>
          <a:bodyPr wrap="none">
            <a:spAutoFit/>
          </a:bodyPr>
          <a:lstStyle/>
          <a:p>
            <a:r>
              <a:rPr lang="en-US" dirty="0">
                <a:solidFill>
                  <a:srgbClr val="3A28EB"/>
                </a:solidFill>
                <a:latin typeface="Helvetica Light" panose="020B0403020202020204" pitchFamily="34" charset="0"/>
              </a:rPr>
              <a:t>(1) Function name</a:t>
            </a:r>
          </a:p>
        </p:txBody>
      </p:sp>
      <p:sp>
        <p:nvSpPr>
          <p:cNvPr id="23" name="TextBox 22">
            <a:extLst>
              <a:ext uri="{FF2B5EF4-FFF2-40B4-BE49-F238E27FC236}">
                <a16:creationId xmlns:a16="http://schemas.microsoft.com/office/drawing/2014/main" id="{0C0A3741-2B3D-324B-AA40-CC085C574B15}"/>
              </a:ext>
            </a:extLst>
          </p:cNvPr>
          <p:cNvSpPr txBox="1"/>
          <p:nvPr/>
        </p:nvSpPr>
        <p:spPr>
          <a:xfrm>
            <a:off x="4798554" y="1397466"/>
            <a:ext cx="4787971" cy="646331"/>
          </a:xfrm>
          <a:prstGeom prst="rect">
            <a:avLst/>
          </a:prstGeom>
          <a:noFill/>
        </p:spPr>
        <p:txBody>
          <a:bodyPr wrap="square" rtlCol="0">
            <a:spAutoFit/>
          </a:bodyPr>
          <a:lstStyle/>
          <a:p>
            <a:r>
              <a:rPr lang="en-US" dirty="0">
                <a:solidFill>
                  <a:srgbClr val="F08700"/>
                </a:solidFill>
                <a:latin typeface="Helvetica Light" panose="020B0403020202020204" pitchFamily="34" charset="0"/>
              </a:rPr>
              <a:t>(2) Arguments: </a:t>
            </a:r>
          </a:p>
          <a:p>
            <a:r>
              <a:rPr lang="en-US" dirty="0">
                <a:latin typeface="Helvetica Light" panose="020B0403020202020204" pitchFamily="34" charset="0"/>
              </a:rPr>
              <a:t>separate arguments with commas</a:t>
            </a:r>
          </a:p>
        </p:txBody>
      </p:sp>
      <p:sp>
        <p:nvSpPr>
          <p:cNvPr id="24" name="Rectangle 23">
            <a:extLst>
              <a:ext uri="{FF2B5EF4-FFF2-40B4-BE49-F238E27FC236}">
                <a16:creationId xmlns:a16="http://schemas.microsoft.com/office/drawing/2014/main" id="{870D4784-C7CE-374A-B003-D3415A0550EB}"/>
              </a:ext>
            </a:extLst>
          </p:cNvPr>
          <p:cNvSpPr/>
          <p:nvPr/>
        </p:nvSpPr>
        <p:spPr>
          <a:xfrm>
            <a:off x="8159272" y="3244334"/>
            <a:ext cx="2044149" cy="369332"/>
          </a:xfrm>
          <a:prstGeom prst="rect">
            <a:avLst/>
          </a:prstGeom>
        </p:spPr>
        <p:txBody>
          <a:bodyPr wrap="none">
            <a:spAutoFit/>
          </a:bodyPr>
          <a:lstStyle/>
          <a:p>
            <a:r>
              <a:rPr lang="en-US" dirty="0">
                <a:solidFill>
                  <a:srgbClr val="00B879"/>
                </a:solidFill>
                <a:latin typeface="Helvetica Light" panose="020B0403020202020204" pitchFamily="34" charset="0"/>
              </a:rPr>
              <a:t>(3) Function body</a:t>
            </a:r>
          </a:p>
        </p:txBody>
      </p:sp>
      <p:sp>
        <p:nvSpPr>
          <p:cNvPr id="25" name="Rectangle 24">
            <a:extLst>
              <a:ext uri="{FF2B5EF4-FFF2-40B4-BE49-F238E27FC236}">
                <a16:creationId xmlns:a16="http://schemas.microsoft.com/office/drawing/2014/main" id="{A8305AB0-7D9B-744A-A667-25890902E105}"/>
              </a:ext>
            </a:extLst>
          </p:cNvPr>
          <p:cNvSpPr/>
          <p:nvPr/>
        </p:nvSpPr>
        <p:spPr>
          <a:xfrm>
            <a:off x="1882595" y="4635299"/>
            <a:ext cx="1649811" cy="400110"/>
          </a:xfrm>
          <a:prstGeom prst="rect">
            <a:avLst/>
          </a:prstGeom>
        </p:spPr>
        <p:txBody>
          <a:bodyPr wrap="none">
            <a:spAutoFit/>
          </a:bodyPr>
          <a:lstStyle/>
          <a:p>
            <a:r>
              <a:rPr lang="en-US" sz="2000" dirty="0">
                <a:latin typeface="Helvetica Light" panose="020B0403020202020204" pitchFamily="34" charset="0"/>
              </a:rPr>
              <a:t>&gt; calc2 (2,3)</a:t>
            </a:r>
          </a:p>
        </p:txBody>
      </p:sp>
      <p:sp>
        <p:nvSpPr>
          <p:cNvPr id="27" name="Bent Arrow 26">
            <a:extLst>
              <a:ext uri="{FF2B5EF4-FFF2-40B4-BE49-F238E27FC236}">
                <a16:creationId xmlns:a16="http://schemas.microsoft.com/office/drawing/2014/main" id="{05FA37FD-1169-BF4B-9E15-3139C5DC04CC}"/>
              </a:ext>
            </a:extLst>
          </p:cNvPr>
          <p:cNvSpPr/>
          <p:nvPr/>
        </p:nvSpPr>
        <p:spPr>
          <a:xfrm flipH="1">
            <a:off x="2155408" y="1606309"/>
            <a:ext cx="362856" cy="510107"/>
          </a:xfrm>
          <a:prstGeom prst="bentArrow">
            <a:avLst>
              <a:gd name="adj1" fmla="val 25000"/>
              <a:gd name="adj2" fmla="val 29819"/>
              <a:gd name="adj3" fmla="val 25000"/>
              <a:gd name="adj4" fmla="val 43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Helvetica Light" panose="020B0403020202020204" pitchFamily="34" charset="0"/>
            </a:endParaRPr>
          </a:p>
        </p:txBody>
      </p:sp>
      <p:sp>
        <p:nvSpPr>
          <p:cNvPr id="30" name="TextBox 29">
            <a:extLst>
              <a:ext uri="{FF2B5EF4-FFF2-40B4-BE49-F238E27FC236}">
                <a16:creationId xmlns:a16="http://schemas.microsoft.com/office/drawing/2014/main" id="{17A3F715-F0BE-4C48-AEE1-36BEC9AE8C13}"/>
              </a:ext>
            </a:extLst>
          </p:cNvPr>
          <p:cNvSpPr txBox="1"/>
          <p:nvPr/>
        </p:nvSpPr>
        <p:spPr>
          <a:xfrm>
            <a:off x="1882595" y="2297549"/>
            <a:ext cx="6595214" cy="2369880"/>
          </a:xfrm>
          <a:prstGeom prst="rect">
            <a:avLst/>
          </a:prstGeom>
          <a:noFill/>
        </p:spPr>
        <p:txBody>
          <a:bodyPr wrap="square" rtlCol="0">
            <a:spAutoFit/>
          </a:bodyPr>
          <a:lstStyle/>
          <a:p>
            <a:r>
              <a:rPr lang="en-US" sz="2000" dirty="0">
                <a:latin typeface="Helvetica Light" panose="020B0403020202020204" pitchFamily="34" charset="0"/>
              </a:rPr>
              <a:t>&gt;</a:t>
            </a:r>
            <a:r>
              <a:rPr lang="en-US" sz="2800" dirty="0">
                <a:solidFill>
                  <a:srgbClr val="3A28EB"/>
                </a:solidFill>
                <a:latin typeface="Helvetica Light" panose="020B0403020202020204" pitchFamily="34" charset="0"/>
              </a:rPr>
              <a:t> </a:t>
            </a:r>
            <a:r>
              <a:rPr lang="en-US" sz="2000" dirty="0">
                <a:solidFill>
                  <a:srgbClr val="3A28EB"/>
                </a:solidFill>
                <a:latin typeface="Helvetica Light" panose="020B0403020202020204" pitchFamily="34" charset="0"/>
              </a:rPr>
              <a:t>calc2 </a:t>
            </a:r>
            <a:r>
              <a:rPr lang="en-US" sz="2000" dirty="0">
                <a:latin typeface="Helvetica Light" panose="020B0403020202020204" pitchFamily="34" charset="0"/>
              </a:rPr>
              <a:t>&lt;- function (</a:t>
            </a:r>
            <a:r>
              <a:rPr lang="en-US" sz="2000" dirty="0">
                <a:solidFill>
                  <a:srgbClr val="F08700"/>
                </a:solidFill>
                <a:latin typeface="Helvetica Light" panose="020B0403020202020204" pitchFamily="34" charset="0"/>
              </a:rPr>
              <a:t>a, b</a:t>
            </a:r>
            <a:r>
              <a:rPr lang="en-US" sz="2000" dirty="0">
                <a:latin typeface="Helvetica Light" panose="020B0403020202020204" pitchFamily="34" charset="0"/>
              </a:rPr>
              <a:t>) {</a:t>
            </a:r>
          </a:p>
          <a:p>
            <a:endParaRPr lang="en-US" sz="2000" dirty="0">
              <a:latin typeface="Helvetica Light" panose="020B0403020202020204" pitchFamily="34" charset="0"/>
            </a:endParaRPr>
          </a:p>
          <a:p>
            <a:r>
              <a:rPr lang="en-US" sz="2000" dirty="0">
                <a:solidFill>
                  <a:srgbClr val="00B879"/>
                </a:solidFill>
                <a:latin typeface="Helvetica Light" panose="020B0403020202020204" pitchFamily="34" charset="0"/>
              </a:rPr>
              <a:t>                 add&lt;- a +b</a:t>
            </a:r>
          </a:p>
          <a:p>
            <a:r>
              <a:rPr lang="en-US" sz="2000" dirty="0">
                <a:solidFill>
                  <a:srgbClr val="00B879"/>
                </a:solidFill>
                <a:latin typeface="Helvetica Light" panose="020B0403020202020204" pitchFamily="34" charset="0"/>
              </a:rPr>
              <a:t>                 mult &lt;- a*b</a:t>
            </a:r>
          </a:p>
          <a:p>
            <a:r>
              <a:rPr lang="en-US" sz="2000" dirty="0">
                <a:solidFill>
                  <a:srgbClr val="00B879"/>
                </a:solidFill>
                <a:latin typeface="Helvetica Light" panose="020B0403020202020204" pitchFamily="34" charset="0"/>
              </a:rPr>
              <a:t>                return(c(addition=add, multiplication=mult))</a:t>
            </a:r>
          </a:p>
          <a:p>
            <a:endParaRPr lang="en-US" sz="2000" dirty="0">
              <a:solidFill>
                <a:srgbClr val="00B879"/>
              </a:solidFill>
              <a:latin typeface="Helvetica Light" panose="020B0403020202020204" pitchFamily="34" charset="0"/>
            </a:endParaRPr>
          </a:p>
          <a:p>
            <a:r>
              <a:rPr lang="en-US" sz="2000" dirty="0">
                <a:latin typeface="Helvetica Light" panose="020B0403020202020204" pitchFamily="34" charset="0"/>
              </a:rPr>
              <a:t>             }</a:t>
            </a:r>
          </a:p>
        </p:txBody>
      </p:sp>
      <p:pic>
        <p:nvPicPr>
          <p:cNvPr id="4" name="Graphic 3" descr="Lightbulb and gear">
            <a:extLst>
              <a:ext uri="{FF2B5EF4-FFF2-40B4-BE49-F238E27FC236}">
                <a16:creationId xmlns:a16="http://schemas.microsoft.com/office/drawing/2014/main" id="{97B14F52-033B-5F4A-BF19-6920E0D4C8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343" y="5794754"/>
            <a:ext cx="672846" cy="672846"/>
          </a:xfrm>
          <a:prstGeom prst="rect">
            <a:avLst/>
          </a:prstGeom>
        </p:spPr>
      </p:pic>
      <p:sp>
        <p:nvSpPr>
          <p:cNvPr id="17" name="TextBox 16">
            <a:extLst>
              <a:ext uri="{FF2B5EF4-FFF2-40B4-BE49-F238E27FC236}">
                <a16:creationId xmlns:a16="http://schemas.microsoft.com/office/drawing/2014/main" id="{D233256B-86BA-DD4E-A9B3-245F3B07D198}"/>
              </a:ext>
            </a:extLst>
          </p:cNvPr>
          <p:cNvSpPr txBox="1"/>
          <p:nvPr/>
        </p:nvSpPr>
        <p:spPr>
          <a:xfrm>
            <a:off x="917165" y="5987651"/>
            <a:ext cx="11291292" cy="400110"/>
          </a:xfrm>
          <a:prstGeom prst="rect">
            <a:avLst/>
          </a:prstGeom>
          <a:noFill/>
        </p:spPr>
        <p:txBody>
          <a:bodyPr wrap="square" rtlCol="0">
            <a:spAutoFit/>
          </a:bodyPr>
          <a:lstStyle/>
          <a:p>
            <a:r>
              <a:rPr lang="en-US" sz="2000" dirty="0">
                <a:latin typeface="Helvetica Light" panose="020B0403020202020204" pitchFamily="34" charset="0"/>
              </a:rPr>
              <a:t>Results can be saved in a vector or a list.</a:t>
            </a:r>
          </a:p>
        </p:txBody>
      </p:sp>
      <p:sp>
        <p:nvSpPr>
          <p:cNvPr id="18" name="Rectangle 17">
            <a:extLst>
              <a:ext uri="{FF2B5EF4-FFF2-40B4-BE49-F238E27FC236}">
                <a16:creationId xmlns:a16="http://schemas.microsoft.com/office/drawing/2014/main" id="{2C485BBC-F74A-5145-BE67-0437F1790FC4}"/>
              </a:ext>
            </a:extLst>
          </p:cNvPr>
          <p:cNvSpPr/>
          <p:nvPr/>
        </p:nvSpPr>
        <p:spPr>
          <a:xfrm>
            <a:off x="2086952" y="5023736"/>
            <a:ext cx="1018227" cy="369332"/>
          </a:xfrm>
          <a:prstGeom prst="rect">
            <a:avLst/>
          </a:prstGeom>
        </p:spPr>
        <p:txBody>
          <a:bodyPr wrap="none">
            <a:spAutoFit/>
          </a:bodyPr>
          <a:lstStyle/>
          <a:p>
            <a:r>
              <a:rPr lang="en-US" dirty="0">
                <a:solidFill>
                  <a:srgbClr val="0070C0"/>
                </a:solidFill>
                <a:latin typeface="Helvetica Light" panose="020B0403020202020204" pitchFamily="34" charset="0"/>
              </a:rPr>
              <a:t>addition</a:t>
            </a:r>
          </a:p>
        </p:txBody>
      </p:sp>
      <p:sp>
        <p:nvSpPr>
          <p:cNvPr id="31" name="Rectangle 30">
            <a:extLst>
              <a:ext uri="{FF2B5EF4-FFF2-40B4-BE49-F238E27FC236}">
                <a16:creationId xmlns:a16="http://schemas.microsoft.com/office/drawing/2014/main" id="{A2127F26-2A66-1244-A129-D472C57CA94A}"/>
              </a:ext>
            </a:extLst>
          </p:cNvPr>
          <p:cNvSpPr/>
          <p:nvPr/>
        </p:nvSpPr>
        <p:spPr>
          <a:xfrm>
            <a:off x="3304299" y="5035409"/>
            <a:ext cx="1544012" cy="369332"/>
          </a:xfrm>
          <a:prstGeom prst="rect">
            <a:avLst/>
          </a:prstGeom>
        </p:spPr>
        <p:txBody>
          <a:bodyPr wrap="none">
            <a:spAutoFit/>
          </a:bodyPr>
          <a:lstStyle/>
          <a:p>
            <a:r>
              <a:rPr lang="en-US" dirty="0">
                <a:solidFill>
                  <a:srgbClr val="0070C0"/>
                </a:solidFill>
                <a:latin typeface="Helvetica Light" panose="020B0403020202020204" pitchFamily="34" charset="0"/>
              </a:rPr>
              <a:t>multiplication</a:t>
            </a:r>
          </a:p>
        </p:txBody>
      </p:sp>
      <p:sp>
        <p:nvSpPr>
          <p:cNvPr id="32" name="Rectangle 31">
            <a:extLst>
              <a:ext uri="{FF2B5EF4-FFF2-40B4-BE49-F238E27FC236}">
                <a16:creationId xmlns:a16="http://schemas.microsoft.com/office/drawing/2014/main" id="{CF73ABB6-7949-FB42-AB92-F6B106FC56C4}"/>
              </a:ext>
            </a:extLst>
          </p:cNvPr>
          <p:cNvSpPr/>
          <p:nvPr/>
        </p:nvSpPr>
        <p:spPr>
          <a:xfrm>
            <a:off x="2293425" y="5294596"/>
            <a:ext cx="327334" cy="400110"/>
          </a:xfrm>
          <a:prstGeom prst="rect">
            <a:avLst/>
          </a:prstGeom>
        </p:spPr>
        <p:txBody>
          <a:bodyPr wrap="none">
            <a:spAutoFit/>
          </a:bodyPr>
          <a:lstStyle/>
          <a:p>
            <a:r>
              <a:rPr lang="en-US" sz="2000" dirty="0">
                <a:solidFill>
                  <a:srgbClr val="0070C0"/>
                </a:solidFill>
                <a:latin typeface="Helvetica Light" panose="020B0403020202020204" pitchFamily="34" charset="0"/>
              </a:rPr>
              <a:t>5</a:t>
            </a:r>
          </a:p>
        </p:txBody>
      </p:sp>
      <p:sp>
        <p:nvSpPr>
          <p:cNvPr id="33" name="Rectangle 32">
            <a:extLst>
              <a:ext uri="{FF2B5EF4-FFF2-40B4-BE49-F238E27FC236}">
                <a16:creationId xmlns:a16="http://schemas.microsoft.com/office/drawing/2014/main" id="{D3086562-577A-374D-8A90-163D4096CBD2}"/>
              </a:ext>
            </a:extLst>
          </p:cNvPr>
          <p:cNvSpPr/>
          <p:nvPr/>
        </p:nvSpPr>
        <p:spPr>
          <a:xfrm>
            <a:off x="3863850" y="5292500"/>
            <a:ext cx="327334" cy="400110"/>
          </a:xfrm>
          <a:prstGeom prst="rect">
            <a:avLst/>
          </a:prstGeom>
        </p:spPr>
        <p:txBody>
          <a:bodyPr wrap="none">
            <a:spAutoFit/>
          </a:bodyPr>
          <a:lstStyle/>
          <a:p>
            <a:r>
              <a:rPr lang="en-US" sz="2000" dirty="0">
                <a:solidFill>
                  <a:srgbClr val="0070C0"/>
                </a:solidFill>
                <a:latin typeface="Helvetica Light" panose="020B0403020202020204" pitchFamily="34" charset="0"/>
              </a:rPr>
              <a:t>6</a:t>
            </a:r>
          </a:p>
        </p:txBody>
      </p:sp>
      <p:sp>
        <p:nvSpPr>
          <p:cNvPr id="26" name="Title 1">
            <a:extLst>
              <a:ext uri="{FF2B5EF4-FFF2-40B4-BE49-F238E27FC236}">
                <a16:creationId xmlns:a16="http://schemas.microsoft.com/office/drawing/2014/main" id="{6CF9A32F-229C-F04E-A838-04CC04703421}"/>
              </a:ext>
            </a:extLst>
          </p:cNvPr>
          <p:cNvSpPr txBox="1">
            <a:spLocks/>
          </p:cNvSpPr>
          <p:nvPr/>
        </p:nvSpPr>
        <p:spPr>
          <a:xfrm>
            <a:off x="623550" y="557065"/>
            <a:ext cx="8171985"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Helvetica Light" panose="020B0403020202020204" pitchFamily="34" charset="0"/>
                <a:ea typeface="Helvetica Neue Light" charset="0"/>
                <a:cs typeface="Helvetica Neue Light" charset="0"/>
              </a:rPr>
              <a:t>Return multiple values</a:t>
            </a:r>
          </a:p>
        </p:txBody>
      </p:sp>
    </p:spTree>
    <p:extLst>
      <p:ext uri="{BB962C8B-B14F-4D97-AF65-F5344CB8AC3E}">
        <p14:creationId xmlns:p14="http://schemas.microsoft.com/office/powerpoint/2010/main" val="201903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9B752EE6-4114-0044-9131-6FBFC61A5D80}"/>
              </a:ext>
            </a:extLst>
          </p:cNvPr>
          <p:cNvPicPr>
            <a:picLocks noChangeAspect="1"/>
          </p:cNvPicPr>
          <p:nvPr/>
        </p:nvPicPr>
        <p:blipFill rotWithShape="1">
          <a:blip r:embed="rId3"/>
          <a:srcRect r="31224"/>
          <a:stretch/>
        </p:blipFill>
        <p:spPr>
          <a:xfrm>
            <a:off x="2354907" y="1669071"/>
            <a:ext cx="6270902" cy="3876118"/>
          </a:xfrm>
          <a:prstGeom prst="rect">
            <a:avLst/>
          </a:prstGeom>
        </p:spPr>
      </p:pic>
      <p:sp>
        <p:nvSpPr>
          <p:cNvPr id="4" name="Title 1">
            <a:extLst>
              <a:ext uri="{FF2B5EF4-FFF2-40B4-BE49-F238E27FC236}">
                <a16:creationId xmlns:a16="http://schemas.microsoft.com/office/drawing/2014/main" id="{9810569A-B387-4E42-ADE9-1773144BD370}"/>
              </a:ext>
            </a:extLst>
          </p:cNvPr>
          <p:cNvSpPr txBox="1">
            <a:spLocks/>
          </p:cNvSpPr>
          <p:nvPr/>
        </p:nvSpPr>
        <p:spPr>
          <a:xfrm>
            <a:off x="623550" y="557065"/>
            <a:ext cx="1156845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dirty="0">
                <a:latin typeface="Helvetica Light" panose="020B0403020202020204" pitchFamily="34" charset="0"/>
                <a:ea typeface="Helvetica Neue Light" charset="0"/>
                <a:cs typeface="Helvetica Neue Light" charset="0"/>
              </a:rPr>
              <a:t>Commonly-used operators in conditional statements</a:t>
            </a:r>
          </a:p>
        </p:txBody>
      </p:sp>
    </p:spTree>
    <p:extLst>
      <p:ext uri="{BB962C8B-B14F-4D97-AF65-F5344CB8AC3E}">
        <p14:creationId xmlns:p14="http://schemas.microsoft.com/office/powerpoint/2010/main" val="382316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97" y="325469"/>
            <a:ext cx="8229600" cy="1068387"/>
          </a:xfrm>
        </p:spPr>
        <p:txBody>
          <a:bodyPr/>
          <a:lstStyle/>
          <a:p>
            <a:r>
              <a:rPr lang="en-US" dirty="0">
                <a:latin typeface="Helvetica Light" panose="020B0403020202020204" pitchFamily="34" charset="0"/>
              </a:rPr>
              <a:t>The “</a:t>
            </a:r>
            <a:r>
              <a:rPr lang="en-US" dirty="0">
                <a:solidFill>
                  <a:srgbClr val="00B050"/>
                </a:solidFill>
                <a:latin typeface="Helvetica Light" panose="020B0403020202020204" pitchFamily="34" charset="0"/>
              </a:rPr>
              <a:t>if</a:t>
            </a:r>
            <a:r>
              <a:rPr lang="en-US" dirty="0">
                <a:latin typeface="Helvetica Light" panose="020B0403020202020204" pitchFamily="34" charset="0"/>
              </a:rPr>
              <a:t>” statement</a:t>
            </a:r>
          </a:p>
        </p:txBody>
      </p:sp>
      <p:sp>
        <p:nvSpPr>
          <p:cNvPr id="3" name="Content Placeholder 2"/>
          <p:cNvSpPr>
            <a:spLocks noGrp="1"/>
          </p:cNvSpPr>
          <p:nvPr>
            <p:ph idx="1"/>
          </p:nvPr>
        </p:nvSpPr>
        <p:spPr>
          <a:xfrm>
            <a:off x="502080" y="1481009"/>
            <a:ext cx="8229600" cy="3118247"/>
          </a:xfrm>
        </p:spPr>
        <p:txBody>
          <a:bodyPr/>
          <a:lstStyle/>
          <a:p>
            <a:pPr>
              <a:buClr>
                <a:schemeClr val="tx1"/>
              </a:buClr>
              <a:buFont typeface="Arial" panose="020B0604020202020204" pitchFamily="34" charset="0"/>
              <a:buChar char="•"/>
              <a:defRPr/>
            </a:pPr>
            <a:r>
              <a:rPr lang="en-US" b="1" dirty="0">
                <a:solidFill>
                  <a:srgbClr val="00B050"/>
                </a:solidFill>
                <a:latin typeface="Helvetica Light" panose="020B0403020202020204" pitchFamily="34" charset="0"/>
              </a:rPr>
              <a:t>if</a:t>
            </a:r>
            <a:r>
              <a:rPr lang="en-US" dirty="0">
                <a:latin typeface="Helvetica Light" panose="020B0403020202020204" pitchFamily="34" charset="0"/>
              </a:rPr>
              <a:t> statements test a condition:</a:t>
            </a:r>
          </a:p>
          <a:p>
            <a:pPr marL="292100" lvl="1" indent="0">
              <a:buClr>
                <a:schemeClr val="tx1"/>
              </a:buClr>
              <a:buNone/>
              <a:defRPr/>
            </a:pPr>
            <a:r>
              <a:rPr lang="en-US" dirty="0">
                <a:latin typeface="Helvetica Light" panose="020B0403020202020204" pitchFamily="34" charset="0"/>
              </a:rPr>
              <a:t> </a:t>
            </a:r>
            <a:r>
              <a:rPr lang="en-US" sz="2000" dirty="0">
                <a:latin typeface="Helvetica Light" panose="020B0403020202020204" pitchFamily="34" charset="0"/>
              </a:rPr>
              <a:t>If TRUE, a given set of instructions (= code) is run</a:t>
            </a:r>
          </a:p>
          <a:p>
            <a:pPr marL="90932">
              <a:buFont typeface="Arial" panose="020B0604020202020204" pitchFamily="34" charset="0"/>
              <a:buChar char="•"/>
              <a:defRPr/>
            </a:pPr>
            <a:endParaRPr lang="en-US" sz="2200" u="sng" dirty="0">
              <a:latin typeface="Helvetica Light" panose="020B0403020202020204" pitchFamily="34" charset="0"/>
            </a:endParaRPr>
          </a:p>
          <a:p>
            <a:pPr marL="90932">
              <a:buFont typeface="Arial" panose="020B0604020202020204" pitchFamily="34" charset="0"/>
              <a:buChar char="•"/>
              <a:defRPr/>
            </a:pPr>
            <a:r>
              <a:rPr lang="en-US" sz="2200" u="sng" dirty="0">
                <a:latin typeface="Helvetica Light" panose="020B0403020202020204" pitchFamily="34" charset="0"/>
              </a:rPr>
              <a:t>Syntax</a:t>
            </a:r>
            <a:r>
              <a:rPr lang="en-US" sz="2200" dirty="0">
                <a:latin typeface="Helvetica Light" panose="020B0403020202020204" pitchFamily="34" charset="0"/>
              </a:rPr>
              <a:t>:</a:t>
            </a:r>
            <a:r>
              <a:rPr lang="en-US" sz="2200" u="sng" dirty="0">
                <a:latin typeface="Helvetica Light" panose="020B0403020202020204" pitchFamily="34" charset="0"/>
              </a:rPr>
              <a:t> </a:t>
            </a:r>
            <a:br>
              <a:rPr lang="en-US" sz="2200" u="sng" dirty="0">
                <a:latin typeface="Helvetica Light" panose="020B0403020202020204" pitchFamily="34" charset="0"/>
              </a:rPr>
            </a:br>
            <a:r>
              <a:rPr lang="en-US" sz="2200" dirty="0">
                <a:latin typeface="Lucida Console" panose="020B0609040504020204" pitchFamily="49" charset="0"/>
              </a:rPr>
              <a:t>	</a:t>
            </a:r>
            <a:r>
              <a:rPr lang="en-US" sz="2000" dirty="0">
                <a:solidFill>
                  <a:srgbClr val="FF0000"/>
                </a:solidFill>
                <a:latin typeface="Lucida Console" panose="020B0609040504020204" pitchFamily="49" charset="0"/>
              </a:rPr>
              <a:t>if (condition)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Instructions</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a:t>
            </a:r>
          </a:p>
        </p:txBody>
      </p:sp>
      <p:grpSp>
        <p:nvGrpSpPr>
          <p:cNvPr id="4" name="Group 3">
            <a:extLst>
              <a:ext uri="{FF2B5EF4-FFF2-40B4-BE49-F238E27FC236}">
                <a16:creationId xmlns:a16="http://schemas.microsoft.com/office/drawing/2014/main" id="{550C94D7-9733-A940-9C7D-23BCA33ADDD4}"/>
              </a:ext>
            </a:extLst>
          </p:cNvPr>
          <p:cNvGrpSpPr/>
          <p:nvPr/>
        </p:nvGrpSpPr>
        <p:grpSpPr>
          <a:xfrm>
            <a:off x="5935666" y="1588717"/>
            <a:ext cx="4351580" cy="3933240"/>
            <a:chOff x="5813003" y="1443751"/>
            <a:chExt cx="4351580" cy="3933240"/>
          </a:xfrm>
        </p:grpSpPr>
        <p:cxnSp>
          <p:nvCxnSpPr>
            <p:cNvPr id="21" name="Straight Arrow Connector 20"/>
            <p:cNvCxnSpPr/>
            <p:nvPr/>
          </p:nvCxnSpPr>
          <p:spPr>
            <a:xfrm flipH="1">
              <a:off x="6555875" y="3108478"/>
              <a:ext cx="1060574" cy="0"/>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14" name="Rounded Rectangle 13"/>
            <p:cNvSpPr/>
            <p:nvPr/>
          </p:nvSpPr>
          <p:spPr>
            <a:xfrm>
              <a:off x="7811683" y="1443751"/>
              <a:ext cx="1053150" cy="436348"/>
            </a:xfrm>
            <a:prstGeom prst="roundRect">
              <a:avLst/>
            </a:prstGeom>
            <a:solidFill>
              <a:schemeClr val="tx1"/>
            </a:solidFill>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latin typeface="Helvetica Light" panose="020B0403020202020204" pitchFamily="34" charset="0"/>
              </a:endParaRPr>
            </a:p>
          </p:txBody>
        </p:sp>
        <p:sp>
          <p:nvSpPr>
            <p:cNvPr id="15" name="TextBox 14"/>
            <p:cNvSpPr txBox="1"/>
            <p:nvPr/>
          </p:nvSpPr>
          <p:spPr>
            <a:xfrm>
              <a:off x="7971703" y="1473176"/>
              <a:ext cx="733110" cy="369332"/>
            </a:xfrm>
            <a:prstGeom prst="rect">
              <a:avLst/>
            </a:prstGeom>
            <a:noFill/>
            <a:effectLst/>
          </p:spPr>
          <p:txBody>
            <a:bodyPr wrap="square" rtlCol="0">
              <a:spAutoFit/>
            </a:bodyPr>
            <a:lstStyle/>
            <a:p>
              <a:pPr algn="ctr"/>
              <a:r>
                <a:rPr lang="en-US" dirty="0">
                  <a:solidFill>
                    <a:schemeClr val="bg1"/>
                  </a:solidFill>
                  <a:latin typeface="Helvetica Light" panose="020B0403020202020204" pitchFamily="34" charset="0"/>
                  <a:cs typeface="Arial" panose="020B0604020202020204" pitchFamily="34" charset="0"/>
                </a:rPr>
                <a:t>Start</a:t>
              </a:r>
            </a:p>
          </p:txBody>
        </p:sp>
        <p:sp>
          <p:nvSpPr>
            <p:cNvPr id="16" name="Rectangle 15"/>
            <p:cNvSpPr/>
            <p:nvPr/>
          </p:nvSpPr>
          <p:spPr>
            <a:xfrm rot="2700000">
              <a:off x="7818189" y="2582163"/>
              <a:ext cx="1065915" cy="1065915"/>
            </a:xfrm>
            <a:prstGeom prst="rect">
              <a:avLst/>
            </a:prstGeom>
            <a:solidFill>
              <a:srgbClr val="C00000"/>
            </a:solidFill>
            <a:ln>
              <a:solidFill>
                <a:schemeClr val="tx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17" name="TextBox 16"/>
            <p:cNvSpPr txBox="1"/>
            <p:nvPr/>
          </p:nvSpPr>
          <p:spPr>
            <a:xfrm>
              <a:off x="7801090" y="2844225"/>
              <a:ext cx="1165865" cy="584775"/>
            </a:xfrm>
            <a:prstGeom prst="rect">
              <a:avLst/>
            </a:prstGeom>
            <a:no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Condition true?</a:t>
              </a:r>
            </a:p>
          </p:txBody>
        </p:sp>
        <p:cxnSp>
          <p:nvCxnSpPr>
            <p:cNvPr id="19" name="Straight Arrow Connector 18"/>
            <p:cNvCxnSpPr/>
            <p:nvPr/>
          </p:nvCxnSpPr>
          <p:spPr>
            <a:xfrm>
              <a:off x="8351147" y="1876772"/>
              <a:ext cx="0" cy="48463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20" name="Straight Arrow Connector 19"/>
            <p:cNvCxnSpPr/>
            <p:nvPr/>
          </p:nvCxnSpPr>
          <p:spPr>
            <a:xfrm>
              <a:off x="6577141" y="3100397"/>
              <a:ext cx="0" cy="48463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27" name="Straight Arrow Connector 26"/>
            <p:cNvCxnSpPr/>
            <p:nvPr/>
          </p:nvCxnSpPr>
          <p:spPr>
            <a:xfrm flipH="1">
              <a:off x="9104009" y="3116429"/>
              <a:ext cx="1060574" cy="0"/>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30" name="Straight Arrow Connector 29"/>
            <p:cNvCxnSpPr/>
            <p:nvPr/>
          </p:nvCxnSpPr>
          <p:spPr>
            <a:xfrm>
              <a:off x="10140144" y="3116429"/>
              <a:ext cx="0" cy="1188720"/>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32" name="Straight Arrow Connector 31"/>
            <p:cNvCxnSpPr/>
            <p:nvPr/>
          </p:nvCxnSpPr>
          <p:spPr>
            <a:xfrm>
              <a:off x="6577141" y="4114670"/>
              <a:ext cx="0" cy="211772"/>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36" name="Straight Arrow Connector 35"/>
            <p:cNvCxnSpPr/>
            <p:nvPr/>
          </p:nvCxnSpPr>
          <p:spPr>
            <a:xfrm>
              <a:off x="8418203" y="4307583"/>
              <a:ext cx="0" cy="48463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28" name="Straight Arrow Connector 27"/>
            <p:cNvCxnSpPr>
              <a:cxnSpLocks/>
            </p:cNvCxnSpPr>
            <p:nvPr/>
          </p:nvCxnSpPr>
          <p:spPr>
            <a:xfrm flipH="1">
              <a:off x="6582411" y="4313796"/>
              <a:ext cx="1851694" cy="0"/>
            </a:xfrm>
            <a:prstGeom prst="straightConnector1">
              <a:avLst/>
            </a:prstGeom>
            <a:ln w="38100">
              <a:solidFill>
                <a:schemeClr val="tx1"/>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29" name="Straight Arrow Connector 28">
              <a:extLst>
                <a:ext uri="{FF2B5EF4-FFF2-40B4-BE49-F238E27FC236}">
                  <a16:creationId xmlns:a16="http://schemas.microsoft.com/office/drawing/2014/main" id="{C62AC974-904B-43DC-B500-7B16CC453B8D}"/>
                </a:ext>
              </a:extLst>
            </p:cNvPr>
            <p:cNvCxnSpPr>
              <a:cxnSpLocks/>
            </p:cNvCxnSpPr>
            <p:nvPr/>
          </p:nvCxnSpPr>
          <p:spPr>
            <a:xfrm>
              <a:off x="8408301" y="4309739"/>
              <a:ext cx="1755648" cy="0"/>
            </a:xfrm>
            <a:prstGeom prst="straightConnector1">
              <a:avLst/>
            </a:prstGeom>
            <a:ln w="38100">
              <a:solidFill>
                <a:schemeClr val="tx1"/>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31" name="TextBox 30">
              <a:extLst>
                <a:ext uri="{FF2B5EF4-FFF2-40B4-BE49-F238E27FC236}">
                  <a16:creationId xmlns:a16="http://schemas.microsoft.com/office/drawing/2014/main" id="{264F6540-3706-4ABB-88FF-DC42532A9781}"/>
                </a:ext>
              </a:extLst>
            </p:cNvPr>
            <p:cNvSpPr txBox="1"/>
            <p:nvPr/>
          </p:nvSpPr>
          <p:spPr>
            <a:xfrm>
              <a:off x="6750749" y="2731065"/>
              <a:ext cx="733110" cy="369332"/>
            </a:xfrm>
            <a:prstGeom prst="rect">
              <a:avLst/>
            </a:prstGeom>
            <a:noFill/>
            <a:effectLst/>
          </p:spPr>
          <p:txBody>
            <a:bodyPr wrap="square" rtlCol="0">
              <a:spAutoFit/>
            </a:bodyPr>
            <a:lstStyle/>
            <a:p>
              <a:pPr algn="ctr"/>
              <a:r>
                <a:rPr lang="en-US" dirty="0">
                  <a:latin typeface="Helvetica Light" panose="020B0403020202020204" pitchFamily="34" charset="0"/>
                  <a:cs typeface="Arial" panose="020B0604020202020204" pitchFamily="34" charset="0"/>
                </a:rPr>
                <a:t>Yes</a:t>
              </a:r>
            </a:p>
          </p:txBody>
        </p:sp>
        <p:sp>
          <p:nvSpPr>
            <p:cNvPr id="33" name="TextBox 32">
              <a:extLst>
                <a:ext uri="{FF2B5EF4-FFF2-40B4-BE49-F238E27FC236}">
                  <a16:creationId xmlns:a16="http://schemas.microsoft.com/office/drawing/2014/main" id="{27929B41-EEDA-4648-848C-494A6510DC53}"/>
                </a:ext>
              </a:extLst>
            </p:cNvPr>
            <p:cNvSpPr txBox="1"/>
            <p:nvPr/>
          </p:nvSpPr>
          <p:spPr>
            <a:xfrm>
              <a:off x="9255948" y="2715019"/>
              <a:ext cx="733110" cy="369332"/>
            </a:xfrm>
            <a:prstGeom prst="rect">
              <a:avLst/>
            </a:prstGeom>
            <a:noFill/>
            <a:effectLst/>
          </p:spPr>
          <p:txBody>
            <a:bodyPr wrap="square" rtlCol="0">
              <a:spAutoFit/>
            </a:bodyPr>
            <a:lstStyle/>
            <a:p>
              <a:pPr algn="ctr"/>
              <a:r>
                <a:rPr lang="en-US" dirty="0">
                  <a:latin typeface="Helvetica Light" panose="020B0403020202020204" pitchFamily="34" charset="0"/>
                  <a:cs typeface="Arial" panose="020B0604020202020204" pitchFamily="34" charset="0"/>
                </a:rPr>
                <a:t>No</a:t>
              </a:r>
            </a:p>
          </p:txBody>
        </p:sp>
        <p:sp>
          <p:nvSpPr>
            <p:cNvPr id="34" name="TextBox 33">
              <a:extLst>
                <a:ext uri="{FF2B5EF4-FFF2-40B4-BE49-F238E27FC236}">
                  <a16:creationId xmlns:a16="http://schemas.microsoft.com/office/drawing/2014/main" id="{2A368ACD-A90B-CA48-BA09-6D391A47A592}"/>
                </a:ext>
              </a:extLst>
            </p:cNvPr>
            <p:cNvSpPr txBox="1"/>
            <p:nvPr/>
          </p:nvSpPr>
          <p:spPr>
            <a:xfrm>
              <a:off x="5813003" y="3574825"/>
              <a:ext cx="1496860"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if</a:t>
              </a:r>
              <a:r>
                <a:rPr lang="en-US" sz="1600" dirty="0">
                  <a:solidFill>
                    <a:schemeClr val="bg1"/>
                  </a:solidFill>
                  <a:latin typeface="Helvetica Light" panose="020B0403020202020204" pitchFamily="34" charset="0"/>
                  <a:cs typeface="Arial" panose="020B0604020202020204" pitchFamily="34" charset="0"/>
                </a:rPr>
                <a:t> block</a:t>
              </a:r>
            </a:p>
          </p:txBody>
        </p:sp>
        <p:sp>
          <p:nvSpPr>
            <p:cNvPr id="35" name="TextBox 34">
              <a:extLst>
                <a:ext uri="{FF2B5EF4-FFF2-40B4-BE49-F238E27FC236}">
                  <a16:creationId xmlns:a16="http://schemas.microsoft.com/office/drawing/2014/main" id="{8F22342D-EAD2-D649-B261-BEC76315867E}"/>
                </a:ext>
              </a:extLst>
            </p:cNvPr>
            <p:cNvSpPr txBox="1"/>
            <p:nvPr/>
          </p:nvSpPr>
          <p:spPr>
            <a:xfrm>
              <a:off x="7570156" y="4792216"/>
              <a:ext cx="1755648"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outside </a:t>
              </a:r>
              <a:r>
                <a:rPr lang="en-US" sz="1600" dirty="0">
                  <a:solidFill>
                    <a:srgbClr val="00B050"/>
                  </a:solidFill>
                  <a:latin typeface="Helvetica Light" panose="020B0403020202020204" pitchFamily="34" charset="0"/>
                  <a:cs typeface="Arial" panose="020B0604020202020204" pitchFamily="34" charset="0"/>
                </a:rPr>
                <a:t>if</a:t>
              </a:r>
              <a:r>
                <a:rPr lang="en-US" sz="1600" dirty="0">
                  <a:solidFill>
                    <a:schemeClr val="bg1"/>
                  </a:solidFill>
                  <a:latin typeface="Helvetica Light" panose="020B0403020202020204" pitchFamily="34" charset="0"/>
                  <a:cs typeface="Arial" panose="020B0604020202020204" pitchFamily="34" charset="0"/>
                </a:rPr>
                <a:t> block</a:t>
              </a:r>
            </a:p>
          </p:txBody>
        </p:sp>
        <p:sp>
          <p:nvSpPr>
            <p:cNvPr id="38" name="TextBox 37">
              <a:extLst>
                <a:ext uri="{FF2B5EF4-FFF2-40B4-BE49-F238E27FC236}">
                  <a16:creationId xmlns:a16="http://schemas.microsoft.com/office/drawing/2014/main" id="{6410537B-FE5D-9C4A-9792-905714701B00}"/>
                </a:ext>
              </a:extLst>
            </p:cNvPr>
            <p:cNvSpPr txBox="1"/>
            <p:nvPr/>
          </p:nvSpPr>
          <p:spPr>
            <a:xfrm rot="18834773">
              <a:off x="7358444" y="2470589"/>
              <a:ext cx="1053150" cy="338554"/>
            </a:xfrm>
            <a:prstGeom prst="rect">
              <a:avLst/>
            </a:prstGeom>
            <a:noFill/>
            <a:effectLst/>
          </p:spPr>
          <p:txBody>
            <a:bodyPr wrap="square" rtlCol="0">
              <a:spAutoFit/>
            </a:bodyPr>
            <a:lstStyle/>
            <a:p>
              <a:pPr algn="ctr"/>
              <a:r>
                <a:rPr lang="en-US" sz="1600" i="1" dirty="0">
                  <a:solidFill>
                    <a:srgbClr val="00B050"/>
                  </a:solidFill>
                  <a:latin typeface="Helvetica Light" panose="020B0403020202020204" pitchFamily="34" charset="0"/>
                  <a:cs typeface="Arial" panose="020B0604020202020204" pitchFamily="34" charset="0"/>
                </a:rPr>
                <a:t>if block</a:t>
              </a:r>
            </a:p>
          </p:txBody>
        </p:sp>
      </p:grpSp>
      <p:sp>
        <p:nvSpPr>
          <p:cNvPr id="39" name="TextBox 38">
            <a:extLst>
              <a:ext uri="{FF2B5EF4-FFF2-40B4-BE49-F238E27FC236}">
                <a16:creationId xmlns:a16="http://schemas.microsoft.com/office/drawing/2014/main" id="{6189D67E-6AC7-8741-8024-2D92C5AB0D99}"/>
              </a:ext>
            </a:extLst>
          </p:cNvPr>
          <p:cNvSpPr txBox="1"/>
          <p:nvPr/>
        </p:nvSpPr>
        <p:spPr>
          <a:xfrm>
            <a:off x="435452" y="6471318"/>
            <a:ext cx="9353551" cy="338554"/>
          </a:xfrm>
          <a:prstGeom prst="rect">
            <a:avLst/>
          </a:prstGeom>
          <a:noFill/>
        </p:spPr>
        <p:txBody>
          <a:bodyPr wrap="square" rtlCol="0">
            <a:spAutoFit/>
          </a:bodyPr>
          <a:lstStyle/>
          <a:p>
            <a:r>
              <a:rPr lang="en-US" sz="1600" dirty="0">
                <a:latin typeface="Helvetica Light" panose="020B0403020202020204" pitchFamily="34" charset="0"/>
                <a:ea typeface="Helvetica Neue Light" panose="02000403000000020004" pitchFamily="2" charset="0"/>
                <a:cs typeface="Helvetica"/>
              </a:rPr>
              <a:t>Adapted from material prepared by Dr. Ashley Beck</a:t>
            </a:r>
          </a:p>
        </p:txBody>
      </p:sp>
    </p:spTree>
    <p:extLst>
      <p:ext uri="{BB962C8B-B14F-4D97-AF65-F5344CB8AC3E}">
        <p14:creationId xmlns:p14="http://schemas.microsoft.com/office/powerpoint/2010/main" val="218639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497" y="325469"/>
            <a:ext cx="8229600" cy="1068387"/>
          </a:xfrm>
        </p:spPr>
        <p:txBody>
          <a:bodyPr/>
          <a:lstStyle/>
          <a:p>
            <a:r>
              <a:rPr lang="en-US" dirty="0">
                <a:latin typeface="Helvetica Light" panose="020B0403020202020204" pitchFamily="34" charset="0"/>
              </a:rPr>
              <a:t>The “</a:t>
            </a:r>
            <a:r>
              <a:rPr lang="en-US" dirty="0">
                <a:solidFill>
                  <a:srgbClr val="00B050"/>
                </a:solidFill>
                <a:latin typeface="Helvetica Light" panose="020B0403020202020204" pitchFamily="34" charset="0"/>
              </a:rPr>
              <a:t>if else</a:t>
            </a:r>
            <a:r>
              <a:rPr lang="en-US" dirty="0">
                <a:latin typeface="Helvetica Light" panose="020B0403020202020204" pitchFamily="34" charset="0"/>
              </a:rPr>
              <a:t>” statement</a:t>
            </a:r>
          </a:p>
        </p:txBody>
      </p:sp>
      <p:sp>
        <p:nvSpPr>
          <p:cNvPr id="3" name="Content Placeholder 2"/>
          <p:cNvSpPr>
            <a:spLocks noGrp="1"/>
          </p:cNvSpPr>
          <p:nvPr>
            <p:ph idx="1"/>
          </p:nvPr>
        </p:nvSpPr>
        <p:spPr>
          <a:xfrm>
            <a:off x="502080" y="1481009"/>
            <a:ext cx="8229600" cy="3758847"/>
          </a:xfrm>
        </p:spPr>
        <p:txBody>
          <a:bodyPr>
            <a:normAutofit/>
          </a:bodyPr>
          <a:lstStyle/>
          <a:p>
            <a:pPr>
              <a:buClr>
                <a:schemeClr val="tx1"/>
              </a:buClr>
              <a:buFont typeface="Arial" panose="020B0604020202020204" pitchFamily="34" charset="0"/>
              <a:buChar char="•"/>
              <a:defRPr/>
            </a:pPr>
            <a:r>
              <a:rPr lang="en-US" b="1" dirty="0">
                <a:solidFill>
                  <a:srgbClr val="00B050"/>
                </a:solidFill>
                <a:latin typeface="Helvetica Light" panose="020B0403020202020204" pitchFamily="34" charset="0"/>
              </a:rPr>
              <a:t>if else</a:t>
            </a:r>
            <a:r>
              <a:rPr lang="en-US" dirty="0">
                <a:latin typeface="Helvetica Light" panose="020B0403020202020204" pitchFamily="34" charset="0"/>
              </a:rPr>
              <a:t> statements test a condition:</a:t>
            </a:r>
          </a:p>
          <a:p>
            <a:pPr marL="292100" lvl="1" indent="0">
              <a:buClr>
                <a:schemeClr val="tx1"/>
              </a:buClr>
              <a:buNone/>
              <a:defRPr/>
            </a:pPr>
            <a:r>
              <a:rPr lang="en-US" sz="2000" dirty="0">
                <a:latin typeface="Helvetica Light" panose="020B0403020202020204" pitchFamily="34" charset="0"/>
              </a:rPr>
              <a:t> If a condition is TRUE, a certain task is carried out</a:t>
            </a:r>
          </a:p>
          <a:p>
            <a:pPr marL="292100" lvl="1" indent="0">
              <a:buClr>
                <a:schemeClr val="tx1"/>
              </a:buClr>
              <a:buNone/>
              <a:defRPr/>
            </a:pPr>
            <a:r>
              <a:rPr lang="en-US" sz="2000" dirty="0">
                <a:latin typeface="Helvetica Light" panose="020B0403020202020204" pitchFamily="34" charset="0"/>
              </a:rPr>
              <a:t> If a condition is FALSE, a different task is carried out</a:t>
            </a:r>
          </a:p>
          <a:p>
            <a:pPr marL="90932">
              <a:buFont typeface="Arial" panose="020B0604020202020204" pitchFamily="34" charset="0"/>
              <a:buChar char="•"/>
              <a:defRPr/>
            </a:pPr>
            <a:endParaRPr lang="en-US" sz="2200" u="sng" dirty="0">
              <a:latin typeface="Helvetica Light" panose="020B0403020202020204" pitchFamily="34" charset="0"/>
            </a:endParaRPr>
          </a:p>
          <a:p>
            <a:pPr marL="90932">
              <a:buFont typeface="Arial" panose="020B0604020202020204" pitchFamily="34" charset="0"/>
              <a:buChar char="•"/>
              <a:defRPr/>
            </a:pPr>
            <a:r>
              <a:rPr lang="en-US" sz="2200" u="sng" dirty="0">
                <a:latin typeface="Helvetica Light" panose="020B0403020202020204" pitchFamily="34" charset="0"/>
              </a:rPr>
              <a:t>Syntax</a:t>
            </a:r>
            <a:r>
              <a:rPr lang="en-US" sz="2200" dirty="0">
                <a:latin typeface="Helvetica Light" panose="020B0403020202020204" pitchFamily="34" charset="0"/>
              </a:rPr>
              <a:t>:</a:t>
            </a:r>
            <a:r>
              <a:rPr lang="en-US" sz="2200" u="sng" dirty="0">
                <a:latin typeface="Helvetica Light" panose="020B0403020202020204" pitchFamily="34" charset="0"/>
              </a:rPr>
              <a:t> </a:t>
            </a:r>
            <a:br>
              <a:rPr lang="en-US" sz="2200" u="sng" dirty="0">
                <a:latin typeface="Helvetica Light" panose="020B0403020202020204" pitchFamily="34" charset="0"/>
              </a:rPr>
            </a:br>
            <a:r>
              <a:rPr lang="en-US" sz="2200" dirty="0">
                <a:latin typeface="Lucida Console" panose="020B0609040504020204" pitchFamily="49" charset="0"/>
              </a:rPr>
              <a:t>	</a:t>
            </a:r>
            <a:r>
              <a:rPr lang="en-US" sz="2000" dirty="0">
                <a:solidFill>
                  <a:srgbClr val="FF0000"/>
                </a:solidFill>
                <a:latin typeface="Lucida Console" panose="020B0609040504020204" pitchFamily="49" charset="0"/>
              </a:rPr>
              <a:t> if (condition)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Instructions 1</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 else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Instructions 2</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a:t>
            </a:r>
          </a:p>
        </p:txBody>
      </p:sp>
      <p:grpSp>
        <p:nvGrpSpPr>
          <p:cNvPr id="5" name="Group 4">
            <a:extLst>
              <a:ext uri="{FF2B5EF4-FFF2-40B4-BE49-F238E27FC236}">
                <a16:creationId xmlns:a16="http://schemas.microsoft.com/office/drawing/2014/main" id="{2BDF5AD8-774F-7F46-9FC6-148844033F98}"/>
              </a:ext>
            </a:extLst>
          </p:cNvPr>
          <p:cNvGrpSpPr/>
          <p:nvPr/>
        </p:nvGrpSpPr>
        <p:grpSpPr>
          <a:xfrm>
            <a:off x="5935666" y="1588717"/>
            <a:ext cx="5076287" cy="3943526"/>
            <a:chOff x="5935666" y="1588717"/>
            <a:chExt cx="5076287" cy="3943526"/>
          </a:xfrm>
        </p:grpSpPr>
        <p:grpSp>
          <p:nvGrpSpPr>
            <p:cNvPr id="4" name="Group 3">
              <a:extLst>
                <a:ext uri="{FF2B5EF4-FFF2-40B4-BE49-F238E27FC236}">
                  <a16:creationId xmlns:a16="http://schemas.microsoft.com/office/drawing/2014/main" id="{550C94D7-9733-A940-9C7D-23BCA33ADDD4}"/>
                </a:ext>
              </a:extLst>
            </p:cNvPr>
            <p:cNvGrpSpPr/>
            <p:nvPr/>
          </p:nvGrpSpPr>
          <p:grpSpPr>
            <a:xfrm>
              <a:off x="5935666" y="1588717"/>
              <a:ext cx="4351580" cy="3943526"/>
              <a:chOff x="5813003" y="1443751"/>
              <a:chExt cx="4351580" cy="3943526"/>
            </a:xfrm>
          </p:grpSpPr>
          <p:cxnSp>
            <p:nvCxnSpPr>
              <p:cNvPr id="21" name="Straight Arrow Connector 20"/>
              <p:cNvCxnSpPr/>
              <p:nvPr/>
            </p:nvCxnSpPr>
            <p:spPr>
              <a:xfrm flipH="1">
                <a:off x="6555875" y="3108478"/>
                <a:ext cx="1060574" cy="0"/>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14" name="Rounded Rectangle 13"/>
              <p:cNvSpPr/>
              <p:nvPr/>
            </p:nvSpPr>
            <p:spPr>
              <a:xfrm>
                <a:off x="7811683" y="1443751"/>
                <a:ext cx="1053150" cy="436348"/>
              </a:xfrm>
              <a:prstGeom prst="roundRect">
                <a:avLst/>
              </a:prstGeom>
              <a:solidFill>
                <a:schemeClr val="tx1"/>
              </a:solidFill>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latin typeface="Helvetica Light" panose="020B0403020202020204" pitchFamily="34" charset="0"/>
                </a:endParaRPr>
              </a:p>
            </p:txBody>
          </p:sp>
          <p:sp>
            <p:nvSpPr>
              <p:cNvPr id="15" name="TextBox 14"/>
              <p:cNvSpPr txBox="1"/>
              <p:nvPr/>
            </p:nvSpPr>
            <p:spPr>
              <a:xfrm>
                <a:off x="7971703" y="1473176"/>
                <a:ext cx="733110" cy="369332"/>
              </a:xfrm>
              <a:prstGeom prst="rect">
                <a:avLst/>
              </a:prstGeom>
              <a:noFill/>
              <a:effectLst/>
            </p:spPr>
            <p:txBody>
              <a:bodyPr wrap="square" rtlCol="0">
                <a:spAutoFit/>
              </a:bodyPr>
              <a:lstStyle/>
              <a:p>
                <a:pPr algn="ctr"/>
                <a:r>
                  <a:rPr lang="en-US" dirty="0">
                    <a:solidFill>
                      <a:schemeClr val="bg1"/>
                    </a:solidFill>
                    <a:latin typeface="Helvetica Light" panose="020B0403020202020204" pitchFamily="34" charset="0"/>
                    <a:cs typeface="Arial" panose="020B0604020202020204" pitchFamily="34" charset="0"/>
                  </a:rPr>
                  <a:t>Start</a:t>
                </a:r>
              </a:p>
            </p:txBody>
          </p:sp>
          <p:sp>
            <p:nvSpPr>
              <p:cNvPr id="16" name="Rectangle 15"/>
              <p:cNvSpPr/>
              <p:nvPr/>
            </p:nvSpPr>
            <p:spPr>
              <a:xfrm rot="2700000">
                <a:off x="7818189" y="2582163"/>
                <a:ext cx="1065915" cy="1065915"/>
              </a:xfrm>
              <a:prstGeom prst="rect">
                <a:avLst/>
              </a:prstGeom>
              <a:solidFill>
                <a:srgbClr val="C00000"/>
              </a:solidFill>
              <a:ln>
                <a:solidFill>
                  <a:schemeClr val="tx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17" name="TextBox 16"/>
              <p:cNvSpPr txBox="1"/>
              <p:nvPr/>
            </p:nvSpPr>
            <p:spPr>
              <a:xfrm>
                <a:off x="7801090" y="2844225"/>
                <a:ext cx="1165865" cy="584775"/>
              </a:xfrm>
              <a:prstGeom prst="rect">
                <a:avLst/>
              </a:prstGeom>
              <a:no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Condition true?</a:t>
                </a:r>
              </a:p>
            </p:txBody>
          </p:sp>
          <p:cxnSp>
            <p:nvCxnSpPr>
              <p:cNvPr id="19" name="Straight Arrow Connector 18"/>
              <p:cNvCxnSpPr/>
              <p:nvPr/>
            </p:nvCxnSpPr>
            <p:spPr>
              <a:xfrm>
                <a:off x="8351147" y="1876772"/>
                <a:ext cx="0" cy="48463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20" name="Straight Arrow Connector 19"/>
              <p:cNvCxnSpPr/>
              <p:nvPr/>
            </p:nvCxnSpPr>
            <p:spPr>
              <a:xfrm>
                <a:off x="6577141" y="3100397"/>
                <a:ext cx="0" cy="48463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27" name="Straight Arrow Connector 26"/>
              <p:cNvCxnSpPr/>
              <p:nvPr/>
            </p:nvCxnSpPr>
            <p:spPr>
              <a:xfrm flipH="1">
                <a:off x="9104009" y="3116429"/>
                <a:ext cx="1060574" cy="0"/>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32" name="Straight Arrow Connector 31"/>
              <p:cNvCxnSpPr/>
              <p:nvPr/>
            </p:nvCxnSpPr>
            <p:spPr>
              <a:xfrm>
                <a:off x="6577141" y="4114670"/>
                <a:ext cx="0" cy="211772"/>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36" name="Straight Arrow Connector 35"/>
              <p:cNvCxnSpPr/>
              <p:nvPr/>
            </p:nvCxnSpPr>
            <p:spPr>
              <a:xfrm>
                <a:off x="8418203" y="4307583"/>
                <a:ext cx="0" cy="48463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28" name="Straight Arrow Connector 27"/>
              <p:cNvCxnSpPr>
                <a:cxnSpLocks/>
              </p:cNvCxnSpPr>
              <p:nvPr/>
            </p:nvCxnSpPr>
            <p:spPr>
              <a:xfrm flipH="1">
                <a:off x="6582411" y="4313796"/>
                <a:ext cx="1851694" cy="0"/>
              </a:xfrm>
              <a:prstGeom prst="straightConnector1">
                <a:avLst/>
              </a:prstGeom>
              <a:ln w="38100">
                <a:solidFill>
                  <a:schemeClr val="tx1"/>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29" name="Straight Arrow Connector 28">
                <a:extLst>
                  <a:ext uri="{FF2B5EF4-FFF2-40B4-BE49-F238E27FC236}">
                    <a16:creationId xmlns:a16="http://schemas.microsoft.com/office/drawing/2014/main" id="{C62AC974-904B-43DC-B500-7B16CC453B8D}"/>
                  </a:ext>
                </a:extLst>
              </p:cNvPr>
              <p:cNvCxnSpPr>
                <a:cxnSpLocks/>
              </p:cNvCxnSpPr>
              <p:nvPr/>
            </p:nvCxnSpPr>
            <p:spPr>
              <a:xfrm>
                <a:off x="8408301" y="4309739"/>
                <a:ext cx="1755648" cy="0"/>
              </a:xfrm>
              <a:prstGeom prst="straightConnector1">
                <a:avLst/>
              </a:prstGeom>
              <a:ln w="38100">
                <a:solidFill>
                  <a:schemeClr val="tx1"/>
                </a:solidFill>
                <a:headEnd type="arrow"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31" name="TextBox 30">
                <a:extLst>
                  <a:ext uri="{FF2B5EF4-FFF2-40B4-BE49-F238E27FC236}">
                    <a16:creationId xmlns:a16="http://schemas.microsoft.com/office/drawing/2014/main" id="{264F6540-3706-4ABB-88FF-DC42532A9781}"/>
                  </a:ext>
                </a:extLst>
              </p:cNvPr>
              <p:cNvSpPr txBox="1"/>
              <p:nvPr/>
            </p:nvSpPr>
            <p:spPr>
              <a:xfrm>
                <a:off x="6750749" y="2731065"/>
                <a:ext cx="733110" cy="369332"/>
              </a:xfrm>
              <a:prstGeom prst="rect">
                <a:avLst/>
              </a:prstGeom>
              <a:noFill/>
              <a:effectLst/>
            </p:spPr>
            <p:txBody>
              <a:bodyPr wrap="square" rtlCol="0">
                <a:spAutoFit/>
              </a:bodyPr>
              <a:lstStyle/>
              <a:p>
                <a:pPr algn="ctr"/>
                <a:r>
                  <a:rPr lang="en-US" dirty="0">
                    <a:latin typeface="Helvetica Light" panose="020B0403020202020204" pitchFamily="34" charset="0"/>
                    <a:cs typeface="Arial" panose="020B0604020202020204" pitchFamily="34" charset="0"/>
                  </a:rPr>
                  <a:t>Yes</a:t>
                </a:r>
              </a:p>
            </p:txBody>
          </p:sp>
          <p:sp>
            <p:nvSpPr>
              <p:cNvPr id="33" name="TextBox 32">
                <a:extLst>
                  <a:ext uri="{FF2B5EF4-FFF2-40B4-BE49-F238E27FC236}">
                    <a16:creationId xmlns:a16="http://schemas.microsoft.com/office/drawing/2014/main" id="{27929B41-EEDA-4648-848C-494A6510DC53}"/>
                  </a:ext>
                </a:extLst>
              </p:cNvPr>
              <p:cNvSpPr txBox="1"/>
              <p:nvPr/>
            </p:nvSpPr>
            <p:spPr>
              <a:xfrm>
                <a:off x="9255948" y="2715019"/>
                <a:ext cx="733110" cy="369332"/>
              </a:xfrm>
              <a:prstGeom prst="rect">
                <a:avLst/>
              </a:prstGeom>
              <a:noFill/>
              <a:effectLst/>
            </p:spPr>
            <p:txBody>
              <a:bodyPr wrap="square" rtlCol="0">
                <a:spAutoFit/>
              </a:bodyPr>
              <a:lstStyle/>
              <a:p>
                <a:pPr algn="ctr"/>
                <a:r>
                  <a:rPr lang="en-US" dirty="0">
                    <a:latin typeface="Helvetica Light" panose="020B0403020202020204" pitchFamily="34" charset="0"/>
                    <a:cs typeface="Arial" panose="020B0604020202020204" pitchFamily="34" charset="0"/>
                  </a:rPr>
                  <a:t>No</a:t>
                </a:r>
              </a:p>
            </p:txBody>
          </p:sp>
          <p:sp>
            <p:nvSpPr>
              <p:cNvPr id="34" name="TextBox 33">
                <a:extLst>
                  <a:ext uri="{FF2B5EF4-FFF2-40B4-BE49-F238E27FC236}">
                    <a16:creationId xmlns:a16="http://schemas.microsoft.com/office/drawing/2014/main" id="{2A368ACD-A90B-CA48-BA09-6D391A47A592}"/>
                  </a:ext>
                </a:extLst>
              </p:cNvPr>
              <p:cNvSpPr txBox="1"/>
              <p:nvPr/>
            </p:nvSpPr>
            <p:spPr>
              <a:xfrm>
                <a:off x="5813003" y="3574825"/>
                <a:ext cx="1496860"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if</a:t>
                </a:r>
                <a:r>
                  <a:rPr lang="en-US" sz="1600" dirty="0">
                    <a:solidFill>
                      <a:schemeClr val="bg1"/>
                    </a:solidFill>
                    <a:latin typeface="Helvetica Light" panose="020B0403020202020204" pitchFamily="34" charset="0"/>
                    <a:cs typeface="Arial" panose="020B0604020202020204" pitchFamily="34" charset="0"/>
                  </a:rPr>
                  <a:t> block</a:t>
                </a:r>
              </a:p>
            </p:txBody>
          </p:sp>
          <p:sp>
            <p:nvSpPr>
              <p:cNvPr id="35" name="TextBox 34">
                <a:extLst>
                  <a:ext uri="{FF2B5EF4-FFF2-40B4-BE49-F238E27FC236}">
                    <a16:creationId xmlns:a16="http://schemas.microsoft.com/office/drawing/2014/main" id="{8F22342D-EAD2-D649-B261-BEC76315867E}"/>
                  </a:ext>
                </a:extLst>
              </p:cNvPr>
              <p:cNvSpPr txBox="1"/>
              <p:nvPr/>
            </p:nvSpPr>
            <p:spPr>
              <a:xfrm>
                <a:off x="7408261" y="4802502"/>
                <a:ext cx="2019883"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outside </a:t>
                </a:r>
                <a:r>
                  <a:rPr lang="en-US" sz="1600" dirty="0">
                    <a:solidFill>
                      <a:srgbClr val="00B050"/>
                    </a:solidFill>
                    <a:latin typeface="Helvetica Light" panose="020B0403020202020204" pitchFamily="34" charset="0"/>
                    <a:cs typeface="Arial" panose="020B0604020202020204" pitchFamily="34" charset="0"/>
                  </a:rPr>
                  <a:t>if else</a:t>
                </a:r>
                <a:r>
                  <a:rPr lang="en-US" sz="1600" dirty="0">
                    <a:solidFill>
                      <a:schemeClr val="bg1"/>
                    </a:solidFill>
                    <a:latin typeface="Helvetica Light" panose="020B0403020202020204" pitchFamily="34" charset="0"/>
                    <a:cs typeface="Arial" panose="020B0604020202020204" pitchFamily="34" charset="0"/>
                  </a:rPr>
                  <a:t> block</a:t>
                </a:r>
              </a:p>
            </p:txBody>
          </p:sp>
          <p:sp>
            <p:nvSpPr>
              <p:cNvPr id="38" name="TextBox 37">
                <a:extLst>
                  <a:ext uri="{FF2B5EF4-FFF2-40B4-BE49-F238E27FC236}">
                    <a16:creationId xmlns:a16="http://schemas.microsoft.com/office/drawing/2014/main" id="{6410537B-FE5D-9C4A-9792-905714701B00}"/>
                  </a:ext>
                </a:extLst>
              </p:cNvPr>
              <p:cNvSpPr txBox="1"/>
              <p:nvPr/>
            </p:nvSpPr>
            <p:spPr>
              <a:xfrm rot="18834773">
                <a:off x="7222135" y="2523471"/>
                <a:ext cx="1290858" cy="307777"/>
              </a:xfrm>
              <a:prstGeom prst="rect">
                <a:avLst/>
              </a:prstGeom>
              <a:noFill/>
              <a:effectLst/>
            </p:spPr>
            <p:txBody>
              <a:bodyPr wrap="square" rtlCol="0">
                <a:spAutoFit/>
              </a:bodyPr>
              <a:lstStyle/>
              <a:p>
                <a:pPr algn="ctr"/>
                <a:r>
                  <a:rPr lang="en-US" sz="1400" i="1" dirty="0">
                    <a:solidFill>
                      <a:srgbClr val="00B050"/>
                    </a:solidFill>
                    <a:latin typeface="Helvetica Light" panose="020B0403020202020204" pitchFamily="34" charset="0"/>
                    <a:cs typeface="Arial" panose="020B0604020202020204" pitchFamily="34" charset="0"/>
                  </a:rPr>
                  <a:t>if-else block</a:t>
                </a:r>
              </a:p>
            </p:txBody>
          </p:sp>
        </p:grpSp>
        <p:cxnSp>
          <p:nvCxnSpPr>
            <p:cNvPr id="23" name="Straight Arrow Connector 22">
              <a:extLst>
                <a:ext uri="{FF2B5EF4-FFF2-40B4-BE49-F238E27FC236}">
                  <a16:creationId xmlns:a16="http://schemas.microsoft.com/office/drawing/2014/main" id="{07EC03C0-1590-F040-809F-CFE571D89DE7}"/>
                </a:ext>
              </a:extLst>
            </p:cNvPr>
            <p:cNvCxnSpPr/>
            <p:nvPr/>
          </p:nvCxnSpPr>
          <p:spPr>
            <a:xfrm>
              <a:off x="10279231" y="3243594"/>
              <a:ext cx="0" cy="48463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B272F920-3177-0341-81C6-64C29B54DCEC}"/>
                </a:ext>
              </a:extLst>
            </p:cNvPr>
            <p:cNvCxnSpPr/>
            <p:nvPr/>
          </p:nvCxnSpPr>
          <p:spPr>
            <a:xfrm>
              <a:off x="10279231" y="4257867"/>
              <a:ext cx="0" cy="211772"/>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25" name="TextBox 24">
              <a:extLst>
                <a:ext uri="{FF2B5EF4-FFF2-40B4-BE49-F238E27FC236}">
                  <a16:creationId xmlns:a16="http://schemas.microsoft.com/office/drawing/2014/main" id="{49ED7289-B4FB-AE40-8D6B-87CE944CAD0B}"/>
                </a:ext>
              </a:extLst>
            </p:cNvPr>
            <p:cNvSpPr txBox="1"/>
            <p:nvPr/>
          </p:nvSpPr>
          <p:spPr>
            <a:xfrm>
              <a:off x="9515093" y="3718022"/>
              <a:ext cx="1496860"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else</a:t>
              </a:r>
              <a:r>
                <a:rPr lang="en-US" sz="1600" dirty="0">
                  <a:solidFill>
                    <a:schemeClr val="bg1"/>
                  </a:solidFill>
                  <a:latin typeface="Helvetica Light" panose="020B0403020202020204" pitchFamily="34" charset="0"/>
                  <a:cs typeface="Arial" panose="020B0604020202020204" pitchFamily="34" charset="0"/>
                </a:rPr>
                <a:t> block</a:t>
              </a:r>
            </a:p>
          </p:txBody>
        </p:sp>
      </p:grpSp>
      <p:sp>
        <p:nvSpPr>
          <p:cNvPr id="37" name="TextBox 36">
            <a:extLst>
              <a:ext uri="{FF2B5EF4-FFF2-40B4-BE49-F238E27FC236}">
                <a16:creationId xmlns:a16="http://schemas.microsoft.com/office/drawing/2014/main" id="{36DFFF95-5BE9-3B4A-AFB9-C0C18C62BD9C}"/>
              </a:ext>
            </a:extLst>
          </p:cNvPr>
          <p:cNvSpPr txBox="1"/>
          <p:nvPr/>
        </p:nvSpPr>
        <p:spPr>
          <a:xfrm>
            <a:off x="435452" y="6471318"/>
            <a:ext cx="9353551" cy="338554"/>
          </a:xfrm>
          <a:prstGeom prst="rect">
            <a:avLst/>
          </a:prstGeom>
          <a:noFill/>
        </p:spPr>
        <p:txBody>
          <a:bodyPr wrap="square" rtlCol="0">
            <a:spAutoFit/>
          </a:bodyPr>
          <a:lstStyle/>
          <a:p>
            <a:r>
              <a:rPr lang="en-US" sz="1600" dirty="0">
                <a:latin typeface="Helvetica Light" panose="020B0403020202020204" pitchFamily="34" charset="0"/>
                <a:ea typeface="Helvetica Neue Light" panose="02000403000000020004" pitchFamily="2" charset="0"/>
                <a:cs typeface="Helvetica"/>
              </a:rPr>
              <a:t>Adapted from material prepared by Dr. Ashley Beck</a:t>
            </a:r>
          </a:p>
        </p:txBody>
      </p:sp>
    </p:spTree>
    <p:extLst>
      <p:ext uri="{BB962C8B-B14F-4D97-AF65-F5344CB8AC3E}">
        <p14:creationId xmlns:p14="http://schemas.microsoft.com/office/powerpoint/2010/main" val="156246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70" y="260450"/>
            <a:ext cx="8393091" cy="1068387"/>
          </a:xfrm>
        </p:spPr>
        <p:txBody>
          <a:bodyPr>
            <a:normAutofit fontScale="90000"/>
          </a:bodyPr>
          <a:lstStyle/>
          <a:p>
            <a:r>
              <a:rPr lang="en-US" dirty="0">
                <a:latin typeface="Helvetica Light" panose="020B0403020202020204" pitchFamily="34" charset="0"/>
              </a:rPr>
              <a:t>The “</a:t>
            </a:r>
            <a:r>
              <a:rPr lang="en-US" dirty="0">
                <a:solidFill>
                  <a:srgbClr val="00B050"/>
                </a:solidFill>
                <a:latin typeface="Helvetica Light" panose="020B0403020202020204" pitchFamily="34" charset="0"/>
              </a:rPr>
              <a:t>if / else if / else…</a:t>
            </a:r>
            <a:r>
              <a:rPr lang="en-US" dirty="0">
                <a:latin typeface="Helvetica Light" panose="020B0403020202020204" pitchFamily="34" charset="0"/>
              </a:rPr>
              <a:t>” statement</a:t>
            </a:r>
          </a:p>
        </p:txBody>
      </p:sp>
      <p:sp>
        <p:nvSpPr>
          <p:cNvPr id="3" name="Content Placeholder 2"/>
          <p:cNvSpPr>
            <a:spLocks noGrp="1"/>
          </p:cNvSpPr>
          <p:nvPr>
            <p:ph idx="1"/>
          </p:nvPr>
        </p:nvSpPr>
        <p:spPr>
          <a:xfrm>
            <a:off x="215531" y="1449642"/>
            <a:ext cx="4492926" cy="4339925"/>
          </a:xfrm>
        </p:spPr>
        <p:txBody>
          <a:bodyPr>
            <a:normAutofit/>
          </a:bodyPr>
          <a:lstStyle/>
          <a:p>
            <a:pPr>
              <a:buClr>
                <a:schemeClr val="tx1"/>
              </a:buClr>
              <a:buFont typeface="Arial" panose="020B0604020202020204" pitchFamily="34" charset="0"/>
              <a:buChar char="•"/>
              <a:defRPr/>
            </a:pPr>
            <a:r>
              <a:rPr lang="en-US" b="1" dirty="0">
                <a:solidFill>
                  <a:srgbClr val="00B050"/>
                </a:solidFill>
                <a:latin typeface="Helvetica Light" panose="020B0403020202020204" pitchFamily="34" charset="0"/>
              </a:rPr>
              <a:t>if-else if-else</a:t>
            </a:r>
            <a:r>
              <a:rPr lang="en-US" dirty="0">
                <a:latin typeface="Helvetica Light" panose="020B0403020202020204" pitchFamily="34" charset="0"/>
              </a:rPr>
              <a:t> statements test multiple conditions</a:t>
            </a:r>
          </a:p>
          <a:p>
            <a:pPr marL="0" indent="0">
              <a:buNone/>
              <a:defRPr/>
            </a:pPr>
            <a:endParaRPr lang="en-US" sz="2200" u="sng" dirty="0">
              <a:latin typeface="Helvetica Light" panose="020B0403020202020204" pitchFamily="34" charset="0"/>
            </a:endParaRPr>
          </a:p>
          <a:p>
            <a:pPr marL="90932">
              <a:buFont typeface="Arial" panose="020B0604020202020204" pitchFamily="34" charset="0"/>
              <a:buChar char="•"/>
              <a:defRPr/>
            </a:pPr>
            <a:r>
              <a:rPr lang="en-US" sz="2200" u="sng" dirty="0">
                <a:latin typeface="Helvetica Light" panose="020B0403020202020204" pitchFamily="34" charset="0"/>
              </a:rPr>
              <a:t>Syntax</a:t>
            </a:r>
            <a:r>
              <a:rPr lang="en-US" sz="2200" dirty="0">
                <a:latin typeface="Helvetica Light" panose="020B0403020202020204" pitchFamily="34" charset="0"/>
              </a:rPr>
              <a:t>:</a:t>
            </a:r>
            <a:r>
              <a:rPr lang="en-US" sz="2200" u="sng" dirty="0">
                <a:latin typeface="Helvetica Light" panose="020B0403020202020204" pitchFamily="34" charset="0"/>
              </a:rPr>
              <a:t> </a:t>
            </a:r>
            <a:br>
              <a:rPr lang="en-US" sz="2200" u="sng" dirty="0">
                <a:latin typeface="Helvetica Light" panose="020B0403020202020204" pitchFamily="34" charset="0"/>
              </a:rPr>
            </a:br>
            <a:r>
              <a:rPr lang="en-US" sz="2000" dirty="0">
                <a:solidFill>
                  <a:srgbClr val="FF0000"/>
                </a:solidFill>
                <a:latin typeface="Lucida Console" panose="020B0609040504020204" pitchFamily="49" charset="0"/>
              </a:rPr>
              <a:t>if (condition 1)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Instructions 1</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else if (condition 2)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Instructions 2</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else if (condition 3)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Instructions 3</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else {</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   Instructions 4</a:t>
            </a:r>
            <a:br>
              <a:rPr lang="en-US" sz="2000" dirty="0">
                <a:solidFill>
                  <a:srgbClr val="FF0000"/>
                </a:solidFill>
                <a:latin typeface="Lucida Console" panose="020B0609040504020204" pitchFamily="49" charset="0"/>
              </a:rPr>
            </a:br>
            <a:r>
              <a:rPr lang="en-US" sz="2000" dirty="0">
                <a:solidFill>
                  <a:srgbClr val="FF0000"/>
                </a:solidFill>
                <a:latin typeface="Lucida Console" panose="020B0609040504020204" pitchFamily="49" charset="0"/>
              </a:rPr>
              <a:t>}</a:t>
            </a:r>
          </a:p>
        </p:txBody>
      </p:sp>
      <p:grpSp>
        <p:nvGrpSpPr>
          <p:cNvPr id="87" name="Group 86">
            <a:extLst>
              <a:ext uri="{FF2B5EF4-FFF2-40B4-BE49-F238E27FC236}">
                <a16:creationId xmlns:a16="http://schemas.microsoft.com/office/drawing/2014/main" id="{96F2ED89-4AEB-A54A-822D-342CB801216C}"/>
              </a:ext>
            </a:extLst>
          </p:cNvPr>
          <p:cNvGrpSpPr/>
          <p:nvPr/>
        </p:nvGrpSpPr>
        <p:grpSpPr>
          <a:xfrm>
            <a:off x="4458116" y="1218581"/>
            <a:ext cx="7574500" cy="5345317"/>
            <a:chOff x="4513870" y="1387866"/>
            <a:chExt cx="7574500" cy="5345317"/>
          </a:xfrm>
        </p:grpSpPr>
        <p:cxnSp>
          <p:nvCxnSpPr>
            <p:cNvPr id="84" name="Straight Arrow Connector 83">
              <a:extLst>
                <a:ext uri="{FF2B5EF4-FFF2-40B4-BE49-F238E27FC236}">
                  <a16:creationId xmlns:a16="http://schemas.microsoft.com/office/drawing/2014/main" id="{E23AC37B-F84C-CE4F-AF38-AF8B882C01F1}"/>
                </a:ext>
              </a:extLst>
            </p:cNvPr>
            <p:cNvCxnSpPr>
              <a:cxnSpLocks/>
            </p:cNvCxnSpPr>
            <p:nvPr/>
          </p:nvCxnSpPr>
          <p:spPr>
            <a:xfrm>
              <a:off x="11248353" y="5438007"/>
              <a:ext cx="0" cy="221762"/>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41" name="Straight Arrow Connector 40">
              <a:extLst>
                <a:ext uri="{FF2B5EF4-FFF2-40B4-BE49-F238E27FC236}">
                  <a16:creationId xmlns:a16="http://schemas.microsoft.com/office/drawing/2014/main" id="{FA6B62FA-DE24-7B4D-A3BD-DDD6D8B6972B}"/>
                </a:ext>
              </a:extLst>
            </p:cNvPr>
            <p:cNvCxnSpPr/>
            <p:nvPr/>
          </p:nvCxnSpPr>
          <p:spPr>
            <a:xfrm flipH="1">
              <a:off x="5256742" y="2796116"/>
              <a:ext cx="1060574" cy="0"/>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42" name="Rounded Rectangle 41">
              <a:extLst>
                <a:ext uri="{FF2B5EF4-FFF2-40B4-BE49-F238E27FC236}">
                  <a16:creationId xmlns:a16="http://schemas.microsoft.com/office/drawing/2014/main" id="{45518E97-AC5F-3742-8E07-A266BD46CFCB}"/>
                </a:ext>
              </a:extLst>
            </p:cNvPr>
            <p:cNvSpPr/>
            <p:nvPr/>
          </p:nvSpPr>
          <p:spPr>
            <a:xfrm>
              <a:off x="6512550" y="1387866"/>
              <a:ext cx="1053150" cy="436348"/>
            </a:xfrm>
            <a:prstGeom prst="roundRect">
              <a:avLst/>
            </a:prstGeom>
            <a:solidFill>
              <a:schemeClr val="tx1"/>
            </a:solidFill>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bg1"/>
                </a:solidFill>
                <a:latin typeface="Helvetica Light" panose="020B0403020202020204" pitchFamily="34" charset="0"/>
              </a:endParaRPr>
            </a:p>
          </p:txBody>
        </p:sp>
        <p:sp>
          <p:nvSpPr>
            <p:cNvPr id="43" name="TextBox 42">
              <a:extLst>
                <a:ext uri="{FF2B5EF4-FFF2-40B4-BE49-F238E27FC236}">
                  <a16:creationId xmlns:a16="http://schemas.microsoft.com/office/drawing/2014/main" id="{144D62CC-AF09-DC47-9765-98F21E80B068}"/>
                </a:ext>
              </a:extLst>
            </p:cNvPr>
            <p:cNvSpPr txBox="1"/>
            <p:nvPr/>
          </p:nvSpPr>
          <p:spPr>
            <a:xfrm>
              <a:off x="6672570" y="1417291"/>
              <a:ext cx="733110" cy="369332"/>
            </a:xfrm>
            <a:prstGeom prst="rect">
              <a:avLst/>
            </a:prstGeom>
            <a:noFill/>
            <a:effectLst/>
          </p:spPr>
          <p:txBody>
            <a:bodyPr wrap="square" rtlCol="0">
              <a:spAutoFit/>
            </a:bodyPr>
            <a:lstStyle/>
            <a:p>
              <a:pPr algn="ctr"/>
              <a:r>
                <a:rPr lang="en-US" dirty="0">
                  <a:solidFill>
                    <a:schemeClr val="bg1"/>
                  </a:solidFill>
                  <a:latin typeface="Helvetica Light" panose="020B0403020202020204" pitchFamily="34" charset="0"/>
                  <a:cs typeface="Arial" panose="020B0604020202020204" pitchFamily="34" charset="0"/>
                </a:rPr>
                <a:t>Start</a:t>
              </a:r>
            </a:p>
          </p:txBody>
        </p:sp>
        <p:cxnSp>
          <p:nvCxnSpPr>
            <p:cNvPr id="46" name="Straight Arrow Connector 45">
              <a:extLst>
                <a:ext uri="{FF2B5EF4-FFF2-40B4-BE49-F238E27FC236}">
                  <a16:creationId xmlns:a16="http://schemas.microsoft.com/office/drawing/2014/main" id="{FFC93A46-478A-364F-966F-2CBE7A8D5D75}"/>
                </a:ext>
              </a:extLst>
            </p:cNvPr>
            <p:cNvCxnSpPr>
              <a:cxnSpLocks/>
            </p:cNvCxnSpPr>
            <p:nvPr/>
          </p:nvCxnSpPr>
          <p:spPr>
            <a:xfrm>
              <a:off x="7052014" y="1793302"/>
              <a:ext cx="0" cy="255740"/>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47" name="Straight Arrow Connector 46">
              <a:extLst>
                <a:ext uri="{FF2B5EF4-FFF2-40B4-BE49-F238E27FC236}">
                  <a16:creationId xmlns:a16="http://schemas.microsoft.com/office/drawing/2014/main" id="{F29C3CB9-E90B-6C4E-B1DE-2EE753A3B2AE}"/>
                </a:ext>
              </a:extLst>
            </p:cNvPr>
            <p:cNvCxnSpPr/>
            <p:nvPr/>
          </p:nvCxnSpPr>
          <p:spPr>
            <a:xfrm>
              <a:off x="5278008" y="2788035"/>
              <a:ext cx="0" cy="48463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48" name="Straight Arrow Connector 47">
              <a:extLst>
                <a:ext uri="{FF2B5EF4-FFF2-40B4-BE49-F238E27FC236}">
                  <a16:creationId xmlns:a16="http://schemas.microsoft.com/office/drawing/2014/main" id="{EADA5BCF-5FF2-B042-8439-285DB1014D2D}"/>
                </a:ext>
              </a:extLst>
            </p:cNvPr>
            <p:cNvCxnSpPr>
              <a:cxnSpLocks/>
            </p:cNvCxnSpPr>
            <p:nvPr/>
          </p:nvCxnSpPr>
          <p:spPr>
            <a:xfrm flipH="1">
              <a:off x="7581856" y="2804067"/>
              <a:ext cx="1060574" cy="0"/>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49" name="Straight Arrow Connector 48">
              <a:extLst>
                <a:ext uri="{FF2B5EF4-FFF2-40B4-BE49-F238E27FC236}">
                  <a16:creationId xmlns:a16="http://schemas.microsoft.com/office/drawing/2014/main" id="{9D6FD9C8-9586-3D48-8440-13D585C2D066}"/>
                </a:ext>
              </a:extLst>
            </p:cNvPr>
            <p:cNvCxnSpPr>
              <a:cxnSpLocks/>
            </p:cNvCxnSpPr>
            <p:nvPr/>
          </p:nvCxnSpPr>
          <p:spPr>
            <a:xfrm>
              <a:off x="5278008" y="3802308"/>
              <a:ext cx="0" cy="1862740"/>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50" name="Straight Arrow Connector 49">
              <a:extLst>
                <a:ext uri="{FF2B5EF4-FFF2-40B4-BE49-F238E27FC236}">
                  <a16:creationId xmlns:a16="http://schemas.microsoft.com/office/drawing/2014/main" id="{0A0B640F-7031-6C47-AB4A-04A27C293B55}"/>
                </a:ext>
              </a:extLst>
            </p:cNvPr>
            <p:cNvCxnSpPr/>
            <p:nvPr/>
          </p:nvCxnSpPr>
          <p:spPr>
            <a:xfrm>
              <a:off x="6873749" y="5642746"/>
              <a:ext cx="0" cy="484632"/>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53" name="TextBox 52">
              <a:extLst>
                <a:ext uri="{FF2B5EF4-FFF2-40B4-BE49-F238E27FC236}">
                  <a16:creationId xmlns:a16="http://schemas.microsoft.com/office/drawing/2014/main" id="{2496D116-984C-834D-9E14-0D5A9AB977BF}"/>
                </a:ext>
              </a:extLst>
            </p:cNvPr>
            <p:cNvSpPr txBox="1"/>
            <p:nvPr/>
          </p:nvSpPr>
          <p:spPr>
            <a:xfrm>
              <a:off x="5451616" y="2418703"/>
              <a:ext cx="733110" cy="369332"/>
            </a:xfrm>
            <a:prstGeom prst="rect">
              <a:avLst/>
            </a:prstGeom>
            <a:noFill/>
            <a:effectLst/>
          </p:spPr>
          <p:txBody>
            <a:bodyPr wrap="square" rtlCol="0">
              <a:spAutoFit/>
            </a:bodyPr>
            <a:lstStyle/>
            <a:p>
              <a:pPr algn="ctr"/>
              <a:r>
                <a:rPr lang="en-US" dirty="0">
                  <a:latin typeface="Helvetica Light" panose="020B0403020202020204" pitchFamily="34" charset="0"/>
                  <a:cs typeface="Arial" panose="020B0604020202020204" pitchFamily="34" charset="0"/>
                </a:rPr>
                <a:t>Yes</a:t>
              </a:r>
            </a:p>
          </p:txBody>
        </p:sp>
        <p:sp>
          <p:nvSpPr>
            <p:cNvPr id="54" name="TextBox 53">
              <a:extLst>
                <a:ext uri="{FF2B5EF4-FFF2-40B4-BE49-F238E27FC236}">
                  <a16:creationId xmlns:a16="http://schemas.microsoft.com/office/drawing/2014/main" id="{C74AB688-487E-9649-A0B2-83594AE902EB}"/>
                </a:ext>
              </a:extLst>
            </p:cNvPr>
            <p:cNvSpPr txBox="1"/>
            <p:nvPr/>
          </p:nvSpPr>
          <p:spPr>
            <a:xfrm>
              <a:off x="7780671" y="2404934"/>
              <a:ext cx="733110" cy="369332"/>
            </a:xfrm>
            <a:prstGeom prst="rect">
              <a:avLst/>
            </a:prstGeom>
            <a:noFill/>
            <a:effectLst/>
          </p:spPr>
          <p:txBody>
            <a:bodyPr wrap="square" rtlCol="0">
              <a:spAutoFit/>
            </a:bodyPr>
            <a:lstStyle/>
            <a:p>
              <a:pPr algn="ctr"/>
              <a:r>
                <a:rPr lang="en-US" dirty="0">
                  <a:latin typeface="Helvetica Light" panose="020B0403020202020204" pitchFamily="34" charset="0"/>
                  <a:cs typeface="Arial" panose="020B0604020202020204" pitchFamily="34" charset="0"/>
                </a:rPr>
                <a:t>No</a:t>
              </a:r>
            </a:p>
          </p:txBody>
        </p:sp>
        <p:sp>
          <p:nvSpPr>
            <p:cNvPr id="55" name="TextBox 54">
              <a:extLst>
                <a:ext uri="{FF2B5EF4-FFF2-40B4-BE49-F238E27FC236}">
                  <a16:creationId xmlns:a16="http://schemas.microsoft.com/office/drawing/2014/main" id="{2FE1F0DE-CC0D-EC4F-965B-BCE475A3C72A}"/>
                </a:ext>
              </a:extLst>
            </p:cNvPr>
            <p:cNvSpPr txBox="1"/>
            <p:nvPr/>
          </p:nvSpPr>
          <p:spPr>
            <a:xfrm>
              <a:off x="4513870" y="3262463"/>
              <a:ext cx="1496860"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if</a:t>
              </a:r>
              <a:r>
                <a:rPr lang="en-US" sz="1600" dirty="0">
                  <a:solidFill>
                    <a:schemeClr val="bg1"/>
                  </a:solidFill>
                  <a:latin typeface="Helvetica Light" panose="020B0403020202020204" pitchFamily="34" charset="0"/>
                  <a:cs typeface="Arial" panose="020B0604020202020204" pitchFamily="34" charset="0"/>
                </a:rPr>
                <a:t> block</a:t>
              </a:r>
            </a:p>
          </p:txBody>
        </p:sp>
        <p:sp>
          <p:nvSpPr>
            <p:cNvPr id="56" name="TextBox 55">
              <a:extLst>
                <a:ext uri="{FF2B5EF4-FFF2-40B4-BE49-F238E27FC236}">
                  <a16:creationId xmlns:a16="http://schemas.microsoft.com/office/drawing/2014/main" id="{2233F603-8C10-3941-8C73-636871E3BF9E}"/>
                </a:ext>
              </a:extLst>
            </p:cNvPr>
            <p:cNvSpPr txBox="1"/>
            <p:nvPr/>
          </p:nvSpPr>
          <p:spPr>
            <a:xfrm>
              <a:off x="5889610" y="6148408"/>
              <a:ext cx="2280204"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outside </a:t>
              </a:r>
              <a:r>
                <a:rPr lang="en-US" sz="1600" dirty="0">
                  <a:solidFill>
                    <a:srgbClr val="00B050"/>
                  </a:solidFill>
                  <a:latin typeface="Helvetica Light" panose="020B0403020202020204" pitchFamily="34" charset="0"/>
                  <a:cs typeface="Arial" panose="020B0604020202020204" pitchFamily="34" charset="0"/>
                </a:rPr>
                <a:t>if else if else</a:t>
              </a:r>
              <a:r>
                <a:rPr lang="en-US" sz="1600" dirty="0">
                  <a:solidFill>
                    <a:schemeClr val="bg1"/>
                  </a:solidFill>
                  <a:latin typeface="Helvetica Light" panose="020B0403020202020204" pitchFamily="34" charset="0"/>
                  <a:cs typeface="Arial" panose="020B0604020202020204" pitchFamily="34" charset="0"/>
                </a:rPr>
                <a:t> block</a:t>
              </a:r>
            </a:p>
          </p:txBody>
        </p:sp>
        <p:sp>
          <p:nvSpPr>
            <p:cNvPr id="57" name="TextBox 56">
              <a:extLst>
                <a:ext uri="{FF2B5EF4-FFF2-40B4-BE49-F238E27FC236}">
                  <a16:creationId xmlns:a16="http://schemas.microsoft.com/office/drawing/2014/main" id="{9385DC7E-B961-1241-83E0-6137B9E117F1}"/>
                </a:ext>
              </a:extLst>
            </p:cNvPr>
            <p:cNvSpPr txBox="1"/>
            <p:nvPr/>
          </p:nvSpPr>
          <p:spPr>
            <a:xfrm rot="18834773">
              <a:off x="5923002" y="2211109"/>
              <a:ext cx="1290858" cy="307777"/>
            </a:xfrm>
            <a:prstGeom prst="rect">
              <a:avLst/>
            </a:prstGeom>
            <a:noFill/>
            <a:effectLst/>
          </p:spPr>
          <p:txBody>
            <a:bodyPr wrap="square" rtlCol="0">
              <a:spAutoFit/>
            </a:bodyPr>
            <a:lstStyle/>
            <a:p>
              <a:pPr algn="ctr"/>
              <a:r>
                <a:rPr lang="en-US" sz="1400" i="1" dirty="0">
                  <a:solidFill>
                    <a:srgbClr val="00B050"/>
                  </a:solidFill>
                  <a:latin typeface="Helvetica Light" panose="020B0403020202020204" pitchFamily="34" charset="0"/>
                  <a:cs typeface="Arial" panose="020B0604020202020204" pitchFamily="34" charset="0"/>
                </a:rPr>
                <a:t>if block</a:t>
              </a:r>
            </a:p>
          </p:txBody>
        </p:sp>
        <p:cxnSp>
          <p:nvCxnSpPr>
            <p:cNvPr id="37" name="Straight Arrow Connector 36">
              <a:extLst>
                <a:ext uri="{FF2B5EF4-FFF2-40B4-BE49-F238E27FC236}">
                  <a16:creationId xmlns:a16="http://schemas.microsoft.com/office/drawing/2014/main" id="{86484CAB-ECB3-CC47-B082-522379E19C1C}"/>
                </a:ext>
              </a:extLst>
            </p:cNvPr>
            <p:cNvCxnSpPr>
              <a:cxnSpLocks/>
            </p:cNvCxnSpPr>
            <p:nvPr/>
          </p:nvCxnSpPr>
          <p:spPr>
            <a:xfrm>
              <a:off x="8634415" y="2786266"/>
              <a:ext cx="7381" cy="246506"/>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40" name="TextBox 39">
              <a:extLst>
                <a:ext uri="{FF2B5EF4-FFF2-40B4-BE49-F238E27FC236}">
                  <a16:creationId xmlns:a16="http://schemas.microsoft.com/office/drawing/2014/main" id="{91B73A8F-6E6D-8B4C-965F-44E498EDF552}"/>
                </a:ext>
              </a:extLst>
            </p:cNvPr>
            <p:cNvSpPr txBox="1"/>
            <p:nvPr/>
          </p:nvSpPr>
          <p:spPr>
            <a:xfrm>
              <a:off x="10591510" y="4864383"/>
              <a:ext cx="1496860"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else</a:t>
              </a:r>
              <a:r>
                <a:rPr lang="en-US" sz="1600" dirty="0">
                  <a:solidFill>
                    <a:schemeClr val="bg1"/>
                  </a:solidFill>
                  <a:latin typeface="Helvetica Light" panose="020B0403020202020204" pitchFamily="34" charset="0"/>
                  <a:cs typeface="Arial" panose="020B0604020202020204" pitchFamily="34" charset="0"/>
                </a:rPr>
                <a:t> block</a:t>
              </a:r>
            </a:p>
          </p:txBody>
        </p:sp>
        <p:sp>
          <p:nvSpPr>
            <p:cNvPr id="60" name="TextBox 59">
              <a:extLst>
                <a:ext uri="{FF2B5EF4-FFF2-40B4-BE49-F238E27FC236}">
                  <a16:creationId xmlns:a16="http://schemas.microsoft.com/office/drawing/2014/main" id="{E657F350-C753-184C-AA08-A6F650C0AF5F}"/>
                </a:ext>
              </a:extLst>
            </p:cNvPr>
            <p:cNvSpPr txBox="1"/>
            <p:nvPr/>
          </p:nvSpPr>
          <p:spPr>
            <a:xfrm rot="18834773">
              <a:off x="7557387" y="3162002"/>
              <a:ext cx="1290858" cy="307777"/>
            </a:xfrm>
            <a:prstGeom prst="rect">
              <a:avLst/>
            </a:prstGeom>
            <a:noFill/>
            <a:effectLst/>
          </p:spPr>
          <p:txBody>
            <a:bodyPr wrap="square" rtlCol="0">
              <a:spAutoFit/>
            </a:bodyPr>
            <a:lstStyle/>
            <a:p>
              <a:pPr algn="ctr"/>
              <a:r>
                <a:rPr lang="en-US" sz="1400" i="1" dirty="0">
                  <a:solidFill>
                    <a:srgbClr val="00B050"/>
                  </a:solidFill>
                  <a:latin typeface="Helvetica Light" panose="020B0403020202020204" pitchFamily="34" charset="0"/>
                  <a:cs typeface="Arial" panose="020B0604020202020204" pitchFamily="34" charset="0"/>
                </a:rPr>
                <a:t>else if block</a:t>
              </a:r>
            </a:p>
          </p:txBody>
        </p:sp>
        <p:cxnSp>
          <p:nvCxnSpPr>
            <p:cNvPr id="61" name="Straight Arrow Connector 60">
              <a:extLst>
                <a:ext uri="{FF2B5EF4-FFF2-40B4-BE49-F238E27FC236}">
                  <a16:creationId xmlns:a16="http://schemas.microsoft.com/office/drawing/2014/main" id="{BB8BEA94-C726-E14E-9AF7-2493353BBEF5}"/>
                </a:ext>
              </a:extLst>
            </p:cNvPr>
            <p:cNvCxnSpPr>
              <a:cxnSpLocks/>
            </p:cNvCxnSpPr>
            <p:nvPr/>
          </p:nvCxnSpPr>
          <p:spPr>
            <a:xfrm flipH="1" flipV="1">
              <a:off x="7109015" y="3699753"/>
              <a:ext cx="843398" cy="8081"/>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62" name="TextBox 61">
              <a:extLst>
                <a:ext uri="{FF2B5EF4-FFF2-40B4-BE49-F238E27FC236}">
                  <a16:creationId xmlns:a16="http://schemas.microsoft.com/office/drawing/2014/main" id="{2ECC1FD9-97E2-B24B-95D3-D441152307F7}"/>
                </a:ext>
              </a:extLst>
            </p:cNvPr>
            <p:cNvSpPr txBox="1"/>
            <p:nvPr/>
          </p:nvSpPr>
          <p:spPr>
            <a:xfrm>
              <a:off x="7164770" y="3375025"/>
              <a:ext cx="733110" cy="369332"/>
            </a:xfrm>
            <a:prstGeom prst="rect">
              <a:avLst/>
            </a:prstGeom>
            <a:noFill/>
            <a:effectLst/>
          </p:spPr>
          <p:txBody>
            <a:bodyPr wrap="square" rtlCol="0">
              <a:spAutoFit/>
            </a:bodyPr>
            <a:lstStyle/>
            <a:p>
              <a:pPr algn="ctr"/>
              <a:r>
                <a:rPr lang="en-US" dirty="0">
                  <a:latin typeface="Helvetica Light" panose="020B0403020202020204" pitchFamily="34" charset="0"/>
                  <a:cs typeface="Arial" panose="020B0604020202020204" pitchFamily="34" charset="0"/>
                </a:rPr>
                <a:t>Yes</a:t>
              </a:r>
            </a:p>
          </p:txBody>
        </p:sp>
        <p:cxnSp>
          <p:nvCxnSpPr>
            <p:cNvPr id="63" name="Straight Arrow Connector 62">
              <a:extLst>
                <a:ext uri="{FF2B5EF4-FFF2-40B4-BE49-F238E27FC236}">
                  <a16:creationId xmlns:a16="http://schemas.microsoft.com/office/drawing/2014/main" id="{1F9A873C-EF4C-9A4F-AE66-437CF656C1EF}"/>
                </a:ext>
              </a:extLst>
            </p:cNvPr>
            <p:cNvCxnSpPr>
              <a:cxnSpLocks/>
            </p:cNvCxnSpPr>
            <p:nvPr/>
          </p:nvCxnSpPr>
          <p:spPr>
            <a:xfrm flipH="1" flipV="1">
              <a:off x="9126547" y="3696683"/>
              <a:ext cx="843398" cy="8081"/>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64" name="TextBox 63">
              <a:extLst>
                <a:ext uri="{FF2B5EF4-FFF2-40B4-BE49-F238E27FC236}">
                  <a16:creationId xmlns:a16="http://schemas.microsoft.com/office/drawing/2014/main" id="{7506FF93-4CB2-BB44-8F6F-28C04C8357C0}"/>
                </a:ext>
              </a:extLst>
            </p:cNvPr>
            <p:cNvSpPr txBox="1"/>
            <p:nvPr/>
          </p:nvSpPr>
          <p:spPr>
            <a:xfrm>
              <a:off x="9298269" y="3336597"/>
              <a:ext cx="733110" cy="369332"/>
            </a:xfrm>
            <a:prstGeom prst="rect">
              <a:avLst/>
            </a:prstGeom>
            <a:noFill/>
            <a:effectLst/>
          </p:spPr>
          <p:txBody>
            <a:bodyPr wrap="square" rtlCol="0">
              <a:spAutoFit/>
            </a:bodyPr>
            <a:lstStyle/>
            <a:p>
              <a:pPr algn="ctr"/>
              <a:r>
                <a:rPr lang="en-US" dirty="0">
                  <a:latin typeface="Helvetica Light" panose="020B0403020202020204" pitchFamily="34" charset="0"/>
                  <a:cs typeface="Arial" panose="020B0604020202020204" pitchFamily="34" charset="0"/>
                </a:rPr>
                <a:t>No</a:t>
              </a:r>
            </a:p>
          </p:txBody>
        </p:sp>
        <p:cxnSp>
          <p:nvCxnSpPr>
            <p:cNvPr id="65" name="Straight Arrow Connector 64">
              <a:extLst>
                <a:ext uri="{FF2B5EF4-FFF2-40B4-BE49-F238E27FC236}">
                  <a16:creationId xmlns:a16="http://schemas.microsoft.com/office/drawing/2014/main" id="{A349F9D4-B760-6040-BE22-B0B4982B4354}"/>
                </a:ext>
              </a:extLst>
            </p:cNvPr>
            <p:cNvCxnSpPr>
              <a:cxnSpLocks/>
            </p:cNvCxnSpPr>
            <p:nvPr/>
          </p:nvCxnSpPr>
          <p:spPr>
            <a:xfrm>
              <a:off x="9962564" y="3706671"/>
              <a:ext cx="7381" cy="246506"/>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cxnSp>
          <p:nvCxnSpPr>
            <p:cNvPr id="66" name="Straight Arrow Connector 65">
              <a:extLst>
                <a:ext uri="{FF2B5EF4-FFF2-40B4-BE49-F238E27FC236}">
                  <a16:creationId xmlns:a16="http://schemas.microsoft.com/office/drawing/2014/main" id="{F48A089E-AA68-D847-B61D-D731DB03E7E9}"/>
                </a:ext>
              </a:extLst>
            </p:cNvPr>
            <p:cNvCxnSpPr>
              <a:cxnSpLocks/>
            </p:cNvCxnSpPr>
            <p:nvPr/>
          </p:nvCxnSpPr>
          <p:spPr>
            <a:xfrm>
              <a:off x="7124313" y="3706671"/>
              <a:ext cx="7381" cy="246506"/>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67" name="TextBox 66">
              <a:extLst>
                <a:ext uri="{FF2B5EF4-FFF2-40B4-BE49-F238E27FC236}">
                  <a16:creationId xmlns:a16="http://schemas.microsoft.com/office/drawing/2014/main" id="{B56A7F9F-C9CB-3546-AFDD-0DCE11B27520}"/>
                </a:ext>
              </a:extLst>
            </p:cNvPr>
            <p:cNvSpPr txBox="1"/>
            <p:nvPr/>
          </p:nvSpPr>
          <p:spPr>
            <a:xfrm>
              <a:off x="6338217" y="3952754"/>
              <a:ext cx="1620181"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else if</a:t>
              </a:r>
              <a:r>
                <a:rPr lang="en-US" sz="1600" dirty="0">
                  <a:solidFill>
                    <a:schemeClr val="bg1"/>
                  </a:solidFill>
                  <a:latin typeface="Helvetica Light" panose="020B0403020202020204" pitchFamily="34" charset="0"/>
                  <a:cs typeface="Arial" panose="020B0604020202020204" pitchFamily="34" charset="0"/>
                </a:rPr>
                <a:t> block</a:t>
              </a:r>
            </a:p>
          </p:txBody>
        </p:sp>
        <p:sp>
          <p:nvSpPr>
            <p:cNvPr id="70" name="TextBox 69">
              <a:extLst>
                <a:ext uri="{FF2B5EF4-FFF2-40B4-BE49-F238E27FC236}">
                  <a16:creationId xmlns:a16="http://schemas.microsoft.com/office/drawing/2014/main" id="{12943136-7849-1749-BBB7-097A108461A6}"/>
                </a:ext>
              </a:extLst>
            </p:cNvPr>
            <p:cNvSpPr txBox="1"/>
            <p:nvPr/>
          </p:nvSpPr>
          <p:spPr>
            <a:xfrm rot="18834773">
              <a:off x="8888877" y="4072613"/>
              <a:ext cx="1290858" cy="307777"/>
            </a:xfrm>
            <a:prstGeom prst="rect">
              <a:avLst/>
            </a:prstGeom>
            <a:noFill/>
            <a:effectLst/>
          </p:spPr>
          <p:txBody>
            <a:bodyPr wrap="square" rtlCol="0">
              <a:spAutoFit/>
            </a:bodyPr>
            <a:lstStyle/>
            <a:p>
              <a:pPr algn="ctr"/>
              <a:r>
                <a:rPr lang="en-US" sz="1400" i="1" dirty="0">
                  <a:solidFill>
                    <a:srgbClr val="00B050"/>
                  </a:solidFill>
                  <a:latin typeface="Helvetica Light" panose="020B0403020202020204" pitchFamily="34" charset="0"/>
                  <a:cs typeface="Arial" panose="020B0604020202020204" pitchFamily="34" charset="0"/>
                </a:rPr>
                <a:t>else if block</a:t>
              </a:r>
            </a:p>
          </p:txBody>
        </p:sp>
        <p:cxnSp>
          <p:nvCxnSpPr>
            <p:cNvPr id="71" name="Straight Arrow Connector 70">
              <a:extLst>
                <a:ext uri="{FF2B5EF4-FFF2-40B4-BE49-F238E27FC236}">
                  <a16:creationId xmlns:a16="http://schemas.microsoft.com/office/drawing/2014/main" id="{01238600-CC4C-3F47-9496-812444E70290}"/>
                </a:ext>
              </a:extLst>
            </p:cNvPr>
            <p:cNvCxnSpPr>
              <a:cxnSpLocks/>
            </p:cNvCxnSpPr>
            <p:nvPr/>
          </p:nvCxnSpPr>
          <p:spPr>
            <a:xfrm flipH="1" flipV="1">
              <a:off x="8468018" y="4611383"/>
              <a:ext cx="843398" cy="8081"/>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72" name="TextBox 71">
              <a:extLst>
                <a:ext uri="{FF2B5EF4-FFF2-40B4-BE49-F238E27FC236}">
                  <a16:creationId xmlns:a16="http://schemas.microsoft.com/office/drawing/2014/main" id="{5F690F8D-01CA-1F46-B114-9854EBCF2E5D}"/>
                </a:ext>
              </a:extLst>
            </p:cNvPr>
            <p:cNvSpPr txBox="1"/>
            <p:nvPr/>
          </p:nvSpPr>
          <p:spPr>
            <a:xfrm>
              <a:off x="8579529" y="4308957"/>
              <a:ext cx="733110" cy="369332"/>
            </a:xfrm>
            <a:prstGeom prst="rect">
              <a:avLst/>
            </a:prstGeom>
            <a:noFill/>
            <a:effectLst/>
          </p:spPr>
          <p:txBody>
            <a:bodyPr wrap="square" rtlCol="0">
              <a:spAutoFit/>
            </a:bodyPr>
            <a:lstStyle/>
            <a:p>
              <a:pPr algn="ctr"/>
              <a:r>
                <a:rPr lang="en-US" dirty="0">
                  <a:latin typeface="Helvetica Light" panose="020B0403020202020204" pitchFamily="34" charset="0"/>
                  <a:cs typeface="Arial" panose="020B0604020202020204" pitchFamily="34" charset="0"/>
                </a:rPr>
                <a:t>Yes</a:t>
              </a:r>
            </a:p>
          </p:txBody>
        </p:sp>
        <p:cxnSp>
          <p:nvCxnSpPr>
            <p:cNvPr id="73" name="Straight Arrow Connector 72">
              <a:extLst>
                <a:ext uri="{FF2B5EF4-FFF2-40B4-BE49-F238E27FC236}">
                  <a16:creationId xmlns:a16="http://schemas.microsoft.com/office/drawing/2014/main" id="{DE257FCA-B7F5-1A46-A2B3-CDAD296143FF}"/>
                </a:ext>
              </a:extLst>
            </p:cNvPr>
            <p:cNvCxnSpPr>
              <a:cxnSpLocks/>
            </p:cNvCxnSpPr>
            <p:nvPr/>
          </p:nvCxnSpPr>
          <p:spPr>
            <a:xfrm>
              <a:off x="8483316" y="4618301"/>
              <a:ext cx="7381" cy="246506"/>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74" name="TextBox 73">
              <a:extLst>
                <a:ext uri="{FF2B5EF4-FFF2-40B4-BE49-F238E27FC236}">
                  <a16:creationId xmlns:a16="http://schemas.microsoft.com/office/drawing/2014/main" id="{F62D3274-EB8A-BC49-B82A-C137897F74D0}"/>
                </a:ext>
              </a:extLst>
            </p:cNvPr>
            <p:cNvSpPr txBox="1"/>
            <p:nvPr/>
          </p:nvSpPr>
          <p:spPr>
            <a:xfrm>
              <a:off x="7697220" y="4864384"/>
              <a:ext cx="1620181" cy="584775"/>
            </a:xfrm>
            <a:prstGeom prst="rect">
              <a:avLst/>
            </a:prstGeom>
            <a:solidFill>
              <a:schemeClr val="tx1"/>
            </a:solid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Execute code in </a:t>
              </a:r>
              <a:r>
                <a:rPr lang="en-US" sz="1600" dirty="0">
                  <a:solidFill>
                    <a:srgbClr val="00B050"/>
                  </a:solidFill>
                  <a:latin typeface="Helvetica Light" panose="020B0403020202020204" pitchFamily="34" charset="0"/>
                  <a:cs typeface="Arial" panose="020B0604020202020204" pitchFamily="34" charset="0"/>
                </a:rPr>
                <a:t>else if</a:t>
              </a:r>
              <a:r>
                <a:rPr lang="en-US" sz="1600" dirty="0">
                  <a:solidFill>
                    <a:schemeClr val="bg1"/>
                  </a:solidFill>
                  <a:latin typeface="Helvetica Light" panose="020B0403020202020204" pitchFamily="34" charset="0"/>
                  <a:cs typeface="Arial" panose="020B0604020202020204" pitchFamily="34" charset="0"/>
                </a:rPr>
                <a:t> block</a:t>
              </a:r>
            </a:p>
          </p:txBody>
        </p:sp>
        <p:sp>
          <p:nvSpPr>
            <p:cNvPr id="58" name="Rectangle 57">
              <a:extLst>
                <a:ext uri="{FF2B5EF4-FFF2-40B4-BE49-F238E27FC236}">
                  <a16:creationId xmlns:a16="http://schemas.microsoft.com/office/drawing/2014/main" id="{E1208F38-2AE1-1043-B314-AE3ABDE70222}"/>
                </a:ext>
              </a:extLst>
            </p:cNvPr>
            <p:cNvSpPr/>
            <p:nvPr/>
          </p:nvSpPr>
          <p:spPr>
            <a:xfrm rot="2700000">
              <a:off x="8151381" y="3225375"/>
              <a:ext cx="980828" cy="980826"/>
            </a:xfrm>
            <a:prstGeom prst="rect">
              <a:avLst/>
            </a:prstGeom>
            <a:solidFill>
              <a:srgbClr val="C00000"/>
            </a:solidFill>
            <a:ln>
              <a:solidFill>
                <a:schemeClr val="tx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latin typeface="Helvetica Light" panose="020B0403020202020204" pitchFamily="34" charset="0"/>
              </a:endParaRPr>
            </a:p>
          </p:txBody>
        </p:sp>
        <p:sp>
          <p:nvSpPr>
            <p:cNvPr id="75" name="TextBox 74">
              <a:extLst>
                <a:ext uri="{FF2B5EF4-FFF2-40B4-BE49-F238E27FC236}">
                  <a16:creationId xmlns:a16="http://schemas.microsoft.com/office/drawing/2014/main" id="{04CE523E-28E4-EB4B-B73B-21323BBFC663}"/>
                </a:ext>
              </a:extLst>
            </p:cNvPr>
            <p:cNvSpPr txBox="1"/>
            <p:nvPr/>
          </p:nvSpPr>
          <p:spPr>
            <a:xfrm>
              <a:off x="8081165" y="3458887"/>
              <a:ext cx="1165865" cy="584775"/>
            </a:xfrm>
            <a:prstGeom prst="rect">
              <a:avLst/>
            </a:prstGeom>
            <a:no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Condition true?</a:t>
              </a:r>
            </a:p>
          </p:txBody>
        </p:sp>
        <p:sp>
          <p:nvSpPr>
            <p:cNvPr id="44" name="Rectangle 43">
              <a:extLst>
                <a:ext uri="{FF2B5EF4-FFF2-40B4-BE49-F238E27FC236}">
                  <a16:creationId xmlns:a16="http://schemas.microsoft.com/office/drawing/2014/main" id="{904888A7-6913-6841-B0B5-22B1B519890D}"/>
                </a:ext>
              </a:extLst>
            </p:cNvPr>
            <p:cNvSpPr/>
            <p:nvPr/>
          </p:nvSpPr>
          <p:spPr>
            <a:xfrm rot="2700000">
              <a:off x="6519056" y="2269801"/>
              <a:ext cx="1065915" cy="1065915"/>
            </a:xfrm>
            <a:prstGeom prst="rect">
              <a:avLst/>
            </a:prstGeom>
            <a:solidFill>
              <a:srgbClr val="C00000"/>
            </a:solidFill>
            <a:ln>
              <a:solidFill>
                <a:schemeClr val="tx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76" name="TextBox 75">
              <a:extLst>
                <a:ext uri="{FF2B5EF4-FFF2-40B4-BE49-F238E27FC236}">
                  <a16:creationId xmlns:a16="http://schemas.microsoft.com/office/drawing/2014/main" id="{CD9D4D6C-3F72-5947-A823-663C16E8BE84}"/>
                </a:ext>
              </a:extLst>
            </p:cNvPr>
            <p:cNvSpPr txBox="1"/>
            <p:nvPr/>
          </p:nvSpPr>
          <p:spPr>
            <a:xfrm>
              <a:off x="6501957" y="2531863"/>
              <a:ext cx="1165865" cy="584775"/>
            </a:xfrm>
            <a:prstGeom prst="rect">
              <a:avLst/>
            </a:prstGeom>
            <a:no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Condition true?</a:t>
              </a:r>
            </a:p>
          </p:txBody>
        </p:sp>
        <p:cxnSp>
          <p:nvCxnSpPr>
            <p:cNvPr id="77" name="Straight Arrow Connector 76">
              <a:extLst>
                <a:ext uri="{FF2B5EF4-FFF2-40B4-BE49-F238E27FC236}">
                  <a16:creationId xmlns:a16="http://schemas.microsoft.com/office/drawing/2014/main" id="{B90DC817-24AD-574C-84CA-8DCA6AF03B48}"/>
                </a:ext>
              </a:extLst>
            </p:cNvPr>
            <p:cNvCxnSpPr>
              <a:cxnSpLocks/>
            </p:cNvCxnSpPr>
            <p:nvPr/>
          </p:nvCxnSpPr>
          <p:spPr>
            <a:xfrm flipH="1" flipV="1">
              <a:off x="10416342" y="4603876"/>
              <a:ext cx="843398" cy="8081"/>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78" name="TextBox 77">
              <a:extLst>
                <a:ext uri="{FF2B5EF4-FFF2-40B4-BE49-F238E27FC236}">
                  <a16:creationId xmlns:a16="http://schemas.microsoft.com/office/drawing/2014/main" id="{A1B1FC39-8078-5240-BA2C-285382C066A3}"/>
                </a:ext>
              </a:extLst>
            </p:cNvPr>
            <p:cNvSpPr txBox="1"/>
            <p:nvPr/>
          </p:nvSpPr>
          <p:spPr>
            <a:xfrm>
              <a:off x="10588064" y="4243790"/>
              <a:ext cx="733110" cy="369332"/>
            </a:xfrm>
            <a:prstGeom prst="rect">
              <a:avLst/>
            </a:prstGeom>
            <a:noFill/>
            <a:effectLst/>
          </p:spPr>
          <p:txBody>
            <a:bodyPr wrap="square" rtlCol="0">
              <a:spAutoFit/>
            </a:bodyPr>
            <a:lstStyle/>
            <a:p>
              <a:pPr algn="ctr"/>
              <a:r>
                <a:rPr lang="en-US" dirty="0">
                  <a:latin typeface="Helvetica Light" panose="020B0403020202020204" pitchFamily="34" charset="0"/>
                  <a:cs typeface="Arial" panose="020B0604020202020204" pitchFamily="34" charset="0"/>
                </a:rPr>
                <a:t>No</a:t>
              </a:r>
            </a:p>
          </p:txBody>
        </p:sp>
        <p:cxnSp>
          <p:nvCxnSpPr>
            <p:cNvPr id="79" name="Straight Arrow Connector 78">
              <a:extLst>
                <a:ext uri="{FF2B5EF4-FFF2-40B4-BE49-F238E27FC236}">
                  <a16:creationId xmlns:a16="http://schemas.microsoft.com/office/drawing/2014/main" id="{D9AF1A03-E3AD-704D-8DC3-1630CFF425E4}"/>
                </a:ext>
              </a:extLst>
            </p:cNvPr>
            <p:cNvCxnSpPr>
              <a:cxnSpLocks/>
            </p:cNvCxnSpPr>
            <p:nvPr/>
          </p:nvCxnSpPr>
          <p:spPr>
            <a:xfrm>
              <a:off x="11252359" y="4613864"/>
              <a:ext cx="7381" cy="246506"/>
            </a:xfrm>
            <a:prstGeom prst="straightConnector1">
              <a:avLst/>
            </a:prstGeom>
            <a:ln w="38100">
              <a:solidFill>
                <a:schemeClr val="tx1"/>
              </a:solidFill>
              <a:headEnd type="none" w="med" len="med"/>
              <a:tailEnd type="arrow" w="med" len="med"/>
            </a:ln>
            <a:effectLst/>
          </p:spPr>
          <p:style>
            <a:lnRef idx="2">
              <a:schemeClr val="accent5"/>
            </a:lnRef>
            <a:fillRef idx="0">
              <a:schemeClr val="accent5"/>
            </a:fillRef>
            <a:effectRef idx="1">
              <a:schemeClr val="accent5"/>
            </a:effectRef>
            <a:fontRef idx="minor">
              <a:schemeClr val="tx1"/>
            </a:fontRef>
          </p:style>
        </p:cxnSp>
        <p:sp>
          <p:nvSpPr>
            <p:cNvPr id="68" name="Rectangle 67">
              <a:extLst>
                <a:ext uri="{FF2B5EF4-FFF2-40B4-BE49-F238E27FC236}">
                  <a16:creationId xmlns:a16="http://schemas.microsoft.com/office/drawing/2014/main" id="{322ECD4D-227D-304A-B0F3-DB5F6B6B4C9A}"/>
                </a:ext>
              </a:extLst>
            </p:cNvPr>
            <p:cNvSpPr/>
            <p:nvPr/>
          </p:nvSpPr>
          <p:spPr>
            <a:xfrm rot="2700000">
              <a:off x="9503719" y="4135079"/>
              <a:ext cx="930827" cy="949406"/>
            </a:xfrm>
            <a:prstGeom prst="rect">
              <a:avLst/>
            </a:prstGeom>
            <a:solidFill>
              <a:srgbClr val="C00000"/>
            </a:solidFill>
            <a:ln>
              <a:solidFill>
                <a:schemeClr val="tx1"/>
              </a:solidFill>
            </a:ln>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latin typeface="Helvetica Light" panose="020B0403020202020204" pitchFamily="34" charset="0"/>
              </a:endParaRPr>
            </a:p>
          </p:txBody>
        </p:sp>
        <p:sp>
          <p:nvSpPr>
            <p:cNvPr id="80" name="TextBox 79">
              <a:extLst>
                <a:ext uri="{FF2B5EF4-FFF2-40B4-BE49-F238E27FC236}">
                  <a16:creationId xmlns:a16="http://schemas.microsoft.com/office/drawing/2014/main" id="{2BE778BD-B39D-1E4E-B257-595103738084}"/>
                </a:ext>
              </a:extLst>
            </p:cNvPr>
            <p:cNvSpPr txBox="1"/>
            <p:nvPr/>
          </p:nvSpPr>
          <p:spPr>
            <a:xfrm>
              <a:off x="9425645" y="4360933"/>
              <a:ext cx="1165865" cy="584775"/>
            </a:xfrm>
            <a:prstGeom prst="rect">
              <a:avLst/>
            </a:prstGeom>
            <a:noFill/>
            <a:effectLst/>
          </p:spPr>
          <p:txBody>
            <a:bodyPr wrap="square" rtlCol="0">
              <a:spAutoFit/>
            </a:bodyPr>
            <a:lstStyle/>
            <a:p>
              <a:pPr algn="ctr"/>
              <a:r>
                <a:rPr lang="en-US" sz="1600" dirty="0">
                  <a:solidFill>
                    <a:schemeClr val="bg1"/>
                  </a:solidFill>
                  <a:latin typeface="Helvetica Light" panose="020B0403020202020204" pitchFamily="34" charset="0"/>
                  <a:cs typeface="Arial" panose="020B0604020202020204" pitchFamily="34" charset="0"/>
                </a:rPr>
                <a:t>Condition true?</a:t>
              </a:r>
            </a:p>
          </p:txBody>
        </p:sp>
        <p:cxnSp>
          <p:nvCxnSpPr>
            <p:cNvPr id="81" name="Straight Arrow Connector 80">
              <a:extLst>
                <a:ext uri="{FF2B5EF4-FFF2-40B4-BE49-F238E27FC236}">
                  <a16:creationId xmlns:a16="http://schemas.microsoft.com/office/drawing/2014/main" id="{29CA5846-8625-504D-AF66-B61F6ED989A3}"/>
                </a:ext>
              </a:extLst>
            </p:cNvPr>
            <p:cNvCxnSpPr>
              <a:cxnSpLocks/>
            </p:cNvCxnSpPr>
            <p:nvPr/>
          </p:nvCxnSpPr>
          <p:spPr>
            <a:xfrm>
              <a:off x="5266857" y="5653897"/>
              <a:ext cx="5981732" cy="0"/>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85" name="Straight Arrow Connector 84">
              <a:extLst>
                <a:ext uri="{FF2B5EF4-FFF2-40B4-BE49-F238E27FC236}">
                  <a16:creationId xmlns:a16="http://schemas.microsoft.com/office/drawing/2014/main" id="{ED44ECC7-2F1E-454B-9715-B5A73A3E0B2E}"/>
                </a:ext>
              </a:extLst>
            </p:cNvPr>
            <p:cNvCxnSpPr>
              <a:cxnSpLocks/>
            </p:cNvCxnSpPr>
            <p:nvPr/>
          </p:nvCxnSpPr>
          <p:spPr>
            <a:xfrm flipH="1">
              <a:off x="7109015" y="4497330"/>
              <a:ext cx="141" cy="1156567"/>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86" name="Straight Arrow Connector 85">
              <a:extLst>
                <a:ext uri="{FF2B5EF4-FFF2-40B4-BE49-F238E27FC236}">
                  <a16:creationId xmlns:a16="http://schemas.microsoft.com/office/drawing/2014/main" id="{885D9C5A-F0C4-064A-9B7D-D2B60785DD6D}"/>
                </a:ext>
              </a:extLst>
            </p:cNvPr>
            <p:cNvCxnSpPr>
              <a:cxnSpLocks/>
            </p:cNvCxnSpPr>
            <p:nvPr/>
          </p:nvCxnSpPr>
          <p:spPr>
            <a:xfrm flipH="1">
              <a:off x="8489983" y="5438008"/>
              <a:ext cx="0" cy="215889"/>
            </a:xfrm>
            <a:prstGeom prst="straightConnector1">
              <a:avLst/>
            </a:prstGeom>
            <a:ln w="38100">
              <a:solidFill>
                <a:schemeClr val="tx1"/>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grpSp>
      <p:sp>
        <p:nvSpPr>
          <p:cNvPr id="88" name="TextBox 87">
            <a:extLst>
              <a:ext uri="{FF2B5EF4-FFF2-40B4-BE49-F238E27FC236}">
                <a16:creationId xmlns:a16="http://schemas.microsoft.com/office/drawing/2014/main" id="{1A376FB1-DDE8-3549-948C-97BE16CB9430}"/>
              </a:ext>
            </a:extLst>
          </p:cNvPr>
          <p:cNvSpPr txBox="1"/>
          <p:nvPr/>
        </p:nvSpPr>
        <p:spPr>
          <a:xfrm>
            <a:off x="435452" y="6471318"/>
            <a:ext cx="9353551" cy="338554"/>
          </a:xfrm>
          <a:prstGeom prst="rect">
            <a:avLst/>
          </a:prstGeom>
          <a:noFill/>
        </p:spPr>
        <p:txBody>
          <a:bodyPr wrap="square" rtlCol="0">
            <a:spAutoFit/>
          </a:bodyPr>
          <a:lstStyle/>
          <a:p>
            <a:r>
              <a:rPr lang="en-US" sz="1600" dirty="0">
                <a:latin typeface="Helvetica Light" panose="020B0403020202020204" pitchFamily="34" charset="0"/>
                <a:ea typeface="Helvetica Neue Light" panose="02000403000000020004" pitchFamily="2" charset="0"/>
                <a:cs typeface="Helvetica"/>
              </a:rPr>
              <a:t>Adapted from material prepared by Dr. Ashley Beck</a:t>
            </a:r>
          </a:p>
        </p:txBody>
      </p:sp>
    </p:spTree>
    <p:extLst>
      <p:ext uri="{BB962C8B-B14F-4D97-AF65-F5344CB8AC3E}">
        <p14:creationId xmlns:p14="http://schemas.microsoft.com/office/powerpoint/2010/main" val="261764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66B02C-9FB9-C84F-9D89-8C5C44D4ADFD}"/>
              </a:ext>
            </a:extLst>
          </p:cNvPr>
          <p:cNvSpPr/>
          <p:nvPr/>
        </p:nvSpPr>
        <p:spPr>
          <a:xfrm>
            <a:off x="623550" y="1447731"/>
            <a:ext cx="9214087" cy="2767647"/>
          </a:xfrm>
          <a:prstGeom prst="rect">
            <a:avLst/>
          </a:prstGeom>
          <a:solidFill>
            <a:srgbClr val="F9FAF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Helvetica Light" panose="020B0403020202020204" pitchFamily="34" charset="0"/>
              </a:rPr>
              <a:t>a &lt;- 15</a:t>
            </a:r>
          </a:p>
          <a:p>
            <a:r>
              <a:rPr lang="en-US" sz="2000" dirty="0">
                <a:solidFill>
                  <a:schemeClr val="tx1"/>
                </a:solidFill>
                <a:latin typeface="Helvetica Light" panose="020B0403020202020204" pitchFamily="34" charset="0"/>
              </a:rPr>
              <a:t>b &lt;- 3</a:t>
            </a:r>
          </a:p>
          <a:p>
            <a:endParaRPr lang="en-US" sz="2000" dirty="0">
              <a:solidFill>
                <a:schemeClr val="tx1"/>
              </a:solidFill>
              <a:latin typeface="Helvetica Light" panose="020B0403020202020204" pitchFamily="34" charset="0"/>
            </a:endParaRPr>
          </a:p>
          <a:p>
            <a:r>
              <a:rPr lang="en-US" sz="2000" dirty="0">
                <a:solidFill>
                  <a:srgbClr val="3A28EB"/>
                </a:solidFill>
                <a:latin typeface="Helvetica Light" panose="020B0403020202020204" pitchFamily="34" charset="0"/>
              </a:rPr>
              <a:t>if</a:t>
            </a:r>
            <a:r>
              <a:rPr lang="en-US" sz="2000" dirty="0">
                <a:solidFill>
                  <a:schemeClr val="tx1"/>
                </a:solidFill>
                <a:latin typeface="Helvetica Light" panose="020B0403020202020204" pitchFamily="34" charset="0"/>
              </a:rPr>
              <a:t> (a &gt; b){</a:t>
            </a:r>
          </a:p>
          <a:p>
            <a:r>
              <a:rPr lang="en-US" sz="2000" dirty="0">
                <a:solidFill>
                  <a:srgbClr val="00B879"/>
                </a:solidFill>
                <a:latin typeface="Helvetica Light" panose="020B0403020202020204" pitchFamily="34" charset="0"/>
              </a:rPr>
              <a:t>print( “a is greater than b”)</a:t>
            </a:r>
          </a:p>
          <a:p>
            <a:r>
              <a:rPr lang="en-US" sz="2000" dirty="0">
                <a:solidFill>
                  <a:schemeClr val="tx1"/>
                </a:solidFill>
                <a:latin typeface="Helvetica Light" panose="020B0403020202020204" pitchFamily="34" charset="0"/>
              </a:rPr>
              <a:t>}</a:t>
            </a:r>
          </a:p>
          <a:p>
            <a:endParaRPr lang="en-US" sz="2000" dirty="0">
              <a:solidFill>
                <a:schemeClr val="tx1"/>
              </a:solidFill>
              <a:latin typeface="Helvetica Light" panose="020B0403020202020204" pitchFamily="34" charset="0"/>
            </a:endParaRPr>
          </a:p>
          <a:p>
            <a:r>
              <a:rPr lang="en-US" sz="2000" dirty="0">
                <a:solidFill>
                  <a:srgbClr val="0070C0"/>
                </a:solidFill>
                <a:latin typeface="Helvetica Light" panose="020B0403020202020204" pitchFamily="34" charset="0"/>
              </a:rPr>
              <a:t>[1] “a is greater than b”</a:t>
            </a:r>
          </a:p>
          <a:p>
            <a:endParaRPr lang="en-US" dirty="0">
              <a:solidFill>
                <a:schemeClr val="tx1"/>
              </a:solidFill>
              <a:latin typeface="Helvetica Light" panose="020B0403020202020204" pitchFamily="34" charset="0"/>
            </a:endParaRPr>
          </a:p>
        </p:txBody>
      </p:sp>
      <p:sp>
        <p:nvSpPr>
          <p:cNvPr id="4" name="Title 1">
            <a:extLst>
              <a:ext uri="{FF2B5EF4-FFF2-40B4-BE49-F238E27FC236}">
                <a16:creationId xmlns:a16="http://schemas.microsoft.com/office/drawing/2014/main" id="{DF3E43E4-E740-B14F-A01D-B0CEF14A09DA}"/>
              </a:ext>
            </a:extLst>
          </p:cNvPr>
          <p:cNvSpPr txBox="1">
            <a:spLocks/>
          </p:cNvSpPr>
          <p:nvPr/>
        </p:nvSpPr>
        <p:spPr>
          <a:xfrm>
            <a:off x="623550" y="557065"/>
            <a:ext cx="8171985"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Helvetica Light" panose="020B0403020202020204" pitchFamily="34" charset="0"/>
                <a:ea typeface="Helvetica Neue Light" charset="0"/>
                <a:cs typeface="Helvetica Neue Light" charset="0"/>
              </a:rPr>
              <a:t>Example of if statement</a:t>
            </a:r>
          </a:p>
        </p:txBody>
      </p:sp>
    </p:spTree>
    <p:extLst>
      <p:ext uri="{BB962C8B-B14F-4D97-AF65-F5344CB8AC3E}">
        <p14:creationId xmlns:p14="http://schemas.microsoft.com/office/powerpoint/2010/main" val="3011863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66B02C-9FB9-C84F-9D89-8C5C44D4ADFD}"/>
              </a:ext>
            </a:extLst>
          </p:cNvPr>
          <p:cNvSpPr/>
          <p:nvPr/>
        </p:nvSpPr>
        <p:spPr>
          <a:xfrm>
            <a:off x="623550" y="1360956"/>
            <a:ext cx="9214087" cy="2868395"/>
          </a:xfrm>
          <a:prstGeom prst="rect">
            <a:avLst/>
          </a:prstGeom>
          <a:solidFill>
            <a:srgbClr val="F9FAF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dirty="0">
                <a:solidFill>
                  <a:schemeClr val="tx1"/>
                </a:solidFill>
                <a:latin typeface="Helvetica Light" panose="020B0403020202020204" pitchFamily="34" charset="0"/>
              </a:rPr>
              <a:t>a &lt;- 3</a:t>
            </a:r>
          </a:p>
          <a:p>
            <a:r>
              <a:rPr lang="en-US" sz="2000" dirty="0">
                <a:solidFill>
                  <a:schemeClr val="tx1"/>
                </a:solidFill>
                <a:latin typeface="Helvetica Light" panose="020B0403020202020204" pitchFamily="34" charset="0"/>
              </a:rPr>
              <a:t>b &lt;- 15</a:t>
            </a:r>
          </a:p>
          <a:p>
            <a:endParaRPr lang="en-US" sz="2000" dirty="0">
              <a:solidFill>
                <a:schemeClr val="tx1"/>
              </a:solidFill>
              <a:latin typeface="Helvetica Light" panose="020B0403020202020204" pitchFamily="34" charset="0"/>
            </a:endParaRPr>
          </a:p>
          <a:p>
            <a:r>
              <a:rPr lang="en-US" sz="2000" dirty="0">
                <a:solidFill>
                  <a:srgbClr val="3A28EB"/>
                </a:solidFill>
                <a:latin typeface="Helvetica Light" panose="020B0403020202020204" pitchFamily="34" charset="0"/>
              </a:rPr>
              <a:t>if</a:t>
            </a:r>
            <a:r>
              <a:rPr lang="en-US" sz="2000" dirty="0">
                <a:solidFill>
                  <a:schemeClr val="tx1"/>
                </a:solidFill>
                <a:latin typeface="Helvetica Light" panose="020B0403020202020204" pitchFamily="34" charset="0"/>
              </a:rPr>
              <a:t> (a &gt; b) {</a:t>
            </a:r>
          </a:p>
          <a:p>
            <a:r>
              <a:rPr lang="en-US" sz="2000" dirty="0">
                <a:solidFill>
                  <a:srgbClr val="00B879"/>
                </a:solidFill>
                <a:latin typeface="Helvetica Light" panose="020B0403020202020204" pitchFamily="34" charset="0"/>
              </a:rPr>
              <a:t>print(“a is greater than b”)</a:t>
            </a:r>
          </a:p>
          <a:p>
            <a:r>
              <a:rPr lang="en-US" sz="2000" dirty="0">
                <a:solidFill>
                  <a:schemeClr val="tx1"/>
                </a:solidFill>
                <a:latin typeface="Helvetica Light" panose="020B0403020202020204" pitchFamily="34" charset="0"/>
              </a:rPr>
              <a:t>} </a:t>
            </a:r>
            <a:r>
              <a:rPr lang="en-US" sz="2000" dirty="0">
                <a:solidFill>
                  <a:srgbClr val="3A28EB"/>
                </a:solidFill>
                <a:latin typeface="Helvetica Light" panose="020B0403020202020204" pitchFamily="34" charset="0"/>
              </a:rPr>
              <a:t>else</a:t>
            </a:r>
            <a:r>
              <a:rPr lang="en-US" sz="2000" dirty="0">
                <a:solidFill>
                  <a:schemeClr val="tx1"/>
                </a:solidFill>
                <a:latin typeface="Helvetica Light" panose="020B0403020202020204" pitchFamily="34" charset="0"/>
              </a:rPr>
              <a:t> {</a:t>
            </a:r>
          </a:p>
          <a:p>
            <a:r>
              <a:rPr lang="en-US" sz="2000" dirty="0">
                <a:solidFill>
                  <a:srgbClr val="F08700"/>
                </a:solidFill>
                <a:latin typeface="Helvetica Light" panose="020B0403020202020204" pitchFamily="34" charset="0"/>
              </a:rPr>
              <a:t>print(“b is greater than a”)</a:t>
            </a:r>
          </a:p>
          <a:p>
            <a:r>
              <a:rPr lang="en-US" sz="2000" dirty="0">
                <a:solidFill>
                  <a:schemeClr val="tx1"/>
                </a:solidFill>
                <a:latin typeface="Helvetica Light" panose="020B0403020202020204" pitchFamily="34" charset="0"/>
              </a:rPr>
              <a:t>}</a:t>
            </a:r>
          </a:p>
          <a:p>
            <a:r>
              <a:rPr lang="en-US" sz="2000" dirty="0">
                <a:solidFill>
                  <a:srgbClr val="0070C0"/>
                </a:solidFill>
                <a:latin typeface="Helvetica Light" panose="020B0403020202020204" pitchFamily="34" charset="0"/>
              </a:rPr>
              <a:t>[1] “b is greater than a”</a:t>
            </a:r>
          </a:p>
          <a:p>
            <a:endParaRPr lang="en-US" dirty="0">
              <a:solidFill>
                <a:schemeClr val="tx1"/>
              </a:solidFill>
              <a:latin typeface="Helvetica Light" panose="020B0403020202020204" pitchFamily="34" charset="0"/>
            </a:endParaRPr>
          </a:p>
        </p:txBody>
      </p:sp>
      <p:sp>
        <p:nvSpPr>
          <p:cNvPr id="4" name="Rectangle 3">
            <a:extLst>
              <a:ext uri="{FF2B5EF4-FFF2-40B4-BE49-F238E27FC236}">
                <a16:creationId xmlns:a16="http://schemas.microsoft.com/office/drawing/2014/main" id="{6F9249F0-DC63-194B-A349-3F609B67FFA6}"/>
              </a:ext>
            </a:extLst>
          </p:cNvPr>
          <p:cNvSpPr/>
          <p:nvPr/>
        </p:nvSpPr>
        <p:spPr>
          <a:xfrm>
            <a:off x="623551" y="4980814"/>
            <a:ext cx="9214087" cy="1112108"/>
          </a:xfrm>
          <a:prstGeom prst="rect">
            <a:avLst/>
          </a:prstGeom>
          <a:solidFill>
            <a:srgbClr val="F9FAF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latin typeface="Helvetica Light" panose="020B0403020202020204" pitchFamily="34" charset="0"/>
              </a:rPr>
              <a:t>a</a:t>
            </a:r>
            <a:endParaRPr lang="en-US" dirty="0">
              <a:solidFill>
                <a:schemeClr val="tx1"/>
              </a:solidFill>
              <a:latin typeface="Helvetica Light" panose="020B0403020202020204" pitchFamily="34" charset="0"/>
            </a:endParaRPr>
          </a:p>
        </p:txBody>
      </p:sp>
      <p:sp>
        <p:nvSpPr>
          <p:cNvPr id="5" name="TextBox 4">
            <a:extLst>
              <a:ext uri="{FF2B5EF4-FFF2-40B4-BE49-F238E27FC236}">
                <a16:creationId xmlns:a16="http://schemas.microsoft.com/office/drawing/2014/main" id="{E529D619-C348-3040-B3A4-EC579F0DF290}"/>
              </a:ext>
            </a:extLst>
          </p:cNvPr>
          <p:cNvSpPr txBox="1"/>
          <p:nvPr/>
        </p:nvSpPr>
        <p:spPr>
          <a:xfrm>
            <a:off x="623551" y="4791010"/>
            <a:ext cx="9721516" cy="1631216"/>
          </a:xfrm>
          <a:prstGeom prst="rect">
            <a:avLst/>
          </a:prstGeom>
          <a:noFill/>
        </p:spPr>
        <p:txBody>
          <a:bodyPr wrap="square" rtlCol="0">
            <a:spAutoFit/>
          </a:bodyPr>
          <a:lstStyle/>
          <a:p>
            <a:endParaRPr lang="en-US" sz="2000" dirty="0">
              <a:latin typeface="Helvetica Light" panose="020B0403020202020204" pitchFamily="34" charset="0"/>
            </a:endParaRPr>
          </a:p>
          <a:p>
            <a:r>
              <a:rPr lang="en-US" sz="2000" dirty="0">
                <a:solidFill>
                  <a:srgbClr val="3A28EB"/>
                </a:solidFill>
                <a:latin typeface="Helvetica Light" panose="020B0403020202020204" pitchFamily="34" charset="0"/>
              </a:rPr>
              <a:t>if</a:t>
            </a:r>
            <a:r>
              <a:rPr lang="en-US" sz="2000" dirty="0">
                <a:latin typeface="Helvetica Light" panose="020B0403020202020204" pitchFamily="34" charset="0"/>
              </a:rPr>
              <a:t> (a &gt; b) </a:t>
            </a:r>
            <a:r>
              <a:rPr lang="en-US" sz="2000" dirty="0">
                <a:solidFill>
                  <a:srgbClr val="00B879"/>
                </a:solidFill>
                <a:latin typeface="Helvetica Light" panose="020B0403020202020204" pitchFamily="34" charset="0"/>
              </a:rPr>
              <a:t>print(“a is greater than b”)</a:t>
            </a:r>
            <a:r>
              <a:rPr lang="en-US" sz="2000" dirty="0">
                <a:latin typeface="Helvetica Light" panose="020B0403020202020204" pitchFamily="34" charset="0"/>
              </a:rPr>
              <a:t> </a:t>
            </a:r>
            <a:r>
              <a:rPr lang="en-US" sz="2000" dirty="0">
                <a:solidFill>
                  <a:srgbClr val="3A28EB"/>
                </a:solidFill>
                <a:latin typeface="Helvetica Light" panose="020B0403020202020204" pitchFamily="34" charset="0"/>
              </a:rPr>
              <a:t>else</a:t>
            </a:r>
            <a:r>
              <a:rPr lang="en-US" sz="2000" dirty="0">
                <a:latin typeface="Helvetica Light" panose="020B0403020202020204" pitchFamily="34" charset="0"/>
              </a:rPr>
              <a:t> </a:t>
            </a:r>
            <a:r>
              <a:rPr lang="en-US" sz="2000" dirty="0">
                <a:solidFill>
                  <a:srgbClr val="F08700"/>
                </a:solidFill>
                <a:latin typeface="Helvetica Light" panose="020B0403020202020204" pitchFamily="34" charset="0"/>
              </a:rPr>
              <a:t>print(“b is greater than a”)</a:t>
            </a:r>
          </a:p>
          <a:p>
            <a:endParaRPr lang="en-US" sz="2000" dirty="0">
              <a:latin typeface="Helvetica Light" panose="020B0403020202020204" pitchFamily="34" charset="0"/>
            </a:endParaRPr>
          </a:p>
          <a:p>
            <a:r>
              <a:rPr lang="en-US" sz="2000" dirty="0">
                <a:solidFill>
                  <a:srgbClr val="0070C0"/>
                </a:solidFill>
                <a:latin typeface="Helvetica Light" panose="020B0403020202020204" pitchFamily="34" charset="0"/>
              </a:rPr>
              <a:t>[1] “b is greater than a”</a:t>
            </a:r>
          </a:p>
          <a:p>
            <a:endParaRPr lang="en-US" sz="2000" dirty="0">
              <a:latin typeface="Helvetica Light" panose="020B0403020202020204" pitchFamily="34" charset="0"/>
            </a:endParaRPr>
          </a:p>
        </p:txBody>
      </p:sp>
      <p:sp>
        <p:nvSpPr>
          <p:cNvPr id="2" name="TextBox 1">
            <a:extLst>
              <a:ext uri="{FF2B5EF4-FFF2-40B4-BE49-F238E27FC236}">
                <a16:creationId xmlns:a16="http://schemas.microsoft.com/office/drawing/2014/main" id="{B30CD2A9-D2AC-654A-8A1E-61BF38A0C838}"/>
              </a:ext>
            </a:extLst>
          </p:cNvPr>
          <p:cNvSpPr txBox="1"/>
          <p:nvPr/>
        </p:nvSpPr>
        <p:spPr>
          <a:xfrm>
            <a:off x="623550" y="4443805"/>
            <a:ext cx="5976619" cy="461665"/>
          </a:xfrm>
          <a:prstGeom prst="rect">
            <a:avLst/>
          </a:prstGeom>
          <a:noFill/>
        </p:spPr>
        <p:txBody>
          <a:bodyPr wrap="square" rtlCol="0">
            <a:spAutoFit/>
          </a:bodyPr>
          <a:lstStyle/>
          <a:p>
            <a:r>
              <a:rPr lang="en-US" sz="2400" dirty="0">
                <a:latin typeface="Helvetica Light" panose="020B0403020202020204" pitchFamily="34" charset="0"/>
              </a:rPr>
              <a:t>You can also write:</a:t>
            </a:r>
          </a:p>
        </p:txBody>
      </p:sp>
      <p:sp>
        <p:nvSpPr>
          <p:cNvPr id="7" name="Title 1">
            <a:extLst>
              <a:ext uri="{FF2B5EF4-FFF2-40B4-BE49-F238E27FC236}">
                <a16:creationId xmlns:a16="http://schemas.microsoft.com/office/drawing/2014/main" id="{52785CDF-41A2-6447-8F5A-04203F466DF4}"/>
              </a:ext>
            </a:extLst>
          </p:cNvPr>
          <p:cNvSpPr txBox="1">
            <a:spLocks/>
          </p:cNvSpPr>
          <p:nvPr/>
        </p:nvSpPr>
        <p:spPr>
          <a:xfrm>
            <a:off x="623550" y="557065"/>
            <a:ext cx="8171985"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Helvetica Light" panose="020B0403020202020204" pitchFamily="34" charset="0"/>
                <a:ea typeface="Helvetica Neue Light" charset="0"/>
                <a:cs typeface="Helvetica Neue Light" charset="0"/>
              </a:rPr>
              <a:t>Example of else statement</a:t>
            </a:r>
          </a:p>
        </p:txBody>
      </p:sp>
    </p:spTree>
    <p:extLst>
      <p:ext uri="{BB962C8B-B14F-4D97-AF65-F5344CB8AC3E}">
        <p14:creationId xmlns:p14="http://schemas.microsoft.com/office/powerpoint/2010/main" val="257497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E66B02C-9FB9-C84F-9D89-8C5C44D4ADFD}"/>
              </a:ext>
            </a:extLst>
          </p:cNvPr>
          <p:cNvSpPr/>
          <p:nvPr/>
        </p:nvSpPr>
        <p:spPr>
          <a:xfrm>
            <a:off x="623550" y="1219846"/>
            <a:ext cx="9214087" cy="5389173"/>
          </a:xfrm>
          <a:prstGeom prst="rect">
            <a:avLst/>
          </a:prstGeom>
          <a:solidFill>
            <a:srgbClr val="F9FAF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dirty="0">
                <a:solidFill>
                  <a:schemeClr val="tx1"/>
                </a:solidFill>
                <a:latin typeface="Helvetica Light" panose="020B0403020202020204" pitchFamily="34" charset="0"/>
              </a:rPr>
              <a:t>a &lt;- 25</a:t>
            </a:r>
          </a:p>
          <a:p>
            <a:r>
              <a:rPr lang="en-US" sz="2000" dirty="0">
                <a:solidFill>
                  <a:schemeClr val="tx1"/>
                </a:solidFill>
                <a:latin typeface="Helvetica Light" panose="020B0403020202020204" pitchFamily="34" charset="0"/>
              </a:rPr>
              <a:t>b &lt;- 25</a:t>
            </a:r>
          </a:p>
          <a:p>
            <a:endParaRPr lang="en-US" sz="2000" dirty="0">
              <a:solidFill>
                <a:schemeClr val="tx1"/>
              </a:solidFill>
              <a:latin typeface="Helvetica Light" panose="020B0403020202020204" pitchFamily="34" charset="0"/>
            </a:endParaRPr>
          </a:p>
          <a:p>
            <a:r>
              <a:rPr lang="en-US" sz="2000" dirty="0">
                <a:solidFill>
                  <a:srgbClr val="3A28EB"/>
                </a:solidFill>
                <a:latin typeface="Helvetica Light" panose="020B0403020202020204" pitchFamily="34" charset="0"/>
              </a:rPr>
              <a:t>if</a:t>
            </a:r>
            <a:r>
              <a:rPr lang="en-US" sz="2000" dirty="0">
                <a:solidFill>
                  <a:schemeClr val="tx1"/>
                </a:solidFill>
                <a:latin typeface="Helvetica Light" panose="020B0403020202020204" pitchFamily="34" charset="0"/>
              </a:rPr>
              <a:t> (a &gt; b) {</a:t>
            </a:r>
          </a:p>
          <a:p>
            <a:endParaRPr lang="en-US" sz="2000" dirty="0">
              <a:solidFill>
                <a:schemeClr val="tx1"/>
              </a:solidFill>
              <a:latin typeface="Helvetica Light" panose="020B0403020202020204" pitchFamily="34" charset="0"/>
            </a:endParaRPr>
          </a:p>
          <a:p>
            <a:r>
              <a:rPr lang="en-US" sz="2000" dirty="0">
                <a:solidFill>
                  <a:srgbClr val="00B879"/>
                </a:solidFill>
                <a:latin typeface="Helvetica Light" panose="020B0403020202020204" pitchFamily="34" charset="0"/>
              </a:rPr>
              <a:t>print(“a is greater than b”)</a:t>
            </a:r>
          </a:p>
          <a:p>
            <a:endParaRPr lang="en-US" sz="2000" dirty="0">
              <a:solidFill>
                <a:srgbClr val="00B879"/>
              </a:solidFill>
              <a:latin typeface="Helvetica Light" panose="020B0403020202020204" pitchFamily="34" charset="0"/>
            </a:endParaRPr>
          </a:p>
          <a:p>
            <a:r>
              <a:rPr lang="en-US" sz="2000" dirty="0">
                <a:solidFill>
                  <a:schemeClr val="tx1"/>
                </a:solidFill>
                <a:latin typeface="Helvetica Light" panose="020B0403020202020204" pitchFamily="34" charset="0"/>
              </a:rPr>
              <a:t>} </a:t>
            </a:r>
            <a:r>
              <a:rPr lang="en-US" sz="2000" dirty="0">
                <a:solidFill>
                  <a:srgbClr val="3A28EB"/>
                </a:solidFill>
                <a:latin typeface="Helvetica Light" panose="020B0403020202020204" pitchFamily="34" charset="0"/>
              </a:rPr>
              <a:t>else if</a:t>
            </a:r>
            <a:r>
              <a:rPr lang="en-US" sz="2000" dirty="0">
                <a:solidFill>
                  <a:schemeClr val="tx1"/>
                </a:solidFill>
                <a:latin typeface="Helvetica Light" panose="020B0403020202020204" pitchFamily="34" charset="0"/>
              </a:rPr>
              <a:t> (b &gt; a) {</a:t>
            </a:r>
          </a:p>
          <a:p>
            <a:endParaRPr lang="en-US" sz="2000" dirty="0">
              <a:solidFill>
                <a:schemeClr val="tx1"/>
              </a:solidFill>
              <a:latin typeface="Helvetica Light" panose="020B0403020202020204" pitchFamily="34" charset="0"/>
            </a:endParaRPr>
          </a:p>
          <a:p>
            <a:r>
              <a:rPr lang="en-US" sz="2000" dirty="0">
                <a:solidFill>
                  <a:srgbClr val="F08700"/>
                </a:solidFill>
                <a:latin typeface="Helvetica Light" panose="020B0403020202020204" pitchFamily="34" charset="0"/>
              </a:rPr>
              <a:t>print(“b is greater than a”)</a:t>
            </a:r>
          </a:p>
          <a:p>
            <a:endParaRPr lang="en-US" sz="2000" dirty="0">
              <a:solidFill>
                <a:srgbClr val="F08700"/>
              </a:solidFill>
              <a:latin typeface="Helvetica Light" panose="020B0403020202020204" pitchFamily="34" charset="0"/>
            </a:endParaRPr>
          </a:p>
          <a:p>
            <a:r>
              <a:rPr lang="en-US" sz="2000" dirty="0">
                <a:solidFill>
                  <a:schemeClr val="tx1"/>
                </a:solidFill>
                <a:latin typeface="Helvetica Light" panose="020B0403020202020204" pitchFamily="34" charset="0"/>
              </a:rPr>
              <a:t>} </a:t>
            </a:r>
            <a:r>
              <a:rPr lang="en-US" sz="2000" dirty="0">
                <a:solidFill>
                  <a:srgbClr val="3A28EB"/>
                </a:solidFill>
                <a:latin typeface="Helvetica Light" panose="020B0403020202020204" pitchFamily="34" charset="0"/>
              </a:rPr>
              <a:t>else</a:t>
            </a:r>
            <a:r>
              <a:rPr lang="en-US" sz="2000" dirty="0">
                <a:solidFill>
                  <a:schemeClr val="tx1"/>
                </a:solidFill>
                <a:latin typeface="Helvetica Light" panose="020B0403020202020204" pitchFamily="34" charset="0"/>
              </a:rPr>
              <a:t> { </a:t>
            </a:r>
          </a:p>
          <a:p>
            <a:endParaRPr lang="en-US" sz="2000" dirty="0">
              <a:solidFill>
                <a:schemeClr val="tx1"/>
              </a:solidFill>
              <a:latin typeface="Helvetica Light" panose="020B0403020202020204" pitchFamily="34" charset="0"/>
            </a:endParaRPr>
          </a:p>
          <a:p>
            <a:r>
              <a:rPr lang="en-US" sz="2000" dirty="0">
                <a:solidFill>
                  <a:srgbClr val="7030A0"/>
                </a:solidFill>
                <a:latin typeface="Helvetica Light" panose="020B0403020202020204" pitchFamily="34" charset="0"/>
              </a:rPr>
              <a:t>print(“a is equal to b”)</a:t>
            </a:r>
          </a:p>
          <a:p>
            <a:r>
              <a:rPr lang="en-US" sz="2000" dirty="0">
                <a:solidFill>
                  <a:schemeClr val="tx1"/>
                </a:solidFill>
                <a:latin typeface="Helvetica Light" panose="020B0403020202020204" pitchFamily="34" charset="0"/>
              </a:rPr>
              <a:t>}</a:t>
            </a:r>
          </a:p>
          <a:p>
            <a:endParaRPr lang="en-US" sz="2000" dirty="0">
              <a:solidFill>
                <a:schemeClr val="tx1"/>
              </a:solidFill>
              <a:latin typeface="Helvetica Light" panose="020B0403020202020204" pitchFamily="34" charset="0"/>
            </a:endParaRPr>
          </a:p>
          <a:p>
            <a:r>
              <a:rPr lang="en-US" sz="2000" dirty="0">
                <a:solidFill>
                  <a:srgbClr val="0070C0"/>
                </a:solidFill>
                <a:latin typeface="Helvetica Light" panose="020B0403020202020204" pitchFamily="34" charset="0"/>
              </a:rPr>
              <a:t>[1] “a is eq</a:t>
            </a:r>
            <a:r>
              <a:rPr lang="en-US" sz="2000" dirty="0">
                <a:solidFill>
                  <a:srgbClr val="026FC1"/>
                </a:solidFill>
                <a:latin typeface="Helvetica Light" panose="020B0403020202020204" pitchFamily="34" charset="0"/>
              </a:rPr>
              <a:t>ual</a:t>
            </a:r>
            <a:r>
              <a:rPr lang="en-US" sz="2000" dirty="0">
                <a:solidFill>
                  <a:srgbClr val="0070C0"/>
                </a:solidFill>
                <a:latin typeface="Helvetica Light" panose="020B0403020202020204" pitchFamily="34" charset="0"/>
              </a:rPr>
              <a:t> to b”</a:t>
            </a:r>
          </a:p>
          <a:p>
            <a:endParaRPr lang="en-US" sz="2000" dirty="0">
              <a:solidFill>
                <a:schemeClr val="tx1"/>
              </a:solidFill>
              <a:latin typeface="Helvetica Light" panose="020B0403020202020204" pitchFamily="34" charset="0"/>
            </a:endParaRPr>
          </a:p>
        </p:txBody>
      </p:sp>
      <p:sp>
        <p:nvSpPr>
          <p:cNvPr id="4" name="Title 1">
            <a:extLst>
              <a:ext uri="{FF2B5EF4-FFF2-40B4-BE49-F238E27FC236}">
                <a16:creationId xmlns:a16="http://schemas.microsoft.com/office/drawing/2014/main" id="{6484883D-B8A7-2044-B295-362F937D3C24}"/>
              </a:ext>
            </a:extLst>
          </p:cNvPr>
          <p:cNvSpPr txBox="1">
            <a:spLocks/>
          </p:cNvSpPr>
          <p:nvPr/>
        </p:nvSpPr>
        <p:spPr>
          <a:xfrm>
            <a:off x="623550" y="557065"/>
            <a:ext cx="8171985"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Helvetica Light" panose="020B0403020202020204" pitchFamily="34" charset="0"/>
                <a:ea typeface="Helvetica Neue Light" charset="0"/>
                <a:cs typeface="Helvetica Neue Light" charset="0"/>
              </a:rPr>
              <a:t>Example of else if statement</a:t>
            </a:r>
          </a:p>
        </p:txBody>
      </p:sp>
    </p:spTree>
    <p:extLst>
      <p:ext uri="{BB962C8B-B14F-4D97-AF65-F5344CB8AC3E}">
        <p14:creationId xmlns:p14="http://schemas.microsoft.com/office/powerpoint/2010/main" val="825065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32956</TotalTime>
  <Words>2199</Words>
  <Application>Microsoft Macintosh PowerPoint</Application>
  <PresentationFormat>Widescreen</PresentationFormat>
  <Paragraphs>324</Paragraphs>
  <Slides>28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Helvetica</vt:lpstr>
      <vt:lpstr>Helvetica Light</vt:lpstr>
      <vt:lpstr>Lucida Console</vt:lpstr>
      <vt:lpstr>Office Theme</vt:lpstr>
      <vt:lpstr> Iterations, conditional statements, &amp; functions</vt:lpstr>
      <vt:lpstr>PowerPoint Presentation</vt:lpstr>
      <vt:lpstr>PowerPoint Presentation</vt:lpstr>
      <vt:lpstr>The “if” statement</vt:lpstr>
      <vt:lpstr>The “if else” statement</vt:lpstr>
      <vt:lpstr>The “if / else if / else…” statement</vt:lpstr>
      <vt:lpstr>PowerPoint Presentation</vt:lpstr>
      <vt:lpstr>PowerPoint Presentation</vt:lpstr>
      <vt:lpstr>PowerPoint Presentation</vt:lpstr>
      <vt:lpstr>PowerPoint Presentation</vt:lpstr>
      <vt:lpstr>Part II: Loops</vt:lpstr>
      <vt:lpstr>PowerPoint Presentation</vt:lpstr>
      <vt:lpstr>PowerPoint Presentation</vt:lpstr>
      <vt:lpstr>Loops</vt:lpstr>
      <vt:lpstr>The “for” loop</vt:lpstr>
      <vt:lpstr>The “for” loop</vt:lpstr>
      <vt:lpstr>The “for” loop</vt:lpstr>
      <vt:lpstr>The “for” loop</vt:lpstr>
      <vt:lpstr>The “for” loop</vt:lpstr>
      <vt:lpstr>Sequence vector</vt:lpstr>
      <vt:lpstr>Loops can be nested</vt:lpstr>
      <vt:lpstr>When should you use a for loop?</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 and reproducible science for the curious non-user</dc:title>
  <dc:creator>Natalie Nelson</dc:creator>
  <cp:lastModifiedBy>Natalie Nelson</cp:lastModifiedBy>
  <cp:revision>1122</cp:revision>
  <cp:lastPrinted>2019-09-17T02:25:02Z</cp:lastPrinted>
  <dcterms:created xsi:type="dcterms:W3CDTF">2017-11-02T01:42:22Z</dcterms:created>
  <dcterms:modified xsi:type="dcterms:W3CDTF">2021-06-24T12:25:22Z</dcterms:modified>
</cp:coreProperties>
</file>