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OYFpKKlyc7s6CCpltFAqh8/Xp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series of features that we came agree on during earlier Milestones. After meetings, we would come to agreements on feature priorities to decide which features we would want to implement first, and proceed with sprints.</a:t>
            </a:r>
            <a:endParaRPr/>
          </a:p>
          <a:p>
            <a:pPr indent="0" lvl="0" marL="0" rtl="0" algn="l">
              <a:spcBef>
                <a:spcPts val="0"/>
              </a:spcBef>
              <a:spcAft>
                <a:spcPts val="0"/>
              </a:spcAft>
              <a:buNone/>
            </a:pPr>
            <a:r>
              <a:rPr lang="en-US"/>
              <a:t>For each features, they are separated into backend and frontend work. Within the sub-teams, there also needs to have an agreements so that we don’t overwrite or waste time on works that sub-teammates might have been doing. (Sprint backlogs are tasks)</a:t>
            </a:r>
            <a:endParaRPr/>
          </a:p>
          <a:p>
            <a:pPr indent="0" lvl="0" marL="0" rtl="0" algn="l">
              <a:spcBef>
                <a:spcPts val="0"/>
              </a:spcBef>
              <a:spcAft>
                <a:spcPts val="0"/>
              </a:spcAft>
              <a:buNone/>
            </a:pPr>
            <a:r>
              <a:rPr lang="en-US"/>
              <a:t>The diagram goes both ways, individuals complete their tasks, gets combined, which would be work created by sub-team. These sub-teams would need to later work together to connect each other works. This makes a working feature and can be considered done.</a:t>
            </a:r>
            <a:endParaRPr/>
          </a:p>
          <a:p>
            <a:pPr indent="0" lvl="0" marL="0" rtl="0" algn="l">
              <a:spcBef>
                <a:spcPts val="0"/>
              </a:spcBef>
              <a:spcAft>
                <a:spcPts val="0"/>
              </a:spcAft>
              <a:buNone/>
            </a:pPr>
            <a:r>
              <a:rPr lang="en-US"/>
              <a:t>Our </a:t>
            </a:r>
            <a:r>
              <a:rPr lang="en-US"/>
              <a:t>definition</a:t>
            </a:r>
            <a:r>
              <a:rPr lang="en-US"/>
              <a:t> of ‘done’ is a feature that is working, with acceptable amount of glitches or bugs that don’t post much of an issue yet.</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b88244ba0_4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b88244ba0_4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Wireframe:</a:t>
            </a:r>
            <a:endParaRPr/>
          </a:p>
          <a:p>
            <a:pPr indent="0" lvl="0" marL="0" rtl="0" algn="l">
              <a:spcBef>
                <a:spcPts val="0"/>
              </a:spcBef>
              <a:spcAft>
                <a:spcPts val="0"/>
              </a:spcAft>
              <a:buNone/>
            </a:pPr>
            <a:r>
              <a:rPr lang="en-US"/>
              <a:t>	Gather information and resources for planning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repeating process due to new ideas, </a:t>
            </a:r>
            <a:r>
              <a:rPr lang="en-US"/>
              <a:t>constraints and constant improvement</a:t>
            </a:r>
            <a:endParaRPr/>
          </a:p>
        </p:txBody>
      </p:sp>
      <p:sp>
        <p:nvSpPr>
          <p:cNvPr id="230" name="Google Shape;230;gdb88244ba0_4_2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b88244ba0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b88244ba0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db88244ba0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b88244ba0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b88244ba0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db88244ba0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Include big database, files and folder structures</a:t>
            </a:r>
            <a:endParaRPr/>
          </a:p>
        </p:txBody>
      </p:sp>
      <p:sp>
        <p:nvSpPr>
          <p:cNvPr id="258" name="Google Shape;2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7d3b5adde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7d3b5adde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d7d3b5adde_0_2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b88244ba0_4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b88244ba0_4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db88244ba0_4_2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b88244ba0_4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db88244ba0_4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db88244ba0_4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It’s a social media platform specialized for creators, allowing them to browse for inspirations, share their work of art, give and receives opinions, and most importantly, to help these creators organize their published work on the platform (what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Mention the main customers of our platform (Content creators, artistic types)</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Elaborate</a:t>
            </a:r>
            <a:r>
              <a:rPr lang="en-US"/>
              <a:t> on our different features a little bit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who is customer? features to </a:t>
            </a:r>
            <a:r>
              <a:rPr lang="en-US"/>
              <a:t>satisfy</a:t>
            </a:r>
            <a:r>
              <a:rPr lang="en-US"/>
              <a:t> customer?</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developments of Momentus are broken down into two parts, frontend and backend.</a:t>
            </a:r>
            <a:endParaRPr/>
          </a:p>
          <a:p>
            <a:pPr indent="0" lvl="0" marL="0" rtl="0" algn="l">
              <a:spcBef>
                <a:spcPts val="0"/>
              </a:spcBef>
              <a:spcAft>
                <a:spcPts val="0"/>
              </a:spcAft>
              <a:buNone/>
            </a:pPr>
            <a:r>
              <a:rPr lang="en-US"/>
              <a:t>The frontend handles anything the users can interact and is also responsible to make sure that when user interacts something, the backend can receive and process a response back to the user.</a:t>
            </a:r>
            <a:endParaRPr/>
          </a:p>
          <a:p>
            <a:pPr indent="0" lvl="0" marL="0" rtl="0" algn="l">
              <a:spcBef>
                <a:spcPts val="0"/>
              </a:spcBef>
              <a:spcAft>
                <a:spcPts val="0"/>
              </a:spcAft>
              <a:buNone/>
            </a:pPr>
            <a:r>
              <a:rPr lang="en-US"/>
              <a:t>The backend handles the database, which includes information and data of all the registered users of Momentus, they are also responsible of creating the server that process the data mentioned.</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Here are the major frameworks or libraries that we used to help us build Momentus.</a:t>
            </a:r>
            <a:endParaRPr/>
          </a:p>
          <a:p>
            <a:pPr indent="0" lvl="0" marL="0" marR="0" rtl="0" algn="l">
              <a:lnSpc>
                <a:spcPct val="100000"/>
              </a:lnSpc>
              <a:spcBef>
                <a:spcPts val="0"/>
              </a:spcBef>
              <a:spcAft>
                <a:spcPts val="0"/>
              </a:spcAft>
              <a:buClr>
                <a:schemeClr val="dk1"/>
              </a:buClr>
              <a:buSzPts val="1200"/>
              <a:buFont typeface="Calibri"/>
              <a:buNone/>
            </a:pPr>
            <a:r>
              <a:rPr lang="en-US"/>
              <a:t>Frontend:</a:t>
            </a:r>
            <a:endParaRPr/>
          </a:p>
          <a:p>
            <a:pPr indent="0" lvl="0" marL="457200" marR="0" rtl="0" algn="l">
              <a:lnSpc>
                <a:spcPct val="100000"/>
              </a:lnSpc>
              <a:spcBef>
                <a:spcPts val="0"/>
              </a:spcBef>
              <a:spcAft>
                <a:spcPts val="0"/>
              </a:spcAft>
              <a:buClr>
                <a:schemeClr val="dk1"/>
              </a:buClr>
              <a:buSzPts val="1200"/>
              <a:buFont typeface="Calibri"/>
              <a:buNone/>
            </a:pPr>
            <a:r>
              <a:rPr lang="en-US"/>
              <a:t>To build the user interface, React alongside Bootstrap is used to create layouts and components. React has a modular architecture, allowing us to create components that need to be put on the page repeatedly. This means that we can write a component can call it multiple times to the page instead of writing the same code each time we need them. This allows us to keep the files shorter and let us easily maintain them.</a:t>
            </a:r>
            <a:endParaRPr/>
          </a:p>
          <a:p>
            <a:pPr indent="457200" lvl="0" marL="0" marR="0" rtl="0" algn="l">
              <a:lnSpc>
                <a:spcPct val="100000"/>
              </a:lnSpc>
              <a:spcBef>
                <a:spcPts val="0"/>
              </a:spcBef>
              <a:spcAft>
                <a:spcPts val="0"/>
              </a:spcAft>
              <a:buClr>
                <a:schemeClr val="dk1"/>
              </a:buClr>
              <a:buSzPts val="1200"/>
              <a:buFont typeface="Calibri"/>
              <a:buNone/>
            </a:pPr>
            <a:r>
              <a:rPr lang="en-US"/>
              <a:t>Axios is an AJAX library that allows us to make request from the frontend to the back.</a:t>
            </a:r>
            <a:endParaRPr/>
          </a:p>
          <a:p>
            <a:pPr indent="457200" lvl="0" marL="0" marR="0" rtl="0" algn="l">
              <a:lnSpc>
                <a:spcPct val="100000"/>
              </a:lnSpc>
              <a:spcBef>
                <a:spcPts val="0"/>
              </a:spcBef>
              <a:spcAft>
                <a:spcPts val="0"/>
              </a:spcAft>
              <a:buClr>
                <a:schemeClr val="dk1"/>
              </a:buClr>
              <a:buSzPts val="1200"/>
              <a:buFont typeface="Calibri"/>
              <a:buNone/>
            </a:pPr>
            <a:r>
              <a:rPr lang="en-US"/>
              <a:t>Redux is a global state management for React, this allows us to store global variables that can be accessed when we call it anywhere in the app.</a:t>
            </a:r>
            <a:endParaRPr/>
          </a:p>
          <a:p>
            <a:pPr indent="0" lvl="0" marL="0" marR="0" rtl="0" algn="l">
              <a:lnSpc>
                <a:spcPct val="100000"/>
              </a:lnSpc>
              <a:spcBef>
                <a:spcPts val="0"/>
              </a:spcBef>
              <a:spcAft>
                <a:spcPts val="0"/>
              </a:spcAft>
              <a:buClr>
                <a:schemeClr val="dk1"/>
              </a:buClr>
              <a:buSzPts val="1200"/>
              <a:buFont typeface="Calibri"/>
              <a:buNone/>
            </a:pPr>
            <a:r>
              <a:rPr lang="en-US"/>
              <a:t>Backend:</a:t>
            </a:r>
            <a:endParaRPr/>
          </a:p>
          <a:p>
            <a:pPr indent="0" lvl="0" marL="0" marR="0" rtl="0" algn="l">
              <a:lnSpc>
                <a:spcPct val="100000"/>
              </a:lnSpc>
              <a:spcBef>
                <a:spcPts val="0"/>
              </a:spcBef>
              <a:spcAft>
                <a:spcPts val="0"/>
              </a:spcAft>
              <a:buClr>
                <a:schemeClr val="dk1"/>
              </a:buClr>
              <a:buSzPts val="1200"/>
              <a:buFont typeface="Calibri"/>
              <a:buNone/>
            </a:pPr>
            <a:r>
              <a:rPr lang="en-US"/>
              <a:t>	We used express to handle requests and response and SQL as database</a:t>
            </a:r>
            <a:endParaRPr/>
          </a:p>
          <a:p>
            <a:pPr indent="0" lvl="0" marL="0" marR="0" rtl="0" algn="l">
              <a:lnSpc>
                <a:spcPct val="100000"/>
              </a:lnSpc>
              <a:spcBef>
                <a:spcPts val="0"/>
              </a:spcBef>
              <a:spcAft>
                <a:spcPts val="0"/>
              </a:spcAft>
              <a:buClr>
                <a:schemeClr val="dk1"/>
              </a:buClr>
              <a:buSzPts val="1200"/>
              <a:buFont typeface="Calibri"/>
              <a:buNone/>
            </a:pPr>
            <a:r>
              <a:rPr lang="en-US"/>
              <a:t>	The platform also has sessions handling, so if a user logged in before, the server knows from the cookies and will direct users to logged in page. Similar to facebook and twitter.</a:t>
            </a:r>
            <a:endParaRPr/>
          </a:p>
          <a:p>
            <a:pPr indent="0" lvl="0" marL="0" marR="0" rtl="0" algn="l">
              <a:lnSpc>
                <a:spcPct val="100000"/>
              </a:lnSpc>
              <a:spcBef>
                <a:spcPts val="0"/>
              </a:spcBef>
              <a:spcAft>
                <a:spcPts val="0"/>
              </a:spcAft>
              <a:buClr>
                <a:schemeClr val="dk1"/>
              </a:buClr>
              <a:buSzPts val="1200"/>
              <a:buFont typeface="Calibri"/>
              <a:buNone/>
            </a:pPr>
            <a:r>
              <a:rPr lang="en-US"/>
              <a:t>	CORS and multer helps us with uploading images.</a:t>
            </a:r>
            <a:endParaRPr/>
          </a:p>
        </p:txBody>
      </p:sp>
      <p:sp>
        <p:nvSpPr>
          <p:cNvPr id="153" name="Google Shape;15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our team we needed a properly organized plan for how we intended to develop our platform. To start off communication is very important, we made sure to have that line of communication via discord and setting team meeting times that worked for all of us that will be discussed later.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our coding conventions we made sure to make use of the </a:t>
            </a:r>
            <a:r>
              <a:rPr lang="en-US"/>
              <a:t>appropriate</a:t>
            </a:r>
            <a:r>
              <a:rPr lang="en-US"/>
              <a:t> coding styles that were talked about in class, the coding convention that we deployed was prettier which was super simple and easy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Regarding our git branches we made sure to make use of the exact styling that was discussed in the lectures. Each team member would make sure to work on a feature branch that would then be pushed to the respective development branch based on each milestone we were working on. We really hammered home the point of making sure we had tons of code reviews and made sure to try to limit the merge conflicts we had.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US"/>
              <a:t>Also In our development process </a:t>
            </a:r>
            <a:r>
              <a:rPr lang="en-US"/>
              <a:t>we also made sure to come to an agreement with the rest of the team regarding any ideas and suggestions. This was usually done by either frontend or backend team individually depending on the functional aspect it is we were focusing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a team of 6 members, we sure do need a solid organization plan for the development of the platform.</a:t>
            </a:r>
            <a:endParaRPr/>
          </a:p>
          <a:p>
            <a:pPr indent="0" lvl="0" marL="0" rtl="0" algn="l">
              <a:spcBef>
                <a:spcPts val="0"/>
              </a:spcBef>
              <a:spcAft>
                <a:spcPts val="0"/>
              </a:spcAft>
              <a:buNone/>
            </a:pPr>
            <a:r>
              <a:rPr lang="en-US"/>
              <a:t>Communications are very important; it’s also how we produced these different organizations plans. We mainly use Discord to communicate with each another, and meetings are set up time to time to discuss plans, ongoing situations, and also difficulties that need to be addressed, which a couple of them you will see here.</a:t>
            </a:r>
            <a:endParaRPr/>
          </a:p>
          <a:p>
            <a:pPr indent="0" lvl="0" marL="0" rtl="0" algn="l">
              <a:spcBef>
                <a:spcPts val="0"/>
              </a:spcBef>
              <a:spcAft>
                <a:spcPts val="0"/>
              </a:spcAft>
              <a:buNone/>
            </a:pPr>
            <a:r>
              <a:rPr lang="en-US"/>
              <a:t>To ensure organization in codes, we used Prettier and have everyone set on default settings, so we are on the same page, this is crucial step as we found out that with the wrong stylings between members, Git sometimes take this as a change. Incidents such as deletion and addition of the same piece of code can be triggered by different indentation spaces.</a:t>
            </a:r>
            <a:endParaRPr/>
          </a:p>
          <a:p>
            <a:pPr indent="0" lvl="0" marL="0" rtl="0" algn="l">
              <a:spcBef>
                <a:spcPts val="0"/>
              </a:spcBef>
              <a:spcAft>
                <a:spcPts val="0"/>
              </a:spcAft>
              <a:buNone/>
            </a:pPr>
            <a:r>
              <a:rPr lang="en-US"/>
              <a:t>We made branches for each of the Milestones, and later on we stepped up a little and branched out according to different features that needs to be worked on, and when it’s usable, we initialize a pull request and have anyone from the team review the code before approving the pull.</a:t>
            </a:r>
            <a:endParaRPr/>
          </a:p>
          <a:p>
            <a:pPr indent="0" lvl="0" marL="0" rtl="0" algn="l">
              <a:spcBef>
                <a:spcPts val="0"/>
              </a:spcBef>
              <a:spcAft>
                <a:spcPts val="0"/>
              </a:spcAft>
              <a:buNone/>
            </a:pPr>
            <a:r>
              <a:rPr lang="en-US"/>
              <a:t>As mentioned awhile ago, we set up meetings for discussion, we have to come to agreement with the rest of the team for any ideas and suggestions. This is usually done by either frontend or backend team individually, if frontend has suggestion that can improve frontend works, the backend team do not need to participate unless it’s a major change. They are also kept up-to-date with changes.</a:t>
            </a:r>
            <a:endParaRPr/>
          </a:p>
        </p:txBody>
      </p:sp>
      <p:sp>
        <p:nvSpPr>
          <p:cNvPr id="189" name="Google Shape;1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b88244ba0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b88244ba0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Old UML diagram</a:t>
            </a:r>
            <a:endParaRPr/>
          </a:p>
          <a:p>
            <a:pPr indent="0" lvl="0" marL="0" rtl="0" algn="l">
              <a:spcBef>
                <a:spcPts val="0"/>
              </a:spcBef>
              <a:spcAft>
                <a:spcPts val="0"/>
              </a:spcAft>
              <a:buNone/>
            </a:pPr>
            <a:r>
              <a:rPr lang="en-US"/>
              <a:t>call</a:t>
            </a:r>
            <a:r>
              <a:rPr lang="en-US"/>
              <a:t> in adam </a:t>
            </a:r>
            <a:endParaRPr/>
          </a:p>
        </p:txBody>
      </p:sp>
      <p:sp>
        <p:nvSpPr>
          <p:cNvPr id="206" name="Google Shape;206;gdb88244ba0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b88244ba0_6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b88244ba0_6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Old UML diagram</a:t>
            </a:r>
            <a:endParaRPr/>
          </a:p>
          <a:p>
            <a:pPr indent="0" lvl="0" marL="0" rtl="0" algn="l">
              <a:spcBef>
                <a:spcPts val="0"/>
              </a:spcBef>
              <a:spcAft>
                <a:spcPts val="0"/>
              </a:spcAft>
              <a:buNone/>
            </a:pPr>
            <a:r>
              <a:rPr lang="en-US"/>
              <a:t>call in adam </a:t>
            </a:r>
            <a:endParaRPr/>
          </a:p>
        </p:txBody>
      </p:sp>
      <p:sp>
        <p:nvSpPr>
          <p:cNvPr id="214" name="Google Shape;214;gdb88244ba0_6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550747" y="3530459"/>
            <a:ext cx="4019550" cy="2818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75754"/>
              </a:buClr>
              <a:buSzPts val="2400"/>
              <a:buNone/>
            </a:pPr>
            <a:r>
              <a:rPr lang="en-US">
                <a:solidFill>
                  <a:srgbClr val="475754"/>
                </a:solidFill>
                <a:latin typeface="Arial"/>
                <a:ea typeface="Arial"/>
                <a:cs typeface="Arial"/>
                <a:sym typeface="Arial"/>
              </a:rPr>
              <a:t>By Team 4</a:t>
            </a:r>
            <a:endParaRPr>
              <a:solidFill>
                <a:srgbClr val="475754"/>
              </a:solidFill>
              <a:latin typeface="Arial"/>
              <a:ea typeface="Arial"/>
              <a:cs typeface="Arial"/>
              <a:sym typeface="Arial"/>
            </a:endParaRPr>
          </a:p>
          <a:p>
            <a:pPr indent="0" lvl="0" marL="0" rtl="0" algn="l">
              <a:lnSpc>
                <a:spcPct val="90000"/>
              </a:lnSpc>
              <a:spcBef>
                <a:spcPts val="0"/>
              </a:spcBef>
              <a:spcAft>
                <a:spcPts val="0"/>
              </a:spcAft>
              <a:buClr>
                <a:srgbClr val="475754"/>
              </a:buClr>
              <a:buSzPts val="2400"/>
              <a:buNone/>
            </a:pPr>
            <a:r>
              <a:t/>
            </a:r>
            <a:endParaRPr>
              <a:solidFill>
                <a:srgbClr val="475754"/>
              </a:solidFill>
              <a:latin typeface="Arial"/>
              <a:ea typeface="Arial"/>
              <a:cs typeface="Arial"/>
              <a:sym typeface="Arial"/>
            </a:endParaRPr>
          </a:p>
        </p:txBody>
      </p:sp>
      <p:pic>
        <p:nvPicPr>
          <p:cNvPr id="89" name="Google Shape;89;p1"/>
          <p:cNvPicPr preferRelativeResize="0"/>
          <p:nvPr/>
        </p:nvPicPr>
        <p:blipFill rotWithShape="1">
          <a:blip r:embed="rId3">
            <a:alphaModFix/>
          </a:blip>
          <a:srcRect b="0" l="0" r="0" t="0"/>
          <a:stretch/>
        </p:blipFill>
        <p:spPr>
          <a:xfrm>
            <a:off x="6518895" y="4039553"/>
            <a:ext cx="5673105" cy="2818447"/>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1550747" y="1766421"/>
            <a:ext cx="9090506" cy="13721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ph type="title"/>
          </p:nvPr>
        </p:nvSpPr>
        <p:spPr>
          <a:xfrm>
            <a:off x="838200" y="2477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solidFill>
                  <a:srgbClr val="475754"/>
                </a:solidFill>
              </a:rPr>
              <a:t>Sprints</a:t>
            </a:r>
            <a:endParaRPr>
              <a:solidFill>
                <a:srgbClr val="475754"/>
              </a:solidFill>
            </a:endParaRPr>
          </a:p>
        </p:txBody>
      </p:sp>
      <p:pic>
        <p:nvPicPr>
          <p:cNvPr id="224" name="Google Shape;224;p7"/>
          <p:cNvPicPr preferRelativeResize="0"/>
          <p:nvPr/>
        </p:nvPicPr>
        <p:blipFill>
          <a:blip r:embed="rId3">
            <a:alphaModFix/>
          </a:blip>
          <a:stretch>
            <a:fillRect/>
          </a:stretch>
        </p:blipFill>
        <p:spPr>
          <a:xfrm>
            <a:off x="419100" y="1606061"/>
            <a:ext cx="11353799" cy="4710788"/>
          </a:xfrm>
          <a:prstGeom prst="rect">
            <a:avLst/>
          </a:prstGeom>
          <a:noFill/>
          <a:ln>
            <a:noFill/>
          </a:ln>
        </p:spPr>
      </p:pic>
      <p:pic>
        <p:nvPicPr>
          <p:cNvPr id="225" name="Google Shape;225;p7"/>
          <p:cNvPicPr preferRelativeResize="0"/>
          <p:nvPr/>
        </p:nvPicPr>
        <p:blipFill>
          <a:blip r:embed="rId4">
            <a:alphaModFix/>
          </a:blip>
          <a:stretch>
            <a:fillRect/>
          </a:stretch>
        </p:blipFill>
        <p:spPr>
          <a:xfrm>
            <a:off x="59822" y="4488900"/>
            <a:ext cx="3015050" cy="1356925"/>
          </a:xfrm>
          <a:prstGeom prst="rect">
            <a:avLst/>
          </a:prstGeom>
          <a:noFill/>
          <a:ln>
            <a:noFill/>
          </a:ln>
        </p:spPr>
      </p:pic>
      <p:pic>
        <p:nvPicPr>
          <p:cNvPr id="226" name="Google Shape;226;p7"/>
          <p:cNvPicPr preferRelativeResize="0"/>
          <p:nvPr/>
        </p:nvPicPr>
        <p:blipFill>
          <a:blip r:embed="rId5">
            <a:alphaModFix/>
          </a:blip>
          <a:stretch>
            <a:fillRect/>
          </a:stretch>
        </p:blipFill>
        <p:spPr>
          <a:xfrm>
            <a:off x="9106625" y="2960350"/>
            <a:ext cx="2963549" cy="243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db88244ba0_4_24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UX Design Process</a:t>
            </a:r>
            <a:endParaRPr/>
          </a:p>
        </p:txBody>
      </p:sp>
      <p:sp>
        <p:nvSpPr>
          <p:cNvPr id="233" name="Google Shape;233;gdb88244ba0_4_24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pSp>
        <p:nvGrpSpPr>
          <p:cNvPr id="234" name="Google Shape;234;gdb88244ba0_4_246"/>
          <p:cNvGrpSpPr/>
          <p:nvPr/>
        </p:nvGrpSpPr>
        <p:grpSpPr>
          <a:xfrm>
            <a:off x="7509568" y="1586327"/>
            <a:ext cx="4407490" cy="4643951"/>
            <a:chOff x="5632317" y="1189775"/>
            <a:chExt cx="3305700" cy="3483050"/>
          </a:xfrm>
        </p:grpSpPr>
        <p:sp>
          <p:nvSpPr>
            <p:cNvPr id="235" name="Google Shape;235;gdb88244ba0_4_246"/>
            <p:cNvSpPr/>
            <p:nvPr/>
          </p:nvSpPr>
          <p:spPr>
            <a:xfrm>
              <a:off x="5632317" y="1189775"/>
              <a:ext cx="3305700" cy="669000"/>
            </a:xfrm>
            <a:prstGeom prst="chevron">
              <a:avLst>
                <a:gd fmla="val 50000" name="adj"/>
              </a:avLst>
            </a:prstGeom>
            <a:solidFill>
              <a:srgbClr val="94B8B2"/>
            </a:solidFill>
            <a:ln>
              <a:noFill/>
            </a:ln>
          </p:spPr>
          <p:txBody>
            <a:bodyPr anchorCtr="0" anchor="ctr" bIns="121900" lIns="121900" spcFirstLastPara="1" rIns="121900" wrap="square" tIns="121900">
              <a:noAutofit/>
            </a:bodyPr>
            <a:lstStyle/>
            <a:p>
              <a:pPr indent="-349250" lvl="0" marL="457200" rtl="0" algn="ctr">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Implementation</a:t>
              </a:r>
              <a:endParaRPr sz="1900">
                <a:solidFill>
                  <a:srgbClr val="FFFFFF"/>
                </a:solidFill>
                <a:latin typeface="Roboto"/>
                <a:ea typeface="Roboto"/>
                <a:cs typeface="Roboto"/>
                <a:sym typeface="Roboto"/>
              </a:endParaRPr>
            </a:p>
          </p:txBody>
        </p:sp>
        <p:sp>
          <p:nvSpPr>
            <p:cNvPr id="236" name="Google Shape;236;gdb88244ba0_4_246"/>
            <p:cNvSpPr txBox="1"/>
            <p:nvPr/>
          </p:nvSpPr>
          <p:spPr>
            <a:xfrm>
              <a:off x="6167063"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Implementing design, referencing UI wireframe</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Attention to minor details that may not seem important</a:t>
              </a:r>
              <a:endParaRPr sz="1600">
                <a:solidFill>
                  <a:srgbClr val="475754"/>
                </a:solidFill>
                <a:latin typeface="Roboto"/>
                <a:ea typeface="Roboto"/>
                <a:cs typeface="Roboto"/>
                <a:sym typeface="Roboto"/>
              </a:endParaRPr>
            </a:p>
          </p:txBody>
        </p:sp>
      </p:grpSp>
      <p:grpSp>
        <p:nvGrpSpPr>
          <p:cNvPr id="237" name="Google Shape;237;gdb88244ba0_4_246"/>
          <p:cNvGrpSpPr/>
          <p:nvPr/>
        </p:nvGrpSpPr>
        <p:grpSpPr>
          <a:xfrm>
            <a:off x="0" y="1586613"/>
            <a:ext cx="4729082" cy="4643665"/>
            <a:chOff x="0" y="1189989"/>
            <a:chExt cx="3546900" cy="3482836"/>
          </a:xfrm>
        </p:grpSpPr>
        <p:sp>
          <p:nvSpPr>
            <p:cNvPr id="238" name="Google Shape;238;gdb88244ba0_4_246"/>
            <p:cNvSpPr/>
            <p:nvPr/>
          </p:nvSpPr>
          <p:spPr>
            <a:xfrm>
              <a:off x="0" y="1189989"/>
              <a:ext cx="3546900" cy="669000"/>
            </a:xfrm>
            <a:prstGeom prst="homePlate">
              <a:avLst>
                <a:gd fmla="val 50000" name="adj"/>
              </a:avLst>
            </a:prstGeom>
            <a:solidFill>
              <a:srgbClr val="475754"/>
            </a:solidFill>
            <a:ln>
              <a:noFill/>
            </a:ln>
          </p:spPr>
          <p:txBody>
            <a:bodyPr anchorCtr="0" anchor="ctr" bIns="121900" lIns="121900" spcFirstLastPara="1" rIns="121900" wrap="square" tIns="121900">
              <a:noAutofit/>
            </a:bodyPr>
            <a:lstStyle/>
            <a:p>
              <a:pPr indent="-349250" lvl="0" marL="457200" rtl="0" algn="ctr">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Wireframing</a:t>
              </a:r>
              <a:endParaRPr sz="1900">
                <a:solidFill>
                  <a:srgbClr val="FFFFFF"/>
                </a:solidFill>
                <a:latin typeface="Roboto"/>
                <a:ea typeface="Roboto"/>
                <a:cs typeface="Roboto"/>
                <a:sym typeface="Roboto"/>
              </a:endParaRPr>
            </a:p>
          </p:txBody>
        </p:sp>
        <p:sp>
          <p:nvSpPr>
            <p:cNvPr id="239" name="Google Shape;239;gdb88244ba0_4_246"/>
            <p:cNvSpPr txBox="1"/>
            <p:nvPr/>
          </p:nvSpPr>
          <p:spPr>
            <a:xfrm>
              <a:off x="655361"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User interface layout</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Colorless</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Functional</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Easy access</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Obvious and findable</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Accessible</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Useful</a:t>
              </a:r>
              <a:endParaRPr sz="1600">
                <a:solidFill>
                  <a:srgbClr val="475754"/>
                </a:solidFill>
                <a:latin typeface="Roboto"/>
                <a:ea typeface="Roboto"/>
                <a:cs typeface="Roboto"/>
                <a:sym typeface="Roboto"/>
              </a:endParaRPr>
            </a:p>
          </p:txBody>
        </p:sp>
      </p:grpSp>
      <p:grpSp>
        <p:nvGrpSpPr>
          <p:cNvPr id="240" name="Google Shape;240;gdb88244ba0_4_246"/>
          <p:cNvGrpSpPr/>
          <p:nvPr/>
        </p:nvGrpSpPr>
        <p:grpSpPr>
          <a:xfrm>
            <a:off x="3925507" y="1586327"/>
            <a:ext cx="4407490" cy="4643951"/>
            <a:chOff x="2944204" y="1189775"/>
            <a:chExt cx="3305700" cy="3483050"/>
          </a:xfrm>
        </p:grpSpPr>
        <p:sp>
          <p:nvSpPr>
            <p:cNvPr id="241" name="Google Shape;241;gdb88244ba0_4_246"/>
            <p:cNvSpPr/>
            <p:nvPr/>
          </p:nvSpPr>
          <p:spPr>
            <a:xfrm>
              <a:off x="2944204" y="1189775"/>
              <a:ext cx="3305700" cy="669000"/>
            </a:xfrm>
            <a:prstGeom prst="chevron">
              <a:avLst>
                <a:gd fmla="val 50000" name="adj"/>
              </a:avLst>
            </a:prstGeom>
            <a:solidFill>
              <a:srgbClr val="799590"/>
            </a:solidFill>
            <a:ln>
              <a:noFill/>
            </a:ln>
          </p:spPr>
          <p:txBody>
            <a:bodyPr anchorCtr="0" anchor="ctr" bIns="121900" lIns="121900" spcFirstLastPara="1" rIns="121900" wrap="square" tIns="121900">
              <a:noAutofit/>
            </a:bodyPr>
            <a:lstStyle/>
            <a:p>
              <a:pPr indent="-349250" lvl="0" marL="457200" rtl="0" algn="ctr">
                <a:spcBef>
                  <a:spcPts val="0"/>
                </a:spcBef>
                <a:spcAft>
                  <a:spcPts val="0"/>
                </a:spcAft>
                <a:buClr>
                  <a:srgbClr val="FFFFFF"/>
                </a:buClr>
                <a:buSzPts val="1900"/>
                <a:buFont typeface="Roboto"/>
                <a:buChar char="●"/>
              </a:pPr>
              <a:r>
                <a:rPr lang="en-US" sz="1900">
                  <a:solidFill>
                    <a:srgbClr val="FFFFFF"/>
                  </a:solidFill>
                  <a:latin typeface="Roboto"/>
                  <a:ea typeface="Roboto"/>
                  <a:cs typeface="Roboto"/>
                  <a:sym typeface="Roboto"/>
                </a:rPr>
                <a:t>Re-evaluate</a:t>
              </a:r>
              <a:endParaRPr sz="1900">
                <a:solidFill>
                  <a:srgbClr val="FFFFFF"/>
                </a:solidFill>
                <a:latin typeface="Roboto"/>
                <a:ea typeface="Roboto"/>
                <a:cs typeface="Roboto"/>
                <a:sym typeface="Roboto"/>
              </a:endParaRPr>
            </a:p>
          </p:txBody>
        </p:sp>
        <p:sp>
          <p:nvSpPr>
            <p:cNvPr id="242" name="Google Shape;242;gdb88244ba0_4_246"/>
            <p:cNvSpPr txBox="1"/>
            <p:nvPr/>
          </p:nvSpPr>
          <p:spPr>
            <a:xfrm>
              <a:off x="3478949"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Gather opinions, suggestions, criticism</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Improvement</a:t>
              </a:r>
              <a:endParaRPr sz="1600">
                <a:solidFill>
                  <a:srgbClr val="475754"/>
                </a:solidFill>
                <a:latin typeface="Roboto"/>
                <a:ea typeface="Roboto"/>
                <a:cs typeface="Roboto"/>
                <a:sym typeface="Roboto"/>
              </a:endParaRPr>
            </a:p>
            <a:p>
              <a:pPr indent="-330200" lvl="0" marL="457200" rtl="0" algn="l">
                <a:lnSpc>
                  <a:spcPct val="115000"/>
                </a:lnSpc>
                <a:spcBef>
                  <a:spcPts val="0"/>
                </a:spcBef>
                <a:spcAft>
                  <a:spcPts val="0"/>
                </a:spcAft>
                <a:buClr>
                  <a:srgbClr val="475754"/>
                </a:buClr>
                <a:buSzPts val="1600"/>
                <a:buFont typeface="Roboto"/>
                <a:buChar char="●"/>
              </a:pPr>
              <a:r>
                <a:rPr lang="en-US" sz="1600">
                  <a:solidFill>
                    <a:srgbClr val="475754"/>
                  </a:solidFill>
                  <a:latin typeface="Roboto"/>
                  <a:ea typeface="Roboto"/>
                  <a:cs typeface="Roboto"/>
                  <a:sym typeface="Roboto"/>
                </a:rPr>
                <a:t>Choosing frameworks</a:t>
              </a:r>
              <a:endParaRPr sz="1600">
                <a:solidFill>
                  <a:srgbClr val="475754"/>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db88244ba0_3_12"/>
          <p:cNvSpPr txBox="1"/>
          <p:nvPr>
            <p:ph type="title"/>
          </p:nvPr>
        </p:nvSpPr>
        <p:spPr>
          <a:xfrm>
            <a:off x="762000" y="2651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b88244ba0_3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Team Spirit</a:t>
            </a:r>
            <a:endParaRPr/>
          </a:p>
        </p:txBody>
      </p:sp>
      <p:sp>
        <p:nvSpPr>
          <p:cNvPr id="255" name="Google Shape;255;gdb88244ba0_3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Talked about food, interests, and what’s going on in our lives before starting meeting</a:t>
            </a:r>
            <a:endParaRPr/>
          </a:p>
          <a:p>
            <a:pPr indent="-342900" lvl="0" marL="457200" rtl="0" algn="l">
              <a:spcBef>
                <a:spcPts val="0"/>
              </a:spcBef>
              <a:spcAft>
                <a:spcPts val="0"/>
              </a:spcAft>
              <a:buSzPts val="1800"/>
              <a:buChar char="•"/>
            </a:pPr>
            <a:r>
              <a:rPr lang="en-US"/>
              <a:t>Tried to keep meetings short and to the point so everyone knows what they are doing/need to do</a:t>
            </a:r>
            <a:endParaRPr/>
          </a:p>
          <a:p>
            <a:pPr indent="-342900" lvl="0" marL="457200" rtl="0" algn="l">
              <a:spcBef>
                <a:spcPts val="0"/>
              </a:spcBef>
              <a:spcAft>
                <a:spcPts val="0"/>
              </a:spcAft>
              <a:buSzPts val="1800"/>
              <a:buChar char="•"/>
            </a:pPr>
            <a:r>
              <a:rPr lang="en-US"/>
              <a:t>Allowed open communication, let conversation flow where it naturally does, even if we get off topic sometimes</a:t>
            </a:r>
            <a:endParaRPr/>
          </a:p>
          <a:p>
            <a:pPr indent="-342900" lvl="0" marL="457200" rtl="0" algn="l">
              <a:spcBef>
                <a:spcPts val="0"/>
              </a:spcBef>
              <a:spcAft>
                <a:spcPts val="0"/>
              </a:spcAft>
              <a:buSzPts val="1800"/>
              <a:buChar char="•"/>
            </a:pPr>
            <a:r>
              <a:rPr lang="en-US"/>
              <a:t>Encourage each other, keep a positive attitude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475754"/>
                </a:solidFill>
              </a:rPr>
              <a:t>Difficulties and Challenges</a:t>
            </a:r>
            <a:endParaRPr>
              <a:solidFill>
                <a:srgbClr val="475754"/>
              </a:solidFill>
            </a:endParaRPr>
          </a:p>
        </p:txBody>
      </p:sp>
      <p:sp>
        <p:nvSpPr>
          <p:cNvPr id="261" name="Google Shape;26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rgbClr val="475754"/>
              </a:buClr>
              <a:buSzPts val="1800"/>
              <a:buChar char="•"/>
            </a:pPr>
            <a:r>
              <a:rPr lang="en-US">
                <a:solidFill>
                  <a:srgbClr val="475754"/>
                </a:solidFill>
              </a:rPr>
              <a:t>Big </a:t>
            </a:r>
            <a:r>
              <a:rPr lang="en-US">
                <a:solidFill>
                  <a:srgbClr val="475754"/>
                </a:solidFill>
              </a:rPr>
              <a:t>application</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Learning curve regarding technologies</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Lack of in-person contact/time-zone issues</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Overcommitment of functional features</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Difficulties in deploying app to web</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Asynchronous nature of React</a:t>
            </a:r>
            <a:endParaRPr>
              <a:solidFill>
                <a:srgbClr val="47575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d7d3b5adde_0_20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475754"/>
                </a:solidFill>
              </a:rPr>
              <a:t>Lessons Learned</a:t>
            </a:r>
            <a:endParaRPr>
              <a:solidFill>
                <a:srgbClr val="475754"/>
              </a:solidFill>
            </a:endParaRPr>
          </a:p>
        </p:txBody>
      </p:sp>
      <p:sp>
        <p:nvSpPr>
          <p:cNvPr id="268" name="Google Shape;268;gd7d3b5adde_0_20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rgbClr val="475754"/>
              </a:buClr>
              <a:buSzPts val="1800"/>
              <a:buChar char="•"/>
            </a:pPr>
            <a:r>
              <a:rPr lang="en-US">
                <a:solidFill>
                  <a:srgbClr val="475754"/>
                </a:solidFill>
              </a:rPr>
              <a:t>Don’t be overambitious in what we can accomplish</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Spend extra time understanding frameworks being deployed</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Improve pacing and organization from week-to-week tasks</a:t>
            </a:r>
            <a:endParaRPr>
              <a:solidFill>
                <a:srgbClr val="475754"/>
              </a:solidFill>
            </a:endParaRPr>
          </a:p>
          <a:p>
            <a:pPr indent="-342900" lvl="0" marL="457200" rtl="0" algn="l">
              <a:lnSpc>
                <a:spcPct val="150000"/>
              </a:lnSpc>
              <a:spcBef>
                <a:spcPts val="0"/>
              </a:spcBef>
              <a:spcAft>
                <a:spcPts val="0"/>
              </a:spcAft>
              <a:buClr>
                <a:srgbClr val="475754"/>
              </a:buClr>
              <a:buSzPts val="1800"/>
              <a:buChar char="•"/>
            </a:pPr>
            <a:r>
              <a:rPr lang="en-US">
                <a:solidFill>
                  <a:srgbClr val="475754"/>
                </a:solidFill>
              </a:rPr>
              <a:t>Leave extra time to deal with merge conflicts and Github related errors</a:t>
            </a:r>
            <a:endParaRPr>
              <a:solidFill>
                <a:srgbClr val="47575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db88244ba0_4_228"/>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475754"/>
                </a:solidFill>
              </a:rPr>
              <a:t>Thank you</a:t>
            </a:r>
            <a:endParaRPr>
              <a:solidFill>
                <a:srgbClr val="475754"/>
              </a:solidFill>
            </a:endParaRPr>
          </a:p>
        </p:txBody>
      </p:sp>
      <p:pic>
        <p:nvPicPr>
          <p:cNvPr id="275" name="Google Shape;275;gdb88244ba0_4_228"/>
          <p:cNvPicPr preferRelativeResize="0"/>
          <p:nvPr/>
        </p:nvPicPr>
        <p:blipFill>
          <a:blip r:embed="rId3">
            <a:alphaModFix/>
          </a:blip>
          <a:stretch>
            <a:fillRect/>
          </a:stretch>
        </p:blipFill>
        <p:spPr>
          <a:xfrm>
            <a:off x="2497650" y="4867238"/>
            <a:ext cx="2837555" cy="1990762"/>
          </a:xfrm>
          <a:prstGeom prst="rect">
            <a:avLst/>
          </a:prstGeom>
          <a:noFill/>
          <a:ln>
            <a:noFill/>
          </a:ln>
        </p:spPr>
      </p:pic>
      <p:pic>
        <p:nvPicPr>
          <p:cNvPr id="276" name="Google Shape;276;gdb88244ba0_4_228"/>
          <p:cNvPicPr preferRelativeResize="0"/>
          <p:nvPr/>
        </p:nvPicPr>
        <p:blipFill>
          <a:blip r:embed="rId4">
            <a:alphaModFix/>
          </a:blip>
          <a:stretch>
            <a:fillRect/>
          </a:stretch>
        </p:blipFill>
        <p:spPr>
          <a:xfrm>
            <a:off x="3493925" y="493099"/>
            <a:ext cx="3898524" cy="2966650"/>
          </a:xfrm>
          <a:prstGeom prst="rect">
            <a:avLst/>
          </a:prstGeom>
          <a:noFill/>
          <a:ln>
            <a:noFill/>
          </a:ln>
        </p:spPr>
      </p:pic>
      <p:sp>
        <p:nvSpPr>
          <p:cNvPr id="277" name="Google Shape;277;gdb88244ba0_4_228"/>
          <p:cNvSpPr/>
          <p:nvPr/>
        </p:nvSpPr>
        <p:spPr>
          <a:xfrm flipH="1">
            <a:off x="3774300" y="0"/>
            <a:ext cx="8417700" cy="6858000"/>
          </a:xfrm>
          <a:prstGeom prst="rtTriangle">
            <a:avLst/>
          </a:prstGeom>
          <a:solidFill>
            <a:srgbClr val="475754"/>
          </a:solidFill>
          <a:ln cap="flat" cmpd="sng" w="9525">
            <a:solidFill>
              <a:srgbClr val="4757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db88244ba0_4_2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475754"/>
                </a:solidFill>
              </a:rPr>
              <a:t>Team Introduction</a:t>
            </a:r>
            <a:endParaRPr>
              <a:solidFill>
                <a:srgbClr val="475754"/>
              </a:solidFill>
            </a:endParaRPr>
          </a:p>
        </p:txBody>
      </p:sp>
      <p:sp>
        <p:nvSpPr>
          <p:cNvPr id="97" name="Google Shape;97;gdb88244ba0_4_2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000">
                <a:solidFill>
                  <a:srgbClr val="475754"/>
                </a:solidFill>
              </a:rPr>
              <a:t>Matt Bolles			-	Team Lead</a:t>
            </a:r>
            <a:endParaRPr sz="3000">
              <a:solidFill>
                <a:srgbClr val="475754"/>
              </a:solidFill>
            </a:endParaRPr>
          </a:p>
          <a:p>
            <a:pPr indent="0" lvl="0" marL="0" rtl="0" algn="l">
              <a:spcBef>
                <a:spcPts val="1000"/>
              </a:spcBef>
              <a:spcAft>
                <a:spcPts val="0"/>
              </a:spcAft>
              <a:buNone/>
            </a:pPr>
            <a:r>
              <a:rPr lang="en-US" sz="3000">
                <a:solidFill>
                  <a:srgbClr val="475754"/>
                </a:solidFill>
              </a:rPr>
              <a:t>Adam Belaid		-	Backend Lead</a:t>
            </a:r>
            <a:endParaRPr sz="3000">
              <a:solidFill>
                <a:srgbClr val="475754"/>
              </a:solidFill>
            </a:endParaRPr>
          </a:p>
          <a:p>
            <a:pPr indent="0" lvl="0" marL="0" rtl="0" algn="l">
              <a:spcBef>
                <a:spcPts val="1000"/>
              </a:spcBef>
              <a:spcAft>
                <a:spcPts val="0"/>
              </a:spcAft>
              <a:buNone/>
            </a:pPr>
            <a:r>
              <a:rPr lang="en-US" sz="3000">
                <a:solidFill>
                  <a:srgbClr val="475754"/>
                </a:solidFill>
              </a:rPr>
              <a:t>Jo Ey Chong			-	Frontend Lead</a:t>
            </a:r>
            <a:endParaRPr sz="3000">
              <a:solidFill>
                <a:srgbClr val="475754"/>
              </a:solidFill>
            </a:endParaRPr>
          </a:p>
          <a:p>
            <a:pPr indent="0" lvl="0" marL="0" rtl="0" algn="l">
              <a:spcBef>
                <a:spcPts val="1000"/>
              </a:spcBef>
              <a:spcAft>
                <a:spcPts val="0"/>
              </a:spcAft>
              <a:buNone/>
            </a:pPr>
            <a:r>
              <a:rPr lang="en-US" sz="3000">
                <a:solidFill>
                  <a:srgbClr val="475754"/>
                </a:solidFill>
              </a:rPr>
              <a:t>Raza Ali				-	Github Master</a:t>
            </a:r>
            <a:endParaRPr sz="3000">
              <a:solidFill>
                <a:srgbClr val="475754"/>
              </a:solidFill>
            </a:endParaRPr>
          </a:p>
          <a:p>
            <a:pPr indent="0" lvl="0" marL="0" rtl="0" algn="l">
              <a:spcBef>
                <a:spcPts val="1000"/>
              </a:spcBef>
              <a:spcAft>
                <a:spcPts val="0"/>
              </a:spcAft>
              <a:buNone/>
            </a:pPr>
            <a:r>
              <a:rPr lang="en-US" sz="3000">
                <a:solidFill>
                  <a:srgbClr val="475754"/>
                </a:solidFill>
              </a:rPr>
              <a:t>Natalie Christie	-	Scrum Master</a:t>
            </a:r>
            <a:endParaRPr sz="3000">
              <a:solidFill>
                <a:srgbClr val="475754"/>
              </a:solidFill>
            </a:endParaRPr>
          </a:p>
          <a:p>
            <a:pPr indent="0" lvl="0" marL="0" rtl="0" algn="l">
              <a:spcBef>
                <a:spcPts val="1000"/>
              </a:spcBef>
              <a:spcAft>
                <a:spcPts val="0"/>
              </a:spcAft>
              <a:buNone/>
            </a:pPr>
            <a:r>
              <a:rPr lang="en-US" sz="3000">
                <a:solidFill>
                  <a:srgbClr val="475754"/>
                </a:solidFill>
              </a:rPr>
              <a:t>Eric Chie 			-	Backend</a:t>
            </a:r>
            <a:endParaRPr sz="3000">
              <a:solidFill>
                <a:srgbClr val="47575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75754"/>
              </a:buClr>
              <a:buSzPts val="4400"/>
              <a:buFont typeface="Arial"/>
              <a:buNone/>
            </a:pPr>
            <a:r>
              <a:rPr lang="en-US">
                <a:solidFill>
                  <a:srgbClr val="475754"/>
                </a:solidFill>
                <a:latin typeface="Arial"/>
                <a:ea typeface="Arial"/>
                <a:cs typeface="Arial"/>
                <a:sym typeface="Arial"/>
              </a:rPr>
              <a:t>What’s Momentus?</a:t>
            </a:r>
            <a:endParaRPr>
              <a:solidFill>
                <a:srgbClr val="475754"/>
              </a:solidFill>
              <a:latin typeface="Arial"/>
              <a:ea typeface="Arial"/>
              <a:cs typeface="Arial"/>
              <a:sym typeface="Arial"/>
            </a:endParaRPr>
          </a:p>
        </p:txBody>
      </p:sp>
      <p:sp>
        <p:nvSpPr>
          <p:cNvPr id="104" name="Google Shape;104;p2"/>
          <p:cNvSpPr txBox="1"/>
          <p:nvPr/>
        </p:nvSpPr>
        <p:spPr>
          <a:xfrm>
            <a:off x="4999017" y="1690700"/>
            <a:ext cx="23514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75754"/>
                </a:solidFill>
              </a:rPr>
              <a:t>Social p</a:t>
            </a:r>
            <a:r>
              <a:rPr b="0" i="0" lang="en-US" sz="2400" u="none" cap="none" strike="noStrike">
                <a:solidFill>
                  <a:srgbClr val="475754"/>
                </a:solidFill>
                <a:latin typeface="Arial"/>
                <a:ea typeface="Arial"/>
                <a:cs typeface="Arial"/>
                <a:sym typeface="Arial"/>
              </a:rPr>
              <a:t>latform for creators</a:t>
            </a:r>
            <a:endParaRPr b="0" i="0" sz="2400" u="none" cap="none" strike="noStrike">
              <a:solidFill>
                <a:srgbClr val="475754"/>
              </a:solidFill>
              <a:latin typeface="Arial"/>
              <a:ea typeface="Arial"/>
              <a:cs typeface="Arial"/>
              <a:sym typeface="Arial"/>
            </a:endParaRPr>
          </a:p>
        </p:txBody>
      </p:sp>
      <p:pic>
        <p:nvPicPr>
          <p:cNvPr id="105" name="Google Shape;105;p2"/>
          <p:cNvPicPr preferRelativeResize="0"/>
          <p:nvPr/>
        </p:nvPicPr>
        <p:blipFill rotWithShape="1">
          <a:blip r:embed="rId3">
            <a:alphaModFix/>
          </a:blip>
          <a:srcRect b="0" l="0" r="0" t="0"/>
          <a:stretch/>
        </p:blipFill>
        <p:spPr>
          <a:xfrm>
            <a:off x="7271701" y="2148800"/>
            <a:ext cx="3533424" cy="1808675"/>
          </a:xfrm>
          <a:prstGeom prst="rect">
            <a:avLst/>
          </a:prstGeom>
          <a:noFill/>
          <a:ln>
            <a:noFill/>
          </a:ln>
        </p:spPr>
      </p:pic>
      <p:pic>
        <p:nvPicPr>
          <p:cNvPr id="106" name="Google Shape;106;p2"/>
          <p:cNvPicPr preferRelativeResize="0"/>
          <p:nvPr/>
        </p:nvPicPr>
        <p:blipFill rotWithShape="1">
          <a:blip r:embed="rId3">
            <a:alphaModFix/>
          </a:blip>
          <a:srcRect b="0" l="0" r="0" t="0"/>
          <a:stretch/>
        </p:blipFill>
        <p:spPr>
          <a:xfrm flipH="1">
            <a:off x="1386873" y="2148800"/>
            <a:ext cx="3662252" cy="1808675"/>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6348952" y="2533511"/>
            <a:ext cx="1809750" cy="2148958"/>
          </a:xfrm>
          <a:prstGeom prst="rect">
            <a:avLst/>
          </a:prstGeom>
          <a:noFill/>
          <a:ln>
            <a:noFill/>
          </a:ln>
        </p:spPr>
      </p:pic>
      <p:pic>
        <p:nvPicPr>
          <p:cNvPr id="108" name="Google Shape;108;p2"/>
          <p:cNvPicPr preferRelativeResize="0"/>
          <p:nvPr/>
        </p:nvPicPr>
        <p:blipFill rotWithShape="1">
          <a:blip r:embed="rId4">
            <a:alphaModFix/>
          </a:blip>
          <a:srcRect b="0" l="0" r="0" t="0"/>
          <a:stretch/>
        </p:blipFill>
        <p:spPr>
          <a:xfrm flipH="1">
            <a:off x="4033300" y="2533511"/>
            <a:ext cx="1809750" cy="2148958"/>
          </a:xfrm>
          <a:prstGeom prst="rect">
            <a:avLst/>
          </a:prstGeom>
          <a:noFill/>
          <a:ln>
            <a:noFill/>
          </a:ln>
        </p:spPr>
      </p:pic>
      <p:sp>
        <p:nvSpPr>
          <p:cNvPr id="109" name="Google Shape;109;p2"/>
          <p:cNvSpPr txBox="1"/>
          <p:nvPr/>
        </p:nvSpPr>
        <p:spPr>
          <a:xfrm>
            <a:off x="777129" y="4037297"/>
            <a:ext cx="121948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Browse</a:t>
            </a:r>
            <a:endParaRPr b="0" i="0" sz="2400" u="none" cap="none" strike="noStrike">
              <a:solidFill>
                <a:schemeClr val="dk1"/>
              </a:solidFill>
              <a:latin typeface="Arial"/>
              <a:ea typeface="Arial"/>
              <a:cs typeface="Arial"/>
              <a:sym typeface="Arial"/>
            </a:endParaRPr>
          </a:p>
        </p:txBody>
      </p:sp>
      <p:sp>
        <p:nvSpPr>
          <p:cNvPr id="110" name="Google Shape;110;p2"/>
          <p:cNvSpPr txBox="1"/>
          <p:nvPr/>
        </p:nvSpPr>
        <p:spPr>
          <a:xfrm>
            <a:off x="3423559" y="4755753"/>
            <a:ext cx="121948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Share</a:t>
            </a:r>
            <a:endParaRPr b="0" i="0" sz="2400" u="none" cap="none" strike="noStrike">
              <a:solidFill>
                <a:schemeClr val="dk1"/>
              </a:solidFill>
              <a:latin typeface="Arial"/>
              <a:ea typeface="Arial"/>
              <a:cs typeface="Arial"/>
              <a:sym typeface="Arial"/>
            </a:endParaRPr>
          </a:p>
        </p:txBody>
      </p:sp>
      <p:sp>
        <p:nvSpPr>
          <p:cNvPr id="111" name="Google Shape;111;p2"/>
          <p:cNvSpPr txBox="1"/>
          <p:nvPr/>
        </p:nvSpPr>
        <p:spPr>
          <a:xfrm>
            <a:off x="7350437" y="4755754"/>
            <a:ext cx="16165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Opinions</a:t>
            </a:r>
            <a:endParaRPr b="0" i="0" sz="2400" u="none" cap="none" strike="noStrike">
              <a:solidFill>
                <a:schemeClr val="dk1"/>
              </a:solidFill>
              <a:latin typeface="Arial"/>
              <a:ea typeface="Arial"/>
              <a:cs typeface="Arial"/>
              <a:sym typeface="Arial"/>
            </a:endParaRPr>
          </a:p>
        </p:txBody>
      </p:sp>
      <p:sp>
        <p:nvSpPr>
          <p:cNvPr id="112" name="Google Shape;112;p2"/>
          <p:cNvSpPr txBox="1"/>
          <p:nvPr/>
        </p:nvSpPr>
        <p:spPr>
          <a:xfrm>
            <a:off x="9996867" y="4037296"/>
            <a:ext cx="16165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Organize</a:t>
            </a:r>
            <a:endParaRPr b="0" i="0" sz="2400" u="none" cap="none" strike="noStrike">
              <a:solidFill>
                <a:schemeClr val="dk1"/>
              </a:solidFill>
              <a:latin typeface="Arial"/>
              <a:ea typeface="Arial"/>
              <a:cs typeface="Arial"/>
              <a:sym typeface="Arial"/>
            </a:endParaRPr>
          </a:p>
        </p:txBody>
      </p:sp>
      <p:pic>
        <p:nvPicPr>
          <p:cNvPr id="113" name="Google Shape;113;p2"/>
          <p:cNvPicPr preferRelativeResize="0"/>
          <p:nvPr/>
        </p:nvPicPr>
        <p:blipFill rotWithShape="1">
          <a:blip r:embed="rId5">
            <a:alphaModFix/>
          </a:blip>
          <a:srcRect b="0" l="0" r="0" t="0"/>
          <a:stretch/>
        </p:blipFill>
        <p:spPr>
          <a:xfrm>
            <a:off x="7041502" y="5446744"/>
            <a:ext cx="2512656" cy="1411256"/>
          </a:xfrm>
          <a:prstGeom prst="rect">
            <a:avLst/>
          </a:prstGeom>
          <a:noFill/>
          <a:ln>
            <a:noFill/>
          </a:ln>
        </p:spPr>
      </p:pic>
      <p:pic>
        <p:nvPicPr>
          <p:cNvPr id="114" name="Google Shape;114;p2"/>
          <p:cNvPicPr preferRelativeResize="0"/>
          <p:nvPr/>
        </p:nvPicPr>
        <p:blipFill rotWithShape="1">
          <a:blip r:embed="rId6">
            <a:alphaModFix/>
          </a:blip>
          <a:srcRect b="44954" l="0" r="25900" t="212"/>
          <a:stretch/>
        </p:blipFill>
        <p:spPr>
          <a:xfrm>
            <a:off x="9812088" y="4625793"/>
            <a:ext cx="1986085" cy="978794"/>
          </a:xfrm>
          <a:prstGeom prst="rect">
            <a:avLst/>
          </a:prstGeom>
          <a:noFill/>
          <a:ln>
            <a:noFill/>
          </a:ln>
        </p:spPr>
      </p:pic>
      <p:pic>
        <p:nvPicPr>
          <p:cNvPr id="115" name="Google Shape;115;p2"/>
          <p:cNvPicPr preferRelativeResize="0"/>
          <p:nvPr/>
        </p:nvPicPr>
        <p:blipFill rotWithShape="1">
          <a:blip r:embed="rId7">
            <a:alphaModFix/>
          </a:blip>
          <a:srcRect b="0" l="0" r="0" t="0"/>
          <a:stretch/>
        </p:blipFill>
        <p:spPr>
          <a:xfrm>
            <a:off x="2935304" y="5290702"/>
            <a:ext cx="2186337" cy="1475635"/>
          </a:xfrm>
          <a:prstGeom prst="rect">
            <a:avLst/>
          </a:prstGeom>
          <a:noFill/>
          <a:ln>
            <a:noFill/>
          </a:ln>
        </p:spPr>
      </p:pic>
      <p:pic>
        <p:nvPicPr>
          <p:cNvPr id="116" name="Google Shape;116;p2"/>
          <p:cNvPicPr preferRelativeResize="0"/>
          <p:nvPr/>
        </p:nvPicPr>
        <p:blipFill rotWithShape="1">
          <a:blip r:embed="rId8">
            <a:alphaModFix/>
          </a:blip>
          <a:srcRect b="21743" l="0" r="34288" t="0"/>
          <a:stretch/>
        </p:blipFill>
        <p:spPr>
          <a:xfrm>
            <a:off x="420519" y="4508977"/>
            <a:ext cx="1986085" cy="180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475754"/>
                </a:solidFill>
              </a:rPr>
              <a:t>Features</a:t>
            </a:r>
            <a:endParaRPr>
              <a:solidFill>
                <a:srgbClr val="475754"/>
              </a:solidFill>
            </a:endParaRPr>
          </a:p>
        </p:txBody>
      </p:sp>
      <p:pic>
        <p:nvPicPr>
          <p:cNvPr id="122" name="Google Shape;122;p3"/>
          <p:cNvPicPr preferRelativeResize="0"/>
          <p:nvPr/>
        </p:nvPicPr>
        <p:blipFill>
          <a:blip r:embed="rId3">
            <a:alphaModFix/>
          </a:blip>
          <a:stretch>
            <a:fillRect/>
          </a:stretch>
        </p:blipFill>
        <p:spPr>
          <a:xfrm>
            <a:off x="742950" y="1624288"/>
            <a:ext cx="10706100" cy="435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75754"/>
              </a:buClr>
              <a:buSzPts val="4400"/>
              <a:buFont typeface="Arial"/>
              <a:buNone/>
            </a:pPr>
            <a:r>
              <a:rPr lang="en-US">
                <a:solidFill>
                  <a:srgbClr val="475754"/>
                </a:solidFill>
                <a:latin typeface="Arial"/>
                <a:ea typeface="Arial"/>
                <a:cs typeface="Arial"/>
                <a:sym typeface="Arial"/>
              </a:rPr>
              <a:t>Processes</a:t>
            </a:r>
            <a:endParaRPr>
              <a:solidFill>
                <a:srgbClr val="475754"/>
              </a:solidFill>
              <a:latin typeface="Arial"/>
              <a:ea typeface="Arial"/>
              <a:cs typeface="Arial"/>
              <a:sym typeface="Arial"/>
            </a:endParaRPr>
          </a:p>
        </p:txBody>
      </p:sp>
      <p:grpSp>
        <p:nvGrpSpPr>
          <p:cNvPr id="129" name="Google Shape;129;p5"/>
          <p:cNvGrpSpPr/>
          <p:nvPr/>
        </p:nvGrpSpPr>
        <p:grpSpPr>
          <a:xfrm>
            <a:off x="1617627" y="1253568"/>
            <a:ext cx="8956745" cy="4630697"/>
            <a:chOff x="779427" y="238"/>
            <a:chExt cx="8956745" cy="4630697"/>
          </a:xfrm>
        </p:grpSpPr>
        <p:sp>
          <p:nvSpPr>
            <p:cNvPr id="130" name="Google Shape;130;p5"/>
            <p:cNvSpPr/>
            <p:nvPr/>
          </p:nvSpPr>
          <p:spPr>
            <a:xfrm>
              <a:off x="4343846" y="238"/>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txBox="1"/>
            <p:nvPr/>
          </p:nvSpPr>
          <p:spPr>
            <a:xfrm>
              <a:off x="4379538" y="35930"/>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Momentus</a:t>
              </a:r>
              <a:endParaRPr b="0" i="0" sz="2100" u="none" cap="none" strike="noStrike">
                <a:solidFill>
                  <a:schemeClr val="lt1"/>
                </a:solidFill>
                <a:latin typeface="Arial"/>
                <a:ea typeface="Arial"/>
                <a:cs typeface="Arial"/>
                <a:sym typeface="Arial"/>
              </a:endParaRPr>
            </a:p>
          </p:txBody>
        </p:sp>
        <p:sp>
          <p:nvSpPr>
            <p:cNvPr id="132" name="Google Shape;132;p5"/>
            <p:cNvSpPr/>
            <p:nvPr/>
          </p:nvSpPr>
          <p:spPr>
            <a:xfrm>
              <a:off x="2881520" y="1218843"/>
              <a:ext cx="2376279" cy="487441"/>
            </a:xfrm>
            <a:custGeom>
              <a:rect b="b" l="l" r="r" t="t"/>
              <a:pathLst>
                <a:path extrusionOk="0" h="120000" w="120000">
                  <a:moveTo>
                    <a:pt x="120000" y="0"/>
                  </a:moveTo>
                  <a:lnTo>
                    <a:pt x="120000" y="60000"/>
                  </a:lnTo>
                  <a:lnTo>
                    <a:pt x="0" y="60000"/>
                  </a:lnTo>
                  <a:lnTo>
                    <a:pt x="0" y="120000"/>
                  </a:lnTo>
                </a:path>
              </a:pathLst>
            </a:custGeom>
            <a:noFill/>
            <a:ln cap="flat" cmpd="sng" w="12700">
              <a:solidFill>
                <a:srgbClr val="475754"/>
              </a:solidFill>
              <a:prstDash val="solid"/>
              <a:miter lim="800000"/>
              <a:headEnd len="sm" w="sm" type="none"/>
              <a:tailEnd len="sm" w="sm" type="none"/>
            </a:ln>
          </p:spPr>
        </p:sp>
        <p:sp>
          <p:nvSpPr>
            <p:cNvPr id="133" name="Google Shape;133;p5"/>
            <p:cNvSpPr/>
            <p:nvPr/>
          </p:nvSpPr>
          <p:spPr>
            <a:xfrm>
              <a:off x="1967567" y="1706285"/>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txBox="1"/>
            <p:nvPr/>
          </p:nvSpPr>
          <p:spPr>
            <a:xfrm>
              <a:off x="2003259" y="1741977"/>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Frontend</a:t>
              </a:r>
              <a:endParaRPr b="0" i="0" sz="2100" u="none" cap="none" strike="noStrike">
                <a:solidFill>
                  <a:schemeClr val="lt1"/>
                </a:solidFill>
                <a:latin typeface="Arial"/>
                <a:ea typeface="Arial"/>
                <a:cs typeface="Arial"/>
                <a:sym typeface="Arial"/>
              </a:endParaRPr>
            </a:p>
          </p:txBody>
        </p:sp>
        <p:sp>
          <p:nvSpPr>
            <p:cNvPr id="135" name="Google Shape;135;p5"/>
            <p:cNvSpPr/>
            <p:nvPr/>
          </p:nvSpPr>
          <p:spPr>
            <a:xfrm>
              <a:off x="1693381" y="2924889"/>
              <a:ext cx="1188139" cy="487441"/>
            </a:xfrm>
            <a:custGeom>
              <a:rect b="b" l="l" r="r" t="t"/>
              <a:pathLst>
                <a:path extrusionOk="0" h="120000" w="120000">
                  <a:moveTo>
                    <a:pt x="120000" y="0"/>
                  </a:moveTo>
                  <a:lnTo>
                    <a:pt x="120000" y="60000"/>
                  </a:lnTo>
                  <a:lnTo>
                    <a:pt x="0" y="60000"/>
                  </a:lnTo>
                  <a:lnTo>
                    <a:pt x="0" y="120000"/>
                  </a:lnTo>
                </a:path>
              </a:pathLst>
            </a:custGeom>
            <a:noFill/>
            <a:ln cap="flat" cmpd="sng" w="12700">
              <a:solidFill>
                <a:srgbClr val="475754"/>
              </a:solidFill>
              <a:prstDash val="solid"/>
              <a:miter lim="800000"/>
              <a:headEnd len="sm" w="sm" type="none"/>
              <a:tailEnd len="sm" w="sm" type="none"/>
            </a:ln>
          </p:spPr>
        </p:sp>
        <p:sp>
          <p:nvSpPr>
            <p:cNvPr id="136" name="Google Shape;136;p5"/>
            <p:cNvSpPr/>
            <p:nvPr/>
          </p:nvSpPr>
          <p:spPr>
            <a:xfrm>
              <a:off x="779427" y="3412331"/>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txBox="1"/>
            <p:nvPr/>
          </p:nvSpPr>
          <p:spPr>
            <a:xfrm>
              <a:off x="815119" y="3448023"/>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UX Design</a:t>
              </a:r>
              <a:endParaRPr b="0" i="0" sz="2100" u="none" cap="none" strike="noStrike">
                <a:solidFill>
                  <a:schemeClr val="lt1"/>
                </a:solidFill>
                <a:latin typeface="Arial"/>
                <a:ea typeface="Arial"/>
                <a:cs typeface="Arial"/>
                <a:sym typeface="Arial"/>
              </a:endParaRPr>
            </a:p>
          </p:txBody>
        </p:sp>
        <p:sp>
          <p:nvSpPr>
            <p:cNvPr id="138" name="Google Shape;138;p5"/>
            <p:cNvSpPr/>
            <p:nvPr/>
          </p:nvSpPr>
          <p:spPr>
            <a:xfrm>
              <a:off x="2881520" y="2924889"/>
              <a:ext cx="1188139" cy="487441"/>
            </a:xfrm>
            <a:custGeom>
              <a:rect b="b" l="l" r="r" t="t"/>
              <a:pathLst>
                <a:path extrusionOk="0" h="120000" w="120000">
                  <a:moveTo>
                    <a:pt x="0" y="0"/>
                  </a:moveTo>
                  <a:lnTo>
                    <a:pt x="0" y="60000"/>
                  </a:lnTo>
                  <a:lnTo>
                    <a:pt x="120000" y="60000"/>
                  </a:lnTo>
                  <a:lnTo>
                    <a:pt x="120000" y="120000"/>
                  </a:lnTo>
                </a:path>
              </a:pathLst>
            </a:custGeom>
            <a:noFill/>
            <a:ln cap="flat" cmpd="sng" w="12700">
              <a:solidFill>
                <a:srgbClr val="475754"/>
              </a:solidFill>
              <a:prstDash val="solid"/>
              <a:miter lim="800000"/>
              <a:headEnd len="sm" w="sm" type="none"/>
              <a:tailEnd len="sm" w="sm" type="none"/>
            </a:ln>
          </p:spPr>
        </p:sp>
        <p:sp>
          <p:nvSpPr>
            <p:cNvPr id="139" name="Google Shape;139;p5"/>
            <p:cNvSpPr/>
            <p:nvPr/>
          </p:nvSpPr>
          <p:spPr>
            <a:xfrm>
              <a:off x="3155706" y="3412331"/>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txBox="1"/>
            <p:nvPr/>
          </p:nvSpPr>
          <p:spPr>
            <a:xfrm>
              <a:off x="3191398" y="3448023"/>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API Connections</a:t>
              </a:r>
              <a:endParaRPr b="0" i="0" sz="2100" u="none" cap="none" strike="noStrike">
                <a:solidFill>
                  <a:schemeClr val="lt1"/>
                </a:solidFill>
                <a:latin typeface="Arial"/>
                <a:ea typeface="Arial"/>
                <a:cs typeface="Arial"/>
                <a:sym typeface="Arial"/>
              </a:endParaRPr>
            </a:p>
          </p:txBody>
        </p:sp>
        <p:sp>
          <p:nvSpPr>
            <p:cNvPr id="141" name="Google Shape;141;p5"/>
            <p:cNvSpPr/>
            <p:nvPr/>
          </p:nvSpPr>
          <p:spPr>
            <a:xfrm>
              <a:off x="5257800" y="1218843"/>
              <a:ext cx="2376279" cy="487441"/>
            </a:xfrm>
            <a:custGeom>
              <a:rect b="b" l="l" r="r" t="t"/>
              <a:pathLst>
                <a:path extrusionOk="0" h="120000" w="120000">
                  <a:moveTo>
                    <a:pt x="0" y="0"/>
                  </a:moveTo>
                  <a:lnTo>
                    <a:pt x="0" y="60000"/>
                  </a:lnTo>
                  <a:lnTo>
                    <a:pt x="120000" y="60000"/>
                  </a:lnTo>
                  <a:lnTo>
                    <a:pt x="120000" y="120000"/>
                  </a:lnTo>
                </a:path>
              </a:pathLst>
            </a:custGeom>
            <a:noFill/>
            <a:ln cap="flat" cmpd="sng" w="12700">
              <a:solidFill>
                <a:srgbClr val="475754"/>
              </a:solidFill>
              <a:prstDash val="solid"/>
              <a:miter lim="800000"/>
              <a:headEnd len="sm" w="sm" type="none"/>
              <a:tailEnd len="sm" w="sm" type="none"/>
            </a:ln>
          </p:spPr>
        </p:sp>
        <p:sp>
          <p:nvSpPr>
            <p:cNvPr id="142" name="Google Shape;142;p5"/>
            <p:cNvSpPr/>
            <p:nvPr/>
          </p:nvSpPr>
          <p:spPr>
            <a:xfrm>
              <a:off x="6720125" y="1706285"/>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nvSpPr>
          <p:spPr>
            <a:xfrm>
              <a:off x="6755817" y="1741977"/>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Backend</a:t>
              </a:r>
              <a:endParaRPr b="0" i="0" sz="2100" u="none" cap="none" strike="noStrike">
                <a:solidFill>
                  <a:schemeClr val="lt1"/>
                </a:solidFill>
                <a:latin typeface="Arial"/>
                <a:ea typeface="Arial"/>
                <a:cs typeface="Arial"/>
                <a:sym typeface="Arial"/>
              </a:endParaRPr>
            </a:p>
          </p:txBody>
        </p:sp>
        <p:sp>
          <p:nvSpPr>
            <p:cNvPr id="144" name="Google Shape;144;p5"/>
            <p:cNvSpPr/>
            <p:nvPr/>
          </p:nvSpPr>
          <p:spPr>
            <a:xfrm>
              <a:off x="6445939" y="2924889"/>
              <a:ext cx="1188139" cy="487441"/>
            </a:xfrm>
            <a:custGeom>
              <a:rect b="b" l="l" r="r" t="t"/>
              <a:pathLst>
                <a:path extrusionOk="0" h="120000" w="120000">
                  <a:moveTo>
                    <a:pt x="120000" y="0"/>
                  </a:moveTo>
                  <a:lnTo>
                    <a:pt x="120000" y="60000"/>
                  </a:lnTo>
                  <a:lnTo>
                    <a:pt x="0" y="60000"/>
                  </a:lnTo>
                  <a:lnTo>
                    <a:pt x="0" y="120000"/>
                  </a:lnTo>
                </a:path>
              </a:pathLst>
            </a:custGeom>
            <a:noFill/>
            <a:ln cap="flat" cmpd="sng" w="12700">
              <a:solidFill>
                <a:srgbClr val="475754"/>
              </a:solidFill>
              <a:prstDash val="solid"/>
              <a:miter lim="800000"/>
              <a:headEnd len="sm" w="sm" type="none"/>
              <a:tailEnd len="sm" w="sm" type="none"/>
            </a:ln>
          </p:spPr>
        </p:sp>
        <p:sp>
          <p:nvSpPr>
            <p:cNvPr id="145" name="Google Shape;145;p5"/>
            <p:cNvSpPr/>
            <p:nvPr/>
          </p:nvSpPr>
          <p:spPr>
            <a:xfrm>
              <a:off x="5531986" y="3412331"/>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txBox="1"/>
            <p:nvPr/>
          </p:nvSpPr>
          <p:spPr>
            <a:xfrm>
              <a:off x="5567678" y="3448023"/>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Database Queries</a:t>
              </a:r>
              <a:endParaRPr b="0" i="0" sz="2100" u="none" cap="none" strike="noStrike">
                <a:solidFill>
                  <a:schemeClr val="lt1"/>
                </a:solidFill>
                <a:latin typeface="Arial"/>
                <a:ea typeface="Arial"/>
                <a:cs typeface="Arial"/>
                <a:sym typeface="Arial"/>
              </a:endParaRPr>
            </a:p>
          </p:txBody>
        </p:sp>
        <p:sp>
          <p:nvSpPr>
            <p:cNvPr id="147" name="Google Shape;147;p5"/>
            <p:cNvSpPr/>
            <p:nvPr/>
          </p:nvSpPr>
          <p:spPr>
            <a:xfrm>
              <a:off x="7634079" y="2924889"/>
              <a:ext cx="1188139" cy="487441"/>
            </a:xfrm>
            <a:custGeom>
              <a:rect b="b" l="l" r="r" t="t"/>
              <a:pathLst>
                <a:path extrusionOk="0" h="120000" w="120000">
                  <a:moveTo>
                    <a:pt x="0" y="0"/>
                  </a:moveTo>
                  <a:lnTo>
                    <a:pt x="0" y="60000"/>
                  </a:lnTo>
                  <a:lnTo>
                    <a:pt x="120000" y="60000"/>
                  </a:lnTo>
                  <a:lnTo>
                    <a:pt x="120000" y="120000"/>
                  </a:lnTo>
                </a:path>
              </a:pathLst>
            </a:custGeom>
            <a:noFill/>
            <a:ln cap="flat" cmpd="sng" w="12700">
              <a:solidFill>
                <a:srgbClr val="475754"/>
              </a:solidFill>
              <a:prstDash val="solid"/>
              <a:miter lim="800000"/>
              <a:headEnd len="sm" w="sm" type="none"/>
              <a:tailEnd len="sm" w="sm" type="none"/>
            </a:ln>
          </p:spPr>
        </p:sp>
        <p:sp>
          <p:nvSpPr>
            <p:cNvPr id="148" name="Google Shape;148;p5"/>
            <p:cNvSpPr/>
            <p:nvPr/>
          </p:nvSpPr>
          <p:spPr>
            <a:xfrm>
              <a:off x="7908265" y="3412331"/>
              <a:ext cx="1827907" cy="1218604"/>
            </a:xfrm>
            <a:prstGeom prst="roundRect">
              <a:avLst>
                <a:gd fmla="val 10000"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txBox="1"/>
            <p:nvPr/>
          </p:nvSpPr>
          <p:spPr>
            <a:xfrm>
              <a:off x="7943957" y="3448023"/>
              <a:ext cx="1756523" cy="114722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Arial"/>
                <a:buNone/>
              </a:pPr>
              <a:r>
                <a:rPr b="0" i="0" lang="en-US" sz="2100" u="none" cap="none" strike="noStrike">
                  <a:solidFill>
                    <a:schemeClr val="lt1"/>
                  </a:solidFill>
                  <a:latin typeface="Arial"/>
                  <a:ea typeface="Arial"/>
                  <a:cs typeface="Arial"/>
                  <a:sym typeface="Arial"/>
                </a:rPr>
                <a:t>API Endpoints</a:t>
              </a:r>
              <a:endParaRPr b="0" i="0" sz="21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p:nvPr/>
        </p:nvSpPr>
        <p:spPr>
          <a:xfrm>
            <a:off x="0" y="0"/>
            <a:ext cx="5573486" cy="6858000"/>
          </a:xfrm>
          <a:prstGeom prst="rect">
            <a:avLst/>
          </a:prstGeom>
          <a:solidFill>
            <a:srgbClr val="4757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6"/>
          <p:cNvSpPr txBox="1"/>
          <p:nvPr>
            <p:ph type="title"/>
          </p:nvPr>
        </p:nvSpPr>
        <p:spPr>
          <a:xfrm>
            <a:off x="773663" y="2766215"/>
            <a:ext cx="4026159"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Technologies</a:t>
            </a:r>
            <a:endParaRPr>
              <a:solidFill>
                <a:schemeClr val="lt1"/>
              </a:solidFill>
              <a:latin typeface="Arial"/>
              <a:ea typeface="Arial"/>
              <a:cs typeface="Arial"/>
              <a:sym typeface="Arial"/>
            </a:endParaRPr>
          </a:p>
        </p:txBody>
      </p:sp>
      <p:grpSp>
        <p:nvGrpSpPr>
          <p:cNvPr id="157" name="Google Shape;157;p6"/>
          <p:cNvGrpSpPr/>
          <p:nvPr/>
        </p:nvGrpSpPr>
        <p:grpSpPr>
          <a:xfrm>
            <a:off x="6886764" y="767693"/>
            <a:ext cx="3991953" cy="5322604"/>
            <a:chOff x="1313280" y="2620"/>
            <a:chExt cx="3991953" cy="5322604"/>
          </a:xfrm>
        </p:grpSpPr>
        <p:sp>
          <p:nvSpPr>
            <p:cNvPr id="158" name="Google Shape;158;p6"/>
            <p:cNvSpPr/>
            <p:nvPr/>
          </p:nvSpPr>
          <p:spPr>
            <a:xfrm>
              <a:off x="1313280" y="2620"/>
              <a:ext cx="1774201" cy="887100"/>
            </a:xfrm>
            <a:prstGeom prst="roundRect">
              <a:avLst>
                <a:gd fmla="val 10000" name="adj"/>
              </a:avLst>
            </a:prstGeom>
            <a:solidFill>
              <a:srgbClr val="475754"/>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txBox="1"/>
            <p:nvPr/>
          </p:nvSpPr>
          <p:spPr>
            <a:xfrm>
              <a:off x="1339262" y="28602"/>
              <a:ext cx="1722237" cy="835136"/>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Frontend</a:t>
              </a:r>
              <a:endParaRPr b="0" i="0" sz="2000" u="none" cap="none" strike="noStrike">
                <a:solidFill>
                  <a:schemeClr val="lt1"/>
                </a:solidFill>
                <a:latin typeface="Arial"/>
                <a:ea typeface="Arial"/>
                <a:cs typeface="Arial"/>
                <a:sym typeface="Arial"/>
              </a:endParaRPr>
            </a:p>
          </p:txBody>
        </p:sp>
        <p:sp>
          <p:nvSpPr>
            <p:cNvPr id="160" name="Google Shape;160;p6"/>
            <p:cNvSpPr/>
            <p:nvPr/>
          </p:nvSpPr>
          <p:spPr>
            <a:xfrm>
              <a:off x="1490700" y="889720"/>
              <a:ext cx="177420" cy="665325"/>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61" name="Google Shape;161;p6"/>
            <p:cNvSpPr/>
            <p:nvPr/>
          </p:nvSpPr>
          <p:spPr>
            <a:xfrm>
              <a:off x="1668121" y="1111496"/>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txBox="1"/>
            <p:nvPr/>
          </p:nvSpPr>
          <p:spPr>
            <a:xfrm>
              <a:off x="1694103" y="1137478"/>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React</a:t>
              </a:r>
              <a:endParaRPr b="0" i="0" sz="2100" u="none" cap="none" strike="noStrike">
                <a:solidFill>
                  <a:schemeClr val="dk1"/>
                </a:solidFill>
                <a:latin typeface="Arial"/>
                <a:ea typeface="Arial"/>
                <a:cs typeface="Arial"/>
                <a:sym typeface="Arial"/>
              </a:endParaRPr>
            </a:p>
          </p:txBody>
        </p:sp>
        <p:sp>
          <p:nvSpPr>
            <p:cNvPr id="163" name="Google Shape;163;p6"/>
            <p:cNvSpPr/>
            <p:nvPr/>
          </p:nvSpPr>
          <p:spPr>
            <a:xfrm>
              <a:off x="1490700" y="889720"/>
              <a:ext cx="177420" cy="1774201"/>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64" name="Google Shape;164;p6"/>
            <p:cNvSpPr/>
            <p:nvPr/>
          </p:nvSpPr>
          <p:spPr>
            <a:xfrm>
              <a:off x="1668121" y="2220372"/>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txBox="1"/>
            <p:nvPr/>
          </p:nvSpPr>
          <p:spPr>
            <a:xfrm>
              <a:off x="1694103" y="2246354"/>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Axios</a:t>
              </a:r>
              <a:endParaRPr b="0" i="0" sz="2100" u="none" cap="none" strike="noStrike">
                <a:solidFill>
                  <a:schemeClr val="dk1"/>
                </a:solidFill>
                <a:latin typeface="Arial"/>
                <a:ea typeface="Arial"/>
                <a:cs typeface="Arial"/>
                <a:sym typeface="Arial"/>
              </a:endParaRPr>
            </a:p>
          </p:txBody>
        </p:sp>
        <p:sp>
          <p:nvSpPr>
            <p:cNvPr id="166" name="Google Shape;166;p6"/>
            <p:cNvSpPr/>
            <p:nvPr/>
          </p:nvSpPr>
          <p:spPr>
            <a:xfrm>
              <a:off x="1490700" y="889720"/>
              <a:ext cx="177420" cy="2883077"/>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67" name="Google Shape;167;p6"/>
            <p:cNvSpPr/>
            <p:nvPr/>
          </p:nvSpPr>
          <p:spPr>
            <a:xfrm>
              <a:off x="1668121" y="3329248"/>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txBox="1"/>
            <p:nvPr/>
          </p:nvSpPr>
          <p:spPr>
            <a:xfrm>
              <a:off x="1694103" y="3355230"/>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Redux</a:t>
              </a:r>
              <a:endParaRPr/>
            </a:p>
          </p:txBody>
        </p:sp>
        <p:sp>
          <p:nvSpPr>
            <p:cNvPr id="169" name="Google Shape;169;p6"/>
            <p:cNvSpPr/>
            <p:nvPr/>
          </p:nvSpPr>
          <p:spPr>
            <a:xfrm>
              <a:off x="1490700" y="889720"/>
              <a:ext cx="177420" cy="3991953"/>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70" name="Google Shape;170;p6"/>
            <p:cNvSpPr/>
            <p:nvPr/>
          </p:nvSpPr>
          <p:spPr>
            <a:xfrm>
              <a:off x="1668121" y="4438124"/>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txBox="1"/>
            <p:nvPr/>
          </p:nvSpPr>
          <p:spPr>
            <a:xfrm>
              <a:off x="1694103" y="4464106"/>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Bootstrap</a:t>
              </a:r>
              <a:endParaRPr/>
            </a:p>
          </p:txBody>
        </p:sp>
        <p:sp>
          <p:nvSpPr>
            <p:cNvPr id="172" name="Google Shape;172;p6"/>
            <p:cNvSpPr/>
            <p:nvPr/>
          </p:nvSpPr>
          <p:spPr>
            <a:xfrm>
              <a:off x="3531032" y="2620"/>
              <a:ext cx="1774201" cy="887100"/>
            </a:xfrm>
            <a:prstGeom prst="roundRect">
              <a:avLst>
                <a:gd fmla="val 10000" name="adj"/>
              </a:avLst>
            </a:prstGeom>
            <a:solidFill>
              <a:srgbClr val="475754"/>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txBox="1"/>
            <p:nvPr/>
          </p:nvSpPr>
          <p:spPr>
            <a:xfrm>
              <a:off x="3557014" y="28602"/>
              <a:ext cx="1722237" cy="835136"/>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Backend</a:t>
              </a:r>
              <a:endParaRPr b="0" i="0" sz="2000" u="none" cap="none" strike="noStrike">
                <a:solidFill>
                  <a:schemeClr val="lt1"/>
                </a:solidFill>
                <a:latin typeface="Arial"/>
                <a:ea typeface="Arial"/>
                <a:cs typeface="Arial"/>
                <a:sym typeface="Arial"/>
              </a:endParaRPr>
            </a:p>
          </p:txBody>
        </p:sp>
        <p:sp>
          <p:nvSpPr>
            <p:cNvPr id="174" name="Google Shape;174;p6"/>
            <p:cNvSpPr/>
            <p:nvPr/>
          </p:nvSpPr>
          <p:spPr>
            <a:xfrm>
              <a:off x="3708452" y="889720"/>
              <a:ext cx="177420" cy="665325"/>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75" name="Google Shape;175;p6"/>
            <p:cNvSpPr/>
            <p:nvPr/>
          </p:nvSpPr>
          <p:spPr>
            <a:xfrm>
              <a:off x="3885872" y="1111496"/>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txBox="1"/>
            <p:nvPr/>
          </p:nvSpPr>
          <p:spPr>
            <a:xfrm>
              <a:off x="3911854" y="1137478"/>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Express</a:t>
              </a:r>
              <a:endParaRPr b="0" i="0" sz="2100" u="none" cap="none" strike="noStrike">
                <a:solidFill>
                  <a:schemeClr val="dk1"/>
                </a:solidFill>
                <a:latin typeface="Arial"/>
                <a:ea typeface="Arial"/>
                <a:cs typeface="Arial"/>
                <a:sym typeface="Arial"/>
              </a:endParaRPr>
            </a:p>
          </p:txBody>
        </p:sp>
        <p:sp>
          <p:nvSpPr>
            <p:cNvPr id="177" name="Google Shape;177;p6"/>
            <p:cNvSpPr/>
            <p:nvPr/>
          </p:nvSpPr>
          <p:spPr>
            <a:xfrm>
              <a:off x="3708452" y="889720"/>
              <a:ext cx="177420" cy="1774201"/>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78" name="Google Shape;178;p6"/>
            <p:cNvSpPr/>
            <p:nvPr/>
          </p:nvSpPr>
          <p:spPr>
            <a:xfrm>
              <a:off x="3885872" y="2220372"/>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txBox="1"/>
            <p:nvPr/>
          </p:nvSpPr>
          <p:spPr>
            <a:xfrm>
              <a:off x="3911854" y="2246354"/>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SQL</a:t>
              </a:r>
              <a:endParaRPr b="0" i="0" sz="2100" u="none" cap="none" strike="noStrike">
                <a:solidFill>
                  <a:schemeClr val="dk1"/>
                </a:solidFill>
                <a:latin typeface="Arial"/>
                <a:ea typeface="Arial"/>
                <a:cs typeface="Arial"/>
                <a:sym typeface="Arial"/>
              </a:endParaRPr>
            </a:p>
          </p:txBody>
        </p:sp>
        <p:sp>
          <p:nvSpPr>
            <p:cNvPr id="180" name="Google Shape;180;p6"/>
            <p:cNvSpPr/>
            <p:nvPr/>
          </p:nvSpPr>
          <p:spPr>
            <a:xfrm>
              <a:off x="3708452" y="889720"/>
              <a:ext cx="177420" cy="2883077"/>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81" name="Google Shape;181;p6"/>
            <p:cNvSpPr/>
            <p:nvPr/>
          </p:nvSpPr>
          <p:spPr>
            <a:xfrm>
              <a:off x="3885872" y="3329248"/>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3911854" y="3355230"/>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CORS and Multer</a:t>
              </a:r>
              <a:endParaRPr b="0" i="0" sz="2100" u="none" cap="none" strike="noStrike">
                <a:solidFill>
                  <a:schemeClr val="dk1"/>
                </a:solidFill>
                <a:latin typeface="Arial"/>
                <a:ea typeface="Arial"/>
                <a:cs typeface="Arial"/>
                <a:sym typeface="Arial"/>
              </a:endParaRPr>
            </a:p>
          </p:txBody>
        </p:sp>
        <p:sp>
          <p:nvSpPr>
            <p:cNvPr id="183" name="Google Shape;183;p6"/>
            <p:cNvSpPr/>
            <p:nvPr/>
          </p:nvSpPr>
          <p:spPr>
            <a:xfrm>
              <a:off x="3708452" y="889720"/>
              <a:ext cx="177420" cy="3991953"/>
            </a:xfrm>
            <a:custGeom>
              <a:rect b="b" l="l" r="r" t="t"/>
              <a:pathLst>
                <a:path extrusionOk="0" h="120000" w="120000">
                  <a:moveTo>
                    <a:pt x="0" y="0"/>
                  </a:moveTo>
                  <a:lnTo>
                    <a:pt x="0" y="120000"/>
                  </a:lnTo>
                  <a:lnTo>
                    <a:pt x="120000" y="120000"/>
                  </a:lnTo>
                </a:path>
              </a:pathLst>
            </a:custGeom>
            <a:noFill/>
            <a:ln cap="flat" cmpd="sng" w="12700">
              <a:solidFill>
                <a:srgbClr val="475754"/>
              </a:solidFill>
              <a:prstDash val="solid"/>
              <a:miter lim="800000"/>
              <a:headEnd len="sm" w="sm" type="none"/>
              <a:tailEnd len="sm" w="sm" type="none"/>
            </a:ln>
          </p:spPr>
        </p:sp>
        <p:sp>
          <p:nvSpPr>
            <p:cNvPr id="184" name="Google Shape;184;p6"/>
            <p:cNvSpPr/>
            <p:nvPr/>
          </p:nvSpPr>
          <p:spPr>
            <a:xfrm>
              <a:off x="3885872" y="4438124"/>
              <a:ext cx="1419361" cy="887100"/>
            </a:xfrm>
            <a:prstGeom prst="roundRect">
              <a:avLst>
                <a:gd fmla="val 10000" name="adj"/>
              </a:avLst>
            </a:prstGeom>
            <a:solidFill>
              <a:schemeClr val="lt1">
                <a:alpha val="89803"/>
              </a:schemeClr>
            </a:solidFill>
            <a:ln cap="flat" cmpd="sng" w="12700">
              <a:solidFill>
                <a:srgbClr val="47575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txBox="1"/>
            <p:nvPr/>
          </p:nvSpPr>
          <p:spPr>
            <a:xfrm>
              <a:off x="3911854" y="4464106"/>
              <a:ext cx="1367397" cy="835136"/>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Express Sessions</a:t>
              </a:r>
              <a:endParaRPr b="0" i="0" sz="21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75754"/>
              </a:buClr>
              <a:buSzPts val="4400"/>
              <a:buFont typeface="Arial"/>
              <a:buNone/>
            </a:pPr>
            <a:r>
              <a:rPr lang="en-US">
                <a:solidFill>
                  <a:srgbClr val="475754"/>
                </a:solidFill>
                <a:latin typeface="Arial"/>
                <a:ea typeface="Arial"/>
                <a:cs typeface="Arial"/>
                <a:sym typeface="Arial"/>
              </a:rPr>
              <a:t>Development Organization</a:t>
            </a:r>
            <a:endParaRPr>
              <a:solidFill>
                <a:srgbClr val="475754"/>
              </a:solidFill>
              <a:latin typeface="Arial"/>
              <a:ea typeface="Arial"/>
              <a:cs typeface="Arial"/>
              <a:sym typeface="Arial"/>
            </a:endParaRPr>
          </a:p>
        </p:txBody>
      </p:sp>
      <p:grpSp>
        <p:nvGrpSpPr>
          <p:cNvPr id="192" name="Google Shape;192;p8"/>
          <p:cNvGrpSpPr/>
          <p:nvPr/>
        </p:nvGrpSpPr>
        <p:grpSpPr>
          <a:xfrm>
            <a:off x="838200" y="1825625"/>
            <a:ext cx="10515600" cy="4351338"/>
            <a:chOff x="0" y="0"/>
            <a:chExt cx="10515600" cy="4351338"/>
          </a:xfrm>
        </p:grpSpPr>
        <p:sp>
          <p:nvSpPr>
            <p:cNvPr id="193" name="Google Shape;193;p8"/>
            <p:cNvSpPr/>
            <p:nvPr/>
          </p:nvSpPr>
          <p:spPr>
            <a:xfrm rot="-5400000">
              <a:off x="1541065" y="-1541065"/>
              <a:ext cx="2175669" cy="5257800"/>
            </a:xfrm>
            <a:prstGeom prst="round1Rect">
              <a:avLst>
                <a:gd fmla="val 16667"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txBox="1"/>
            <p:nvPr/>
          </p:nvSpPr>
          <p:spPr>
            <a:xfrm>
              <a:off x="0" y="0"/>
              <a:ext cx="5257800" cy="1631751"/>
            </a:xfrm>
            <a:prstGeom prst="rect">
              <a:avLst/>
            </a:prstGeom>
            <a:noFill/>
            <a:ln>
              <a:noFill/>
            </a:ln>
          </p:spPr>
          <p:txBody>
            <a:bodyPr anchorCtr="0" anchor="t"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Communications</a:t>
              </a:r>
              <a:endParaRPr b="0" i="0" sz="2700" u="none" cap="none" strike="noStrike">
                <a:solidFill>
                  <a:srgbClr val="475754"/>
                </a:solidFill>
                <a:latin typeface="Arial"/>
                <a:ea typeface="Arial"/>
                <a:cs typeface="Arial"/>
                <a:sym typeface="Arial"/>
              </a:endParaRPr>
            </a:p>
            <a:p>
              <a:pPr indent="-228600" lvl="1" marL="228600" marR="0" rtl="0" algn="l">
                <a:lnSpc>
                  <a:spcPct val="90000"/>
                </a:lnSpc>
                <a:spcBef>
                  <a:spcPts val="94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Discord</a:t>
              </a:r>
              <a:endParaRPr b="0" i="0" sz="2100" u="none" cap="none" strike="noStrike">
                <a:solidFill>
                  <a:schemeClr val="lt1"/>
                </a:solidFill>
                <a:latin typeface="Arial"/>
                <a:ea typeface="Arial"/>
                <a:cs typeface="Arial"/>
                <a:sym typeface="Arial"/>
              </a:endParaRPr>
            </a:p>
            <a:p>
              <a:pPr indent="-228600" lvl="1" marL="228600" marR="0" rtl="0" algn="l">
                <a:lnSpc>
                  <a:spcPct val="90000"/>
                </a:lnSpc>
                <a:spcBef>
                  <a:spcPts val="31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Meetings</a:t>
              </a:r>
              <a:endParaRPr b="0" i="0" sz="2100" u="none" cap="none" strike="noStrike">
                <a:solidFill>
                  <a:schemeClr val="lt1"/>
                </a:solidFill>
                <a:latin typeface="Calibri"/>
                <a:ea typeface="Calibri"/>
                <a:cs typeface="Calibri"/>
                <a:sym typeface="Calibri"/>
              </a:endParaRPr>
            </a:p>
          </p:txBody>
        </p:sp>
        <p:sp>
          <p:nvSpPr>
            <p:cNvPr id="195" name="Google Shape;195;p8"/>
            <p:cNvSpPr/>
            <p:nvPr/>
          </p:nvSpPr>
          <p:spPr>
            <a:xfrm>
              <a:off x="5257800" y="0"/>
              <a:ext cx="5257800" cy="2175669"/>
            </a:xfrm>
            <a:prstGeom prst="round1Rect">
              <a:avLst>
                <a:gd fmla="val 16667"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txBox="1"/>
            <p:nvPr/>
          </p:nvSpPr>
          <p:spPr>
            <a:xfrm>
              <a:off x="5257800" y="0"/>
              <a:ext cx="5257800" cy="1631751"/>
            </a:xfrm>
            <a:prstGeom prst="rect">
              <a:avLst/>
            </a:prstGeom>
            <a:noFill/>
            <a:ln>
              <a:noFill/>
            </a:ln>
          </p:spPr>
          <p:txBody>
            <a:bodyPr anchorCtr="0" anchor="t"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Code Conventions</a:t>
              </a:r>
              <a:endParaRPr b="0" i="0" sz="2700" u="none" cap="none" strike="noStrike">
                <a:solidFill>
                  <a:schemeClr val="lt1"/>
                </a:solidFill>
                <a:latin typeface="Arial"/>
                <a:ea typeface="Arial"/>
                <a:cs typeface="Arial"/>
                <a:sym typeface="Arial"/>
              </a:endParaRPr>
            </a:p>
            <a:p>
              <a:pPr indent="-228600" lvl="1" marL="228600" marR="0" rtl="0" algn="l">
                <a:lnSpc>
                  <a:spcPct val="90000"/>
                </a:lnSpc>
                <a:spcBef>
                  <a:spcPts val="94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Styles</a:t>
              </a:r>
              <a:endParaRPr b="0" i="0" sz="2100" u="none" cap="none" strike="noStrike">
                <a:solidFill>
                  <a:schemeClr val="lt1"/>
                </a:solidFill>
                <a:latin typeface="Arial"/>
                <a:ea typeface="Arial"/>
                <a:cs typeface="Arial"/>
                <a:sym typeface="Arial"/>
              </a:endParaRPr>
            </a:p>
            <a:p>
              <a:pPr indent="-228600" lvl="1" marL="228600" marR="0" rtl="0" algn="l">
                <a:lnSpc>
                  <a:spcPct val="90000"/>
                </a:lnSpc>
                <a:spcBef>
                  <a:spcPts val="315"/>
                </a:spcBef>
                <a:spcAft>
                  <a:spcPts val="0"/>
                </a:spcAft>
                <a:buClr>
                  <a:schemeClr val="lt1"/>
                </a:buClr>
                <a:buSzPts val="2100"/>
                <a:buFont typeface="Arial"/>
                <a:buChar char="•"/>
              </a:pPr>
              <a:r>
                <a:rPr lang="en-US" sz="2100">
                  <a:solidFill>
                    <a:schemeClr val="lt1"/>
                  </a:solidFill>
                </a:rPr>
                <a:t>Prettier</a:t>
              </a:r>
              <a:endParaRPr b="0" i="0" sz="2100" u="none" cap="none" strike="noStrike">
                <a:solidFill>
                  <a:schemeClr val="lt1"/>
                </a:solidFill>
                <a:latin typeface="Arial"/>
                <a:ea typeface="Arial"/>
                <a:cs typeface="Arial"/>
                <a:sym typeface="Arial"/>
              </a:endParaRPr>
            </a:p>
          </p:txBody>
        </p:sp>
        <p:sp>
          <p:nvSpPr>
            <p:cNvPr id="197" name="Google Shape;197;p8"/>
            <p:cNvSpPr/>
            <p:nvPr/>
          </p:nvSpPr>
          <p:spPr>
            <a:xfrm rot="10800000">
              <a:off x="0" y="2175669"/>
              <a:ext cx="5257800" cy="2175669"/>
            </a:xfrm>
            <a:prstGeom prst="round1Rect">
              <a:avLst>
                <a:gd fmla="val 16667"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txBox="1"/>
            <p:nvPr/>
          </p:nvSpPr>
          <p:spPr>
            <a:xfrm>
              <a:off x="0" y="2719586"/>
              <a:ext cx="5257800" cy="1631751"/>
            </a:xfrm>
            <a:prstGeom prst="rect">
              <a:avLst/>
            </a:prstGeom>
            <a:noFill/>
            <a:ln>
              <a:noFill/>
            </a:ln>
          </p:spPr>
          <p:txBody>
            <a:bodyPr anchorCtr="0" anchor="t"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Git Branches</a:t>
              </a:r>
              <a:endParaRPr b="0" i="0" sz="2700" u="none" cap="none" strike="noStrike">
                <a:solidFill>
                  <a:schemeClr val="lt1"/>
                </a:solidFill>
                <a:latin typeface="Arial"/>
                <a:ea typeface="Arial"/>
                <a:cs typeface="Arial"/>
                <a:sym typeface="Arial"/>
              </a:endParaRPr>
            </a:p>
            <a:p>
              <a:pPr indent="-228600" lvl="1" marL="228600" marR="0" rtl="0" algn="l">
                <a:lnSpc>
                  <a:spcPct val="90000"/>
                </a:lnSpc>
                <a:spcBef>
                  <a:spcPts val="94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Each ongoing features with branches</a:t>
              </a:r>
              <a:endParaRPr b="0" i="0" sz="2100" u="none" cap="none" strike="noStrike">
                <a:solidFill>
                  <a:schemeClr val="lt1"/>
                </a:solidFill>
                <a:latin typeface="Arial"/>
                <a:ea typeface="Arial"/>
                <a:cs typeface="Arial"/>
                <a:sym typeface="Arial"/>
              </a:endParaRPr>
            </a:p>
            <a:p>
              <a:pPr indent="-228600" lvl="1" marL="228600" marR="0" rtl="0" algn="l">
                <a:lnSpc>
                  <a:spcPct val="90000"/>
                </a:lnSpc>
                <a:spcBef>
                  <a:spcPts val="31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Code reviews</a:t>
              </a:r>
              <a:endParaRPr b="0" i="0" sz="2100" u="none" cap="none" strike="noStrike">
                <a:solidFill>
                  <a:schemeClr val="lt1"/>
                </a:solidFill>
                <a:latin typeface="Arial"/>
                <a:ea typeface="Arial"/>
                <a:cs typeface="Arial"/>
                <a:sym typeface="Arial"/>
              </a:endParaRPr>
            </a:p>
          </p:txBody>
        </p:sp>
        <p:sp>
          <p:nvSpPr>
            <p:cNvPr id="199" name="Google Shape;199;p8"/>
            <p:cNvSpPr/>
            <p:nvPr/>
          </p:nvSpPr>
          <p:spPr>
            <a:xfrm rot="5400000">
              <a:off x="6798865" y="634603"/>
              <a:ext cx="2175669" cy="5257800"/>
            </a:xfrm>
            <a:prstGeom prst="round1Rect">
              <a:avLst>
                <a:gd fmla="val 16667" name="adj"/>
              </a:avLst>
            </a:prstGeom>
            <a:solidFill>
              <a:srgbClr val="47575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txBox="1"/>
            <p:nvPr/>
          </p:nvSpPr>
          <p:spPr>
            <a:xfrm>
              <a:off x="5257800" y="2719586"/>
              <a:ext cx="5257800" cy="1631751"/>
            </a:xfrm>
            <a:prstGeom prst="rect">
              <a:avLst/>
            </a:prstGeom>
            <a:noFill/>
            <a:ln>
              <a:noFill/>
            </a:ln>
          </p:spPr>
          <p:txBody>
            <a:bodyPr anchorCtr="0" anchor="t"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Collaborations</a:t>
              </a:r>
              <a:endParaRPr b="0" i="0" sz="2700" u="none" cap="none" strike="noStrike">
                <a:solidFill>
                  <a:schemeClr val="lt1"/>
                </a:solidFill>
                <a:latin typeface="Arial"/>
                <a:ea typeface="Arial"/>
                <a:cs typeface="Arial"/>
                <a:sym typeface="Arial"/>
              </a:endParaRPr>
            </a:p>
            <a:p>
              <a:pPr indent="-228600" lvl="1" marL="228600" marR="0" rtl="0" algn="l">
                <a:lnSpc>
                  <a:spcPct val="90000"/>
                </a:lnSpc>
                <a:spcBef>
                  <a:spcPts val="94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Strategies</a:t>
              </a:r>
              <a:endParaRPr b="0" i="0" sz="2100" u="none" cap="none" strike="noStrike">
                <a:solidFill>
                  <a:schemeClr val="lt1"/>
                </a:solidFill>
                <a:latin typeface="Arial"/>
                <a:ea typeface="Arial"/>
                <a:cs typeface="Arial"/>
                <a:sym typeface="Arial"/>
              </a:endParaRPr>
            </a:p>
            <a:p>
              <a:pPr indent="-228600" lvl="1" marL="228600" marR="0" rtl="0" algn="l">
                <a:lnSpc>
                  <a:spcPct val="90000"/>
                </a:lnSpc>
                <a:spcBef>
                  <a:spcPts val="315"/>
                </a:spcBef>
                <a:spcAft>
                  <a:spcPts val="0"/>
                </a:spcAft>
                <a:buClr>
                  <a:schemeClr val="lt1"/>
                </a:buClr>
                <a:buSzPts val="2100"/>
                <a:buFont typeface="Arial"/>
                <a:buChar char="•"/>
              </a:pPr>
              <a:r>
                <a:rPr b="0" i="0" lang="en-US" sz="2100" u="none" cap="none" strike="noStrike">
                  <a:solidFill>
                    <a:schemeClr val="lt1"/>
                  </a:solidFill>
                  <a:latin typeface="Arial"/>
                  <a:ea typeface="Arial"/>
                  <a:cs typeface="Arial"/>
                  <a:sym typeface="Arial"/>
                </a:rPr>
                <a:t>Priorities</a:t>
              </a:r>
              <a:endParaRPr b="0" i="0" sz="2100" u="none" cap="none" strike="noStrike">
                <a:solidFill>
                  <a:schemeClr val="lt1"/>
                </a:solidFill>
                <a:latin typeface="Arial"/>
                <a:ea typeface="Arial"/>
                <a:cs typeface="Arial"/>
                <a:sym typeface="Arial"/>
              </a:endParaRPr>
            </a:p>
          </p:txBody>
        </p:sp>
        <p:sp>
          <p:nvSpPr>
            <p:cNvPr id="201" name="Google Shape;201;p8"/>
            <p:cNvSpPr/>
            <p:nvPr/>
          </p:nvSpPr>
          <p:spPr>
            <a:xfrm>
              <a:off x="3680460" y="1631751"/>
              <a:ext cx="3154680" cy="1087834"/>
            </a:xfrm>
            <a:prstGeom prst="roundRect">
              <a:avLst>
                <a:gd fmla="val 16667" name="adj"/>
              </a:avLst>
            </a:prstGeom>
            <a:solidFill>
              <a:schemeClr val="l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txBox="1"/>
            <p:nvPr/>
          </p:nvSpPr>
          <p:spPr>
            <a:xfrm>
              <a:off x="3733564" y="1684855"/>
              <a:ext cx="3048472" cy="981626"/>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rgbClr val="475754"/>
                </a:buClr>
                <a:buSzPts val="2700"/>
                <a:buFont typeface="Arial"/>
                <a:buNone/>
              </a:pPr>
              <a:r>
                <a:rPr b="0" i="0" lang="en-US" sz="2700" u="none" cap="none" strike="noStrike">
                  <a:solidFill>
                    <a:srgbClr val="475754"/>
                  </a:solidFill>
                  <a:latin typeface="Arial"/>
                  <a:ea typeface="Arial"/>
                  <a:cs typeface="Arial"/>
                  <a:sym typeface="Arial"/>
                </a:rPr>
                <a:t>Organization</a:t>
              </a:r>
              <a:endParaRPr b="0" i="0" sz="2700" u="none" cap="none" strike="noStrike">
                <a:solidFill>
                  <a:srgbClr val="475754"/>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b88244ba0_6_0"/>
          <p:cNvSpPr txBox="1"/>
          <p:nvPr>
            <p:ph type="title"/>
          </p:nvPr>
        </p:nvSpPr>
        <p:spPr>
          <a:xfrm>
            <a:off x="838200" y="2747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75754"/>
              </a:buClr>
              <a:buSzPts val="4400"/>
              <a:buFont typeface="Arial"/>
              <a:buNone/>
            </a:pPr>
            <a:r>
              <a:rPr lang="en-US">
                <a:solidFill>
                  <a:srgbClr val="475754"/>
                </a:solidFill>
                <a:latin typeface="Arial"/>
                <a:ea typeface="Arial"/>
                <a:cs typeface="Arial"/>
                <a:sym typeface="Arial"/>
              </a:rPr>
              <a:t>Back End</a:t>
            </a:r>
            <a:endParaRPr>
              <a:solidFill>
                <a:srgbClr val="475754"/>
              </a:solidFill>
              <a:latin typeface="Arial"/>
              <a:ea typeface="Arial"/>
              <a:cs typeface="Arial"/>
              <a:sym typeface="Arial"/>
            </a:endParaRPr>
          </a:p>
        </p:txBody>
      </p:sp>
      <p:pic>
        <p:nvPicPr>
          <p:cNvPr id="209" name="Google Shape;209;gdb88244ba0_6_0"/>
          <p:cNvPicPr preferRelativeResize="0"/>
          <p:nvPr/>
        </p:nvPicPr>
        <p:blipFill>
          <a:blip r:embed="rId3">
            <a:alphaModFix/>
          </a:blip>
          <a:stretch>
            <a:fillRect/>
          </a:stretch>
        </p:blipFill>
        <p:spPr>
          <a:xfrm>
            <a:off x="2016505" y="1559700"/>
            <a:ext cx="7567375" cy="4883050"/>
          </a:xfrm>
          <a:prstGeom prst="rect">
            <a:avLst/>
          </a:prstGeom>
          <a:noFill/>
          <a:ln>
            <a:noFill/>
          </a:ln>
        </p:spPr>
      </p:pic>
      <p:sp>
        <p:nvSpPr>
          <p:cNvPr id="210" name="Google Shape;210;gdb88244ba0_6_0"/>
          <p:cNvSpPr txBox="1"/>
          <p:nvPr/>
        </p:nvSpPr>
        <p:spPr>
          <a:xfrm>
            <a:off x="4965725" y="2001150"/>
            <a:ext cx="176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sent through axios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b88244ba0_6_8"/>
          <p:cNvSpPr txBox="1"/>
          <p:nvPr>
            <p:ph type="title"/>
          </p:nvPr>
        </p:nvSpPr>
        <p:spPr>
          <a:xfrm>
            <a:off x="384225" y="331200"/>
            <a:ext cx="4572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75754"/>
              </a:buClr>
              <a:buSzPts val="4400"/>
              <a:buFont typeface="Arial"/>
              <a:buNone/>
            </a:pPr>
            <a:r>
              <a:rPr lang="en-US">
                <a:solidFill>
                  <a:srgbClr val="475754"/>
                </a:solidFill>
                <a:latin typeface="Arial"/>
                <a:ea typeface="Arial"/>
                <a:cs typeface="Arial"/>
                <a:sym typeface="Arial"/>
              </a:rPr>
              <a:t>Back End</a:t>
            </a:r>
            <a:endParaRPr>
              <a:solidFill>
                <a:srgbClr val="475754"/>
              </a:solidFill>
              <a:latin typeface="Arial"/>
              <a:ea typeface="Arial"/>
              <a:cs typeface="Arial"/>
              <a:sym typeface="Arial"/>
            </a:endParaRPr>
          </a:p>
        </p:txBody>
      </p:sp>
      <p:pic>
        <p:nvPicPr>
          <p:cNvPr id="217" name="Google Shape;217;gdb88244ba0_6_8"/>
          <p:cNvPicPr preferRelativeResize="0"/>
          <p:nvPr/>
        </p:nvPicPr>
        <p:blipFill>
          <a:blip r:embed="rId3">
            <a:alphaModFix/>
          </a:blip>
          <a:stretch>
            <a:fillRect/>
          </a:stretch>
        </p:blipFill>
        <p:spPr>
          <a:xfrm>
            <a:off x="6039350" y="279725"/>
            <a:ext cx="3966225" cy="6298549"/>
          </a:xfrm>
          <a:prstGeom prst="rect">
            <a:avLst/>
          </a:prstGeom>
          <a:noFill/>
          <a:ln>
            <a:noFill/>
          </a:ln>
        </p:spPr>
      </p:pic>
      <p:pic>
        <p:nvPicPr>
          <p:cNvPr id="218" name="Google Shape;218;gdb88244ba0_6_8"/>
          <p:cNvPicPr preferRelativeResize="0"/>
          <p:nvPr/>
        </p:nvPicPr>
        <p:blipFill>
          <a:blip r:embed="rId4">
            <a:alphaModFix/>
          </a:blip>
          <a:stretch>
            <a:fillRect/>
          </a:stretch>
        </p:blipFill>
        <p:spPr>
          <a:xfrm>
            <a:off x="105000" y="1548725"/>
            <a:ext cx="5734550" cy="48040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2021-05-20T13:14:15Z</dcterms:created>
  <dc:creator>Joey</dc:creator>
</cp:coreProperties>
</file>