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10EC47-1DB2-4259-A50C-C0AB47CA3FF5}">
  <a:tblStyle styleId="{DE10EC47-1DB2-4259-A50C-C0AB47CA3F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Most durations less than 1 year </a:t>
            </a:r>
            <a:endParaRPr/>
          </a:p>
          <a:p>
            <a:pPr indent="0" lvl="0" marL="0">
              <a:spcBef>
                <a:spcPts val="0"/>
              </a:spcBef>
              <a:spcAft>
                <a:spcPts val="0"/>
              </a:spcAft>
              <a:buNone/>
            </a:pPr>
            <a:r>
              <a:rPr lang="en"/>
              <a:t>GREATER proportion of simulated patients in semi-annual with duration less than 1 year (compared with annual)</a:t>
            </a:r>
            <a:endParaRPr/>
          </a:p>
          <a:p>
            <a:pPr indent="0" lvl="0" marL="0">
              <a:spcBef>
                <a:spcPts val="0"/>
              </a:spcBef>
              <a:spcAft>
                <a:spcPts val="0"/>
              </a:spcAft>
              <a:buNone/>
            </a:pPr>
            <a:r>
              <a:rPr lang="en"/>
              <a:t>LOWER proportion of simulated patients in semi-annual with durations greater than 1 year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Pushes infection duration down for both annual &amp; semi-annual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cost of treatment is $.50 and it will cost an additional $0.01 per treatment move to semi-annual treatment instead of annual treatment. That may seem like a small amount, but if you multiply it by the entire percentage of the population that is being treated twice a year, it adds up quickly</a:t>
            </a:r>
            <a:endParaRPr/>
          </a:p>
          <a:p>
            <a:pPr indent="0" lvl="0" marL="0">
              <a:spcBef>
                <a:spcPts val="0"/>
              </a:spcBef>
              <a:spcAft>
                <a:spcPts val="0"/>
              </a:spcAft>
              <a:buNone/>
            </a:pPr>
            <a:r>
              <a:t/>
            </a:r>
            <a:endParaRPr/>
          </a:p>
          <a:p>
            <a:pPr indent="0" lvl="0" marL="0">
              <a:spcBef>
                <a:spcPts val="0"/>
              </a:spcBef>
              <a:spcAft>
                <a:spcPts val="0"/>
              </a:spcAft>
              <a:buNone/>
            </a:pPr>
            <a:r>
              <a:rPr lang="en"/>
              <a:t>0.02 Disability Adjusted Life Years is </a:t>
            </a:r>
            <a:r>
              <a:rPr lang="en"/>
              <a:t>equivalent</a:t>
            </a:r>
            <a:r>
              <a:rPr lang="en"/>
              <a:t> to </a:t>
            </a:r>
            <a:r>
              <a:rPr lang="en"/>
              <a:t>approximately</a:t>
            </a:r>
            <a:r>
              <a:rPr lang="en"/>
              <a:t> 7 days per person that is gained over their lifetime.</a:t>
            </a:r>
            <a:endParaRPr/>
          </a:p>
          <a:p>
            <a:pPr indent="0" lvl="0" marL="0">
              <a:spcBef>
                <a:spcPts val="0"/>
              </a:spcBef>
              <a:spcAft>
                <a:spcPts val="0"/>
              </a:spcAft>
              <a:buNone/>
            </a:pPr>
            <a:r>
              <a:rPr lang="en"/>
              <a:t> </a:t>
            </a:r>
            <a:endParaRPr/>
          </a:p>
          <a:p>
            <a:pPr indent="0" lvl="0" marL="0">
              <a:spcBef>
                <a:spcPts val="0"/>
              </a:spcBef>
              <a:spcAft>
                <a:spcPts val="0"/>
              </a:spcAft>
              <a:buNone/>
            </a:pPr>
            <a:r>
              <a:rPr lang="en"/>
              <a:t>Calculated by using hookworm related anemia as there are no disability weights directly available for hookworm (can also use cognitive impairment, but that is rare and only in heavy intensity infections so we decided not to include it)</a:t>
            </a:r>
            <a:endParaRPr/>
          </a:p>
          <a:p>
            <a:pPr indent="0" lvl="0" marL="0">
              <a:spcBef>
                <a:spcPts val="0"/>
              </a:spcBef>
              <a:spcAft>
                <a:spcPts val="0"/>
              </a:spcAft>
              <a:buNone/>
            </a:pPr>
            <a:r>
              <a:t/>
            </a:r>
            <a:endParaRPr/>
          </a:p>
          <a:p>
            <a:pPr indent="0" lvl="0" marL="0">
              <a:spcBef>
                <a:spcPts val="0"/>
              </a:spcBef>
              <a:spcAft>
                <a:spcPts val="0"/>
              </a:spcAft>
              <a:buNone/>
            </a:pPr>
            <a:r>
              <a:rPr lang="en"/>
              <a:t>ICER = cost of treatment-cost of control/effectiveness of treatment-effectiveness of control = ((.5*2)*1000*56.2%)-(.5*1000*56.2%)/(.02*1000) = 562-281/20 = $14.05</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NMB is around $350, which is way below the per capita GDP.</a:t>
            </a:r>
            <a:endParaRPr/>
          </a:p>
          <a:p>
            <a:pPr indent="0" lvl="0" marL="0">
              <a:spcBef>
                <a:spcPts val="0"/>
              </a:spcBef>
              <a:spcAft>
                <a:spcPts val="0"/>
              </a:spcAft>
              <a:buNone/>
            </a:pPr>
            <a:r>
              <a:t/>
            </a:r>
            <a:endParaRPr/>
          </a:p>
          <a:p>
            <a:pPr indent="0" lvl="0" marL="0">
              <a:spcBef>
                <a:spcPts val="0"/>
              </a:spcBef>
              <a:spcAft>
                <a:spcPts val="0"/>
              </a:spcAft>
              <a:buNone/>
            </a:pPr>
            <a:r>
              <a:rPr lang="en"/>
              <a:t>The ICER that we calculated was also drastically lower than the per capita GDP. </a:t>
            </a:r>
            <a:endParaRPr/>
          </a:p>
          <a:p>
            <a:pPr indent="0" lvl="0" marL="0">
              <a:spcBef>
                <a:spcPts val="0"/>
              </a:spcBef>
              <a:spcAft>
                <a:spcPts val="0"/>
              </a:spcAft>
              <a:buNone/>
            </a:pPr>
            <a:r>
              <a:t/>
            </a:r>
            <a:endParaRPr/>
          </a:p>
          <a:p>
            <a:pPr indent="0" lvl="0" marL="0">
              <a:spcBef>
                <a:spcPts val="0"/>
              </a:spcBef>
              <a:spcAft>
                <a:spcPts val="0"/>
              </a:spcAft>
              <a:buNone/>
            </a:pPr>
            <a:r>
              <a:rPr lang="en"/>
              <a:t>Because both the ICER &amp; NMB are below per capita GDP, implementing a semi-annual treatment instead of annual is cost effective practice.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Coverage impacts duration of infection → possible next step </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highlight>
                  <a:srgbClr val="FFFFFF"/>
                </a:highlight>
              </a:rPr>
              <a:t>Neglected Tropical Diseases (NTDs) are a group of parasitic and bacterial diseases that cause substantial illness for more than one billion people globally. Affecting the world's poorest people, NTDs impair physical and cognitive development, contribute to mother and child illness and death, make it difficult to farm or earn a living, and limit productivity in the workplace. As a result, NTDs trap the poor in a cycle of poverty and disease.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NTD Status → Interventions must be aggressively cost-effective due to low resource availability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Rather than comparing strategy against no intervention, comparing against standard practice of annual MDA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ASSUMING HOMOGENEITY </a:t>
            </a:r>
            <a:endParaRPr/>
          </a:p>
          <a:p>
            <a:pPr indent="0" lvl="0" marL="0">
              <a:spcBef>
                <a:spcPts val="0"/>
              </a:spcBef>
              <a:spcAft>
                <a:spcPts val="0"/>
              </a:spcAft>
              <a:buNone/>
            </a:pPr>
            <a:r>
              <a:rPr lang="en"/>
              <a:t>**MODEL NOT CALIBRATED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35549" y="1024550"/>
            <a:ext cx="8472900" cy="173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Comparing Cost-Effectiveness of Annual vs. Semi-Annual </a:t>
            </a:r>
            <a:r>
              <a:rPr lang="en" sz="3000"/>
              <a:t>Mass Drug Administration for Helminth Infections in High Prevalence Settings  </a:t>
            </a:r>
            <a:endParaRPr sz="3000"/>
          </a:p>
        </p:txBody>
      </p:sp>
      <p:sp>
        <p:nvSpPr>
          <p:cNvPr id="60" name="Shape 60"/>
          <p:cNvSpPr txBox="1"/>
          <p:nvPr>
            <p:ph idx="1" type="subTitle"/>
          </p:nvPr>
        </p:nvSpPr>
        <p:spPr>
          <a:xfrm>
            <a:off x="671250" y="31523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Selam Melese </a:t>
            </a:r>
            <a:endParaRPr/>
          </a:p>
          <a:p>
            <a:pPr indent="0" lvl="0" marL="0">
              <a:spcBef>
                <a:spcPts val="0"/>
              </a:spcBef>
              <a:spcAft>
                <a:spcPts val="0"/>
              </a:spcAft>
              <a:buNone/>
            </a:pPr>
            <a:r>
              <a:rPr lang="en"/>
              <a:t>Natalie Olson</a:t>
            </a:r>
            <a:endParaRPr/>
          </a:p>
          <a:p>
            <a:pPr indent="0" lvl="0" marL="0">
              <a:spcBef>
                <a:spcPts val="0"/>
              </a:spcBef>
              <a:spcAft>
                <a:spcPts val="0"/>
              </a:spcAft>
              <a:buNone/>
            </a:pPr>
            <a:r>
              <a:rPr lang="en" sz="1800"/>
              <a:t>HPM 573 </a:t>
            </a:r>
            <a:endParaRPr sz="1800"/>
          </a:p>
          <a:p>
            <a:pPr indent="0" lvl="0" marL="0">
              <a:spcBef>
                <a:spcPts val="0"/>
              </a:spcBef>
              <a:spcAft>
                <a:spcPts val="0"/>
              </a:spcAft>
              <a:buNone/>
            </a:pPr>
            <a:r>
              <a:rPr lang="en" sz="1800"/>
              <a:t>Yale School of Public Health </a:t>
            </a:r>
            <a:endParaRPr sz="1800"/>
          </a:p>
          <a:p>
            <a:pPr indent="0" lvl="0" marL="0">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80725" y="1363900"/>
            <a:ext cx="2591400" cy="2857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600">
                <a:solidFill>
                  <a:schemeClr val="accent3"/>
                </a:solidFill>
                <a:latin typeface="Average"/>
                <a:ea typeface="Average"/>
                <a:cs typeface="Average"/>
                <a:sym typeface="Average"/>
              </a:rPr>
              <a:t>Under Normal Conditions </a:t>
            </a:r>
            <a:endParaRPr sz="1600">
              <a:solidFill>
                <a:schemeClr val="accent3"/>
              </a:solidFill>
              <a:latin typeface="Average"/>
              <a:ea typeface="Average"/>
              <a:cs typeface="Average"/>
              <a:sym typeface="Average"/>
            </a:endParaRPr>
          </a:p>
          <a:p>
            <a:pPr indent="0" lvl="0" marL="0" algn="ctr">
              <a:spcBef>
                <a:spcPts val="0"/>
              </a:spcBef>
              <a:spcAft>
                <a:spcPts val="0"/>
              </a:spcAft>
              <a:buNone/>
            </a:pPr>
            <a:r>
              <a:rPr lang="en" sz="1600">
                <a:solidFill>
                  <a:schemeClr val="accent3"/>
                </a:solidFill>
                <a:latin typeface="Average"/>
                <a:ea typeface="Average"/>
                <a:cs typeface="Average"/>
                <a:sym typeface="Average"/>
              </a:rPr>
              <a:t>(Low Coverage)  </a:t>
            </a:r>
            <a:endParaRPr sz="1600">
              <a:solidFill>
                <a:schemeClr val="accent3"/>
              </a:solidFill>
              <a:latin typeface="Average"/>
              <a:ea typeface="Average"/>
              <a:cs typeface="Average"/>
              <a:sym typeface="Average"/>
            </a:endParaRPr>
          </a:p>
          <a:p>
            <a:pPr indent="0" lvl="0" marL="0" algn="ctr">
              <a:spcBef>
                <a:spcPts val="0"/>
              </a:spcBef>
              <a:spcAft>
                <a:spcPts val="0"/>
              </a:spcAft>
              <a:buNone/>
            </a:pPr>
            <a:r>
              <a:t/>
            </a:r>
            <a:endParaRPr sz="1600">
              <a:solidFill>
                <a:schemeClr val="accent3"/>
              </a:solidFill>
              <a:latin typeface="Average"/>
              <a:ea typeface="Average"/>
              <a:cs typeface="Average"/>
              <a:sym typeface="Average"/>
            </a:endParaRPr>
          </a:p>
          <a:p>
            <a:pPr indent="0" lvl="0" marL="0" algn="ctr">
              <a:spcBef>
                <a:spcPts val="0"/>
              </a:spcBef>
              <a:spcAft>
                <a:spcPts val="0"/>
              </a:spcAft>
              <a:buNone/>
            </a:pPr>
            <a:r>
              <a:rPr lang="en" sz="1600">
                <a:solidFill>
                  <a:schemeClr val="accent3"/>
                </a:solidFill>
                <a:latin typeface="Average"/>
                <a:ea typeface="Average"/>
                <a:cs typeface="Average"/>
                <a:sym typeface="Average"/>
              </a:rPr>
              <a:t>56.2% of Infected Children Treated</a:t>
            </a:r>
            <a:r>
              <a:rPr lang="en">
                <a:solidFill>
                  <a:schemeClr val="accent3"/>
                </a:solidFill>
                <a:latin typeface="Average"/>
                <a:ea typeface="Average"/>
                <a:cs typeface="Average"/>
                <a:sym typeface="Average"/>
              </a:rPr>
              <a:t> </a:t>
            </a:r>
            <a:endParaRPr>
              <a:solidFill>
                <a:schemeClr val="accent3"/>
              </a:solidFill>
              <a:latin typeface="Average"/>
              <a:ea typeface="Average"/>
              <a:cs typeface="Average"/>
              <a:sym typeface="Average"/>
            </a:endParaRPr>
          </a:p>
        </p:txBody>
      </p:sp>
      <p:pic>
        <p:nvPicPr>
          <p:cNvPr id="140" name="Shape 140"/>
          <p:cNvPicPr preferRelativeResize="0"/>
          <p:nvPr/>
        </p:nvPicPr>
        <p:blipFill>
          <a:blip r:embed="rId3">
            <a:alphaModFix/>
          </a:blip>
          <a:stretch>
            <a:fillRect/>
          </a:stretch>
        </p:blipFill>
        <p:spPr>
          <a:xfrm>
            <a:off x="2672175" y="188150"/>
            <a:ext cx="6356275" cy="4767200"/>
          </a:xfrm>
          <a:prstGeom prst="rect">
            <a:avLst/>
          </a:prstGeom>
          <a:noFill/>
          <a:ln>
            <a:noFill/>
          </a:ln>
        </p:spPr>
      </p:pic>
      <p:sp>
        <p:nvSpPr>
          <p:cNvPr id="141" name="Shape 141"/>
          <p:cNvSpPr txBox="1"/>
          <p:nvPr/>
        </p:nvSpPr>
        <p:spPr>
          <a:xfrm>
            <a:off x="5395075" y="129250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100">
                <a:solidFill>
                  <a:schemeClr val="accent1"/>
                </a:solidFill>
              </a:rPr>
              <a:t> </a:t>
            </a:r>
            <a:endParaRPr b="1" sz="1100">
              <a:solidFill>
                <a:schemeClr val="accent1"/>
              </a:solidFill>
            </a:endParaRPr>
          </a:p>
          <a:p>
            <a:pPr indent="0" lvl="0" marL="0" rtl="0">
              <a:spcBef>
                <a:spcPts val="0"/>
              </a:spcBef>
              <a:spcAft>
                <a:spcPts val="0"/>
              </a:spcAft>
              <a:buNone/>
            </a:pPr>
            <a:r>
              <a:rPr b="1" lang="en" sz="1100">
                <a:solidFill>
                  <a:schemeClr val="accent1"/>
                </a:solidFill>
              </a:rPr>
              <a:t>Average decrease in infection duration and 95% CI: -0.26 (-0.39, -0.14)</a:t>
            </a:r>
            <a:endParaRPr b="1" sz="1100">
              <a:solidFill>
                <a:schemeClr val="accent1"/>
              </a:solidFill>
            </a:endParaRPr>
          </a:p>
        </p:txBody>
      </p:sp>
      <p:sp>
        <p:nvSpPr>
          <p:cNvPr id="142" name="Shape 142"/>
          <p:cNvSpPr txBox="1"/>
          <p:nvPr/>
        </p:nvSpPr>
        <p:spPr>
          <a:xfrm>
            <a:off x="0" y="4670400"/>
            <a:ext cx="9798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nvSpPr>
        <p:spPr>
          <a:xfrm>
            <a:off x="-107400" y="1071750"/>
            <a:ext cx="29529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Average"/>
                <a:ea typeface="Average"/>
                <a:cs typeface="Average"/>
                <a:sym typeface="Average"/>
              </a:rPr>
              <a:t>Under Ideal Conditions </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(High Coverage)  </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75% of Infected Children</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Treated </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(WHO Healthy People 2020 Development Goals)   </a:t>
            </a:r>
            <a:endParaRPr sz="1600">
              <a:solidFill>
                <a:schemeClr val="accent3"/>
              </a:solidFill>
              <a:latin typeface="Average"/>
              <a:ea typeface="Average"/>
              <a:cs typeface="Average"/>
              <a:sym typeface="Average"/>
            </a:endParaRPr>
          </a:p>
        </p:txBody>
      </p:sp>
      <p:pic>
        <p:nvPicPr>
          <p:cNvPr id="148" name="Shape 148"/>
          <p:cNvPicPr preferRelativeResize="0"/>
          <p:nvPr/>
        </p:nvPicPr>
        <p:blipFill>
          <a:blip r:embed="rId3">
            <a:alphaModFix/>
          </a:blip>
          <a:stretch>
            <a:fillRect/>
          </a:stretch>
        </p:blipFill>
        <p:spPr>
          <a:xfrm>
            <a:off x="2997900" y="324113"/>
            <a:ext cx="5993699" cy="4495274"/>
          </a:xfrm>
          <a:prstGeom prst="rect">
            <a:avLst/>
          </a:prstGeom>
          <a:noFill/>
          <a:ln>
            <a:noFill/>
          </a:ln>
        </p:spPr>
      </p:pic>
      <p:sp>
        <p:nvSpPr>
          <p:cNvPr id="149" name="Shape 149"/>
          <p:cNvSpPr txBox="1"/>
          <p:nvPr/>
        </p:nvSpPr>
        <p:spPr>
          <a:xfrm>
            <a:off x="0" y="4588800"/>
            <a:ext cx="1178100" cy="5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0" y="509275"/>
            <a:ext cx="3995700" cy="64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Cost-Effectiveness Analysis </a:t>
            </a:r>
            <a:endParaRPr/>
          </a:p>
        </p:txBody>
      </p:sp>
      <p:sp>
        <p:nvSpPr>
          <p:cNvPr id="155" name="Shape 155"/>
          <p:cNvSpPr txBox="1"/>
          <p:nvPr>
            <p:ph idx="1" type="body"/>
          </p:nvPr>
        </p:nvSpPr>
        <p:spPr>
          <a:xfrm>
            <a:off x="311700" y="1152475"/>
            <a:ext cx="33894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600"/>
              <a:t>Average increase in discounted cost :</a:t>
            </a:r>
            <a:endParaRPr b="1" sz="1600"/>
          </a:p>
          <a:p>
            <a:pPr indent="0" lvl="0" marL="0">
              <a:spcBef>
                <a:spcPts val="1600"/>
              </a:spcBef>
              <a:spcAft>
                <a:spcPts val="0"/>
              </a:spcAft>
              <a:buNone/>
            </a:pPr>
            <a:r>
              <a:rPr b="1" lang="en" sz="1600"/>
              <a:t>$0.01 (95% CI: $0.01, $0.01) per individual treatment </a:t>
            </a:r>
            <a:endParaRPr b="1" sz="1600"/>
          </a:p>
          <a:p>
            <a:pPr indent="0" lvl="0" marL="0">
              <a:spcBef>
                <a:spcPts val="1600"/>
              </a:spcBef>
              <a:spcAft>
                <a:spcPts val="0"/>
              </a:spcAft>
              <a:buNone/>
            </a:pPr>
            <a:r>
              <a:rPr b="1" lang="en" sz="1600"/>
              <a:t>Average increase in discounted utility and 95% CI:</a:t>
            </a:r>
            <a:endParaRPr b="1" sz="1600"/>
          </a:p>
          <a:p>
            <a:pPr indent="0" lvl="0" marL="0">
              <a:spcBef>
                <a:spcPts val="1600"/>
              </a:spcBef>
              <a:spcAft>
                <a:spcPts val="0"/>
              </a:spcAft>
              <a:buNone/>
            </a:pPr>
            <a:r>
              <a:rPr b="1" lang="en" sz="1600"/>
              <a:t> 0.02 DALYs (0.01, 0.03) per individual </a:t>
            </a:r>
            <a:endParaRPr b="1" sz="1600"/>
          </a:p>
          <a:p>
            <a:pPr indent="0" lvl="0" marL="0" rtl="0">
              <a:spcBef>
                <a:spcPts val="1600"/>
              </a:spcBef>
              <a:spcAft>
                <a:spcPts val="0"/>
              </a:spcAft>
              <a:buNone/>
            </a:pPr>
            <a:r>
              <a:t/>
            </a:r>
            <a:endParaRPr/>
          </a:p>
          <a:p>
            <a:pPr indent="0" lvl="0" marL="0" rtl="0">
              <a:lnSpc>
                <a:spcPct val="100000"/>
              </a:lnSpc>
              <a:spcBef>
                <a:spcPts val="1600"/>
              </a:spcBef>
              <a:spcAft>
                <a:spcPts val="0"/>
              </a:spcAft>
              <a:buNone/>
            </a:pPr>
            <a:r>
              <a:rPr lang="en" sz="1000"/>
              <a:t>Selam Melese </a:t>
            </a:r>
            <a:endParaRPr sz="1000"/>
          </a:p>
          <a:p>
            <a:pPr indent="0" lvl="0" marL="0" rtl="0">
              <a:lnSpc>
                <a:spcPct val="100000"/>
              </a:lnSpc>
              <a:spcBef>
                <a:spcPts val="0"/>
              </a:spcBef>
              <a:spcAft>
                <a:spcPts val="0"/>
              </a:spcAft>
              <a:buNone/>
            </a:pPr>
            <a:r>
              <a:rPr lang="en" sz="1000"/>
              <a:t>Natalie Olson</a:t>
            </a:r>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56" name="Shape 156"/>
          <p:cNvPicPr preferRelativeResize="0"/>
          <p:nvPr/>
        </p:nvPicPr>
        <p:blipFill>
          <a:blip r:embed="rId3">
            <a:alphaModFix/>
          </a:blip>
          <a:stretch>
            <a:fillRect/>
          </a:stretch>
        </p:blipFill>
        <p:spPr>
          <a:xfrm>
            <a:off x="4148100" y="152400"/>
            <a:ext cx="483870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Cost-Benefit Analysis </a:t>
            </a:r>
            <a:endParaRPr/>
          </a:p>
        </p:txBody>
      </p:sp>
      <p:sp>
        <p:nvSpPr>
          <p:cNvPr id="162" name="Shape 162"/>
          <p:cNvSpPr txBox="1"/>
          <p:nvPr>
            <p:ph idx="1" type="body"/>
          </p:nvPr>
        </p:nvSpPr>
        <p:spPr>
          <a:xfrm>
            <a:off x="311700" y="1287225"/>
            <a:ext cx="35283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Willingness-to-pay per DALY averted extrapolated from per capita GDP of Brazil </a:t>
            </a:r>
            <a:r>
              <a:rPr lang="en">
                <a:solidFill>
                  <a:schemeClr val="accent6"/>
                </a:solidFill>
                <a:latin typeface="Oswald"/>
                <a:ea typeface="Oswald"/>
                <a:cs typeface="Oswald"/>
                <a:sym typeface="Oswald"/>
              </a:rPr>
              <a:t>(</a:t>
            </a:r>
            <a:r>
              <a:rPr lang="en">
                <a:solidFill>
                  <a:schemeClr val="lt2"/>
                </a:solidFill>
                <a:latin typeface="Oswald"/>
                <a:ea typeface="Oswald"/>
                <a:cs typeface="Oswald"/>
                <a:sym typeface="Oswald"/>
              </a:rPr>
              <a:t>$8,649.95)</a:t>
            </a:r>
            <a:endParaRPr>
              <a:solidFill>
                <a:schemeClr val="lt2"/>
              </a:solidFill>
              <a:latin typeface="Oswald"/>
              <a:ea typeface="Oswald"/>
              <a:cs typeface="Oswald"/>
              <a:sym typeface="Oswald"/>
            </a:endParaRPr>
          </a:p>
          <a:p>
            <a:pPr indent="0" lvl="0" marL="0">
              <a:spcBef>
                <a:spcPts val="1600"/>
              </a:spcBef>
              <a:spcAft>
                <a:spcPts val="1600"/>
              </a:spcAft>
              <a:buNone/>
            </a:pPr>
            <a:r>
              <a:t/>
            </a:r>
            <a:endParaRPr>
              <a:solidFill>
                <a:schemeClr val="lt2"/>
              </a:solidFill>
              <a:latin typeface="Oswald"/>
              <a:ea typeface="Oswald"/>
              <a:cs typeface="Oswald"/>
              <a:sym typeface="Oswald"/>
            </a:endParaRPr>
          </a:p>
        </p:txBody>
      </p:sp>
      <p:sp>
        <p:nvSpPr>
          <p:cNvPr id="163" name="Shape 163"/>
          <p:cNvSpPr txBox="1"/>
          <p:nvPr/>
        </p:nvSpPr>
        <p:spPr>
          <a:xfrm>
            <a:off x="0" y="4703625"/>
            <a:ext cx="1119300" cy="4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pic>
        <p:nvPicPr>
          <p:cNvPr id="164" name="Shape 164"/>
          <p:cNvPicPr preferRelativeResize="0"/>
          <p:nvPr/>
        </p:nvPicPr>
        <p:blipFill>
          <a:blip r:embed="rId3">
            <a:alphaModFix/>
          </a:blip>
          <a:stretch>
            <a:fillRect/>
          </a:stretch>
        </p:blipFill>
        <p:spPr>
          <a:xfrm>
            <a:off x="4168675" y="151800"/>
            <a:ext cx="4839900" cy="483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170" name="Shape 170"/>
          <p:cNvSpPr txBox="1"/>
          <p:nvPr>
            <p:ph idx="1" type="body"/>
          </p:nvPr>
        </p:nvSpPr>
        <p:spPr>
          <a:xfrm>
            <a:off x="813500" y="397075"/>
            <a:ext cx="8520600" cy="3708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Semi-annual MDA decreases average expected cumulative infection duration by 3.12 months per individual compared with annual MDA.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Semi-annual MDA is slightly more expensive but slightly more effective than annual MDA.</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Semi-annual MDA should be implemented whenever feasible &amp; if funds are available but annual MDA remains a highly cost-effective alternative.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Average expected cumulative infection duration is sensitive to changes in the coverage parameter.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171" name="Shape 171"/>
          <p:cNvSpPr txBox="1"/>
          <p:nvPr/>
        </p:nvSpPr>
        <p:spPr>
          <a:xfrm>
            <a:off x="0" y="4570800"/>
            <a:ext cx="9798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t>
            </a:r>
            <a:endParaRPr/>
          </a:p>
        </p:txBody>
      </p:sp>
      <p:sp>
        <p:nvSpPr>
          <p:cNvPr id="177" name="Shape 177"/>
          <p:cNvSpPr txBox="1"/>
          <p:nvPr>
            <p:ph idx="1" type="body"/>
          </p:nvPr>
        </p:nvSpPr>
        <p:spPr>
          <a:xfrm>
            <a:off x="0" y="418325"/>
            <a:ext cx="9144000" cy="3990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2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1.     	Loukas A, Hotez PJ, Diemert D, Yazdanbakhsh M, McCarthy JS, Correa-Oliveira R, Croese J, Bethony JM. Hookworm infection</a:t>
            </a:r>
            <a:r>
              <a:rPr i="1" lang="en" sz="1000">
                <a:latin typeface="Arial"/>
                <a:ea typeface="Arial"/>
                <a:cs typeface="Arial"/>
                <a:sym typeface="Arial"/>
              </a:rPr>
              <a:t>.</a:t>
            </a:r>
            <a:r>
              <a:rPr lang="en" sz="1000">
                <a:latin typeface="Arial"/>
                <a:ea typeface="Arial"/>
                <a:cs typeface="Arial"/>
                <a:sym typeface="Arial"/>
              </a:rPr>
              <a:t> Nature Reviews Disease Primers 2016;2:16088.</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2.     	Brooker S, Bethony J, Hotez PJ. Human Hookworm Infection in the 21(st) Century</a:t>
            </a:r>
            <a:r>
              <a:rPr i="1" lang="en" sz="1000">
                <a:latin typeface="Arial"/>
                <a:ea typeface="Arial"/>
                <a:cs typeface="Arial"/>
                <a:sym typeface="Arial"/>
              </a:rPr>
              <a:t>.</a:t>
            </a:r>
            <a:r>
              <a:rPr lang="en" sz="1000">
                <a:latin typeface="Arial"/>
                <a:ea typeface="Arial"/>
                <a:cs typeface="Arial"/>
                <a:sym typeface="Arial"/>
              </a:rPr>
              <a:t> Advances in parasitology 2004;58:197-288.</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3.     	Bartsch SM, Hotez PJ, Hertenstein DL, Diemert DJ, Zapf KM, Bottazzi ME, Bethony JM, Brown ST, Lee BY. Modeling the economic and epidemiologic impact of hookworm vaccine and mass drug administration (MDA) in Brazil, a high transmission setting</a:t>
            </a:r>
            <a:r>
              <a:rPr i="1" lang="en" sz="1000">
                <a:latin typeface="Arial"/>
                <a:ea typeface="Arial"/>
                <a:cs typeface="Arial"/>
                <a:sym typeface="Arial"/>
              </a:rPr>
              <a:t>.</a:t>
            </a:r>
            <a:r>
              <a:rPr lang="en" sz="1000">
                <a:latin typeface="Arial"/>
                <a:ea typeface="Arial"/>
                <a:cs typeface="Arial"/>
                <a:sym typeface="Arial"/>
              </a:rPr>
              <a:t> Vaccine 2016;34:2197-206.</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4.     	Jia T-W, Melville S, Utzinger J, King CH, Zhou X-N. Soil-Transmitted Helminth Reinfection after Drug Treatment: A Systematic Review and Meta-Analysis</a:t>
            </a:r>
            <a:r>
              <a:rPr i="1" lang="en" sz="1000">
                <a:latin typeface="Arial"/>
                <a:ea typeface="Arial"/>
                <a:cs typeface="Arial"/>
                <a:sym typeface="Arial"/>
              </a:rPr>
              <a:t>.</a:t>
            </a:r>
            <a:r>
              <a:rPr lang="en" sz="1000">
                <a:latin typeface="Arial"/>
                <a:ea typeface="Arial"/>
                <a:cs typeface="Arial"/>
                <a:sym typeface="Arial"/>
              </a:rPr>
              <a:t> PLOS Neglected Tropical Diseases 2012;6:e1621.</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5.     	Anderson R, Truscott J, Hollingsworth TD. The coverage and frequency of mass drug administration required to eliminate persistent transmission of soil-transmitted helminths</a:t>
            </a:r>
            <a:r>
              <a:rPr i="1" lang="en" sz="1000">
                <a:latin typeface="Arial"/>
                <a:ea typeface="Arial"/>
                <a:cs typeface="Arial"/>
                <a:sym typeface="Arial"/>
              </a:rPr>
              <a:t>.</a:t>
            </a:r>
            <a:r>
              <a:rPr lang="en" sz="1000">
                <a:latin typeface="Arial"/>
                <a:ea typeface="Arial"/>
                <a:cs typeface="Arial"/>
                <a:sym typeface="Arial"/>
              </a:rPr>
              <a:t> Philosophical Transactions of the Royal Society B: Biological Sciences 2014;369:20130435.</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6.     	Njenga SM, Mwandawiro CS, Muniu E, Mwanje MT, Haji FM, Bockarie MJ. Adult population as potential reservoir of NTD infections in rural villages of Kwale district, Coastal Kenya: implications for preventive chemotherapy interventions policy</a:t>
            </a:r>
            <a:r>
              <a:rPr i="1" lang="en" sz="1000">
                <a:latin typeface="Arial"/>
                <a:ea typeface="Arial"/>
                <a:cs typeface="Arial"/>
                <a:sym typeface="Arial"/>
              </a:rPr>
              <a:t>.</a:t>
            </a:r>
            <a:r>
              <a:rPr lang="en" sz="1000">
                <a:latin typeface="Arial"/>
                <a:ea typeface="Arial"/>
                <a:cs typeface="Arial"/>
                <a:sym typeface="Arial"/>
              </a:rPr>
              <a:t> Parasites &amp; Vectors 2011;4:175.</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7.     	Jiraanankul V, Aphijirawat W, Mungthin M, Khositnithikul R, Rangsin R, Traub RJ, Piyaraj P, Naaglor T, Taamasri P, Leelayoova S. Incidence and Risk Factors of Hookworm Infection in a Rural Community of Central Thailand</a:t>
            </a:r>
            <a:r>
              <a:rPr i="1" lang="en" sz="1000">
                <a:latin typeface="Arial"/>
                <a:ea typeface="Arial"/>
                <a:cs typeface="Arial"/>
                <a:sym typeface="Arial"/>
              </a:rPr>
              <a:t>.</a:t>
            </a:r>
            <a:r>
              <a:rPr lang="en" sz="1000">
                <a:latin typeface="Arial"/>
                <a:ea typeface="Arial"/>
                <a:cs typeface="Arial"/>
                <a:sym typeface="Arial"/>
              </a:rPr>
              <a:t> The American journal of tropical medicine and hygiene 2011;84:594-8.</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8.     	Leech AA, Kim DD, Cohen JT, Neumann PJ. Use and Misuse of Cost-Effectiveness Analysis Thresholds in Low- and Middle-Income Countries: Trends in Cost-per-DALY Studies</a:t>
            </a:r>
            <a:r>
              <a:rPr i="1" lang="en" sz="1000">
                <a:latin typeface="Arial"/>
                <a:ea typeface="Arial"/>
                <a:cs typeface="Arial"/>
                <a:sym typeface="Arial"/>
              </a:rPr>
              <a:t>.</a:t>
            </a:r>
            <a:r>
              <a:rPr lang="en" sz="1000">
                <a:latin typeface="Arial"/>
                <a:ea typeface="Arial"/>
                <a:cs typeface="Arial"/>
                <a:sym typeface="Arial"/>
              </a:rPr>
              <a:t> Value in Health 2018.</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9.     	GDP Per Capita (Current US $)</a:t>
            </a:r>
            <a:r>
              <a:rPr i="1" lang="en" sz="1000">
                <a:latin typeface="Arial"/>
                <a:ea typeface="Arial"/>
                <a:cs typeface="Arial"/>
                <a:sym typeface="Arial"/>
              </a:rPr>
              <a:t>.</a:t>
            </a:r>
            <a:r>
              <a:rPr lang="en" sz="1000">
                <a:latin typeface="Arial"/>
                <a:ea typeface="Arial"/>
                <a:cs typeface="Arial"/>
                <a:sym typeface="Arial"/>
              </a:rPr>
              <a:t> 2016.</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10.   	Anderson RM, Turner HC, Truscott JE, Hollingsworth TD, Brooker SJ. Should the Goal for the Treatment of Soil Transmitted Helminth (STH) Infections Be Changed from Morbidity Control in Children to Community-Wide Transmission Elimination? PLOS Neglected Tropical Diseases 2015;9:e0003897.</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11.   	Meyer-Rath G, van Rensburg C, Larson B, Jamieson L, Rosen S. Revealed willingness-to-pay versus standard cost-effectiveness thresholds: Evidence from the South African HIV Investment Case</a:t>
            </a:r>
            <a:r>
              <a:rPr i="1" lang="en" sz="1000">
                <a:latin typeface="Arial"/>
                <a:ea typeface="Arial"/>
                <a:cs typeface="Arial"/>
                <a:sym typeface="Arial"/>
              </a:rPr>
              <a:t>.</a:t>
            </a:r>
            <a:r>
              <a:rPr lang="en" sz="1000">
                <a:latin typeface="Arial"/>
                <a:ea typeface="Arial"/>
                <a:cs typeface="Arial"/>
                <a:sym typeface="Arial"/>
              </a:rPr>
              <a:t> PLoS ONE 2017;12:e0186496.</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12.   	Ziegelbauer K, Speich B, Mäusezahl D, Bos R, Keiser J, Utzinger J. Effect of sanitation on soil-transmitted helminth infection: systematic review and meta-analysis</a:t>
            </a:r>
            <a:r>
              <a:rPr i="1" lang="en" sz="1000">
                <a:latin typeface="Arial"/>
                <a:ea typeface="Arial"/>
                <a:cs typeface="Arial"/>
                <a:sym typeface="Arial"/>
              </a:rPr>
              <a:t>.</a:t>
            </a:r>
            <a:r>
              <a:rPr lang="en" sz="1000">
                <a:latin typeface="Arial"/>
                <a:ea typeface="Arial"/>
                <a:cs typeface="Arial"/>
                <a:sym typeface="Arial"/>
              </a:rPr>
              <a:t> PLoS medicine 2012;9:e1001162.</a:t>
            </a:r>
            <a:endParaRPr sz="1000">
              <a:latin typeface="Arial"/>
              <a:ea typeface="Arial"/>
              <a:cs typeface="Arial"/>
              <a:sym typeface="Arial"/>
            </a:endParaRPr>
          </a:p>
          <a:p>
            <a:pPr indent="0" lvl="0" marL="457200" rtl="0">
              <a:lnSpc>
                <a:spcPct val="100000"/>
              </a:lnSpc>
              <a:spcBef>
                <a:spcPts val="0"/>
              </a:spcBef>
              <a:spcAft>
                <a:spcPts val="0"/>
              </a:spcAft>
              <a:buNone/>
            </a:pPr>
            <a:r>
              <a:rPr lang="en" sz="1000">
                <a:latin typeface="Arial"/>
                <a:ea typeface="Arial"/>
                <a:cs typeface="Arial"/>
                <a:sym typeface="Arial"/>
              </a:rPr>
              <a:t>13.   	Strunz EC, Addiss DG, Stocks ME, Ogden S, Utzinger J, Freeman MC. Water, sanitation, hygiene, and soil-transmitted helminth infection: a systematic review and meta-analysis</a:t>
            </a:r>
            <a:r>
              <a:rPr i="1" lang="en" sz="1000">
                <a:latin typeface="Arial"/>
                <a:ea typeface="Arial"/>
                <a:cs typeface="Arial"/>
                <a:sym typeface="Arial"/>
              </a:rPr>
              <a:t>.</a:t>
            </a:r>
            <a:r>
              <a:rPr lang="en" sz="1000">
                <a:latin typeface="Arial"/>
                <a:ea typeface="Arial"/>
                <a:cs typeface="Arial"/>
                <a:sym typeface="Arial"/>
              </a:rPr>
              <a:t> PLoS medicine 2014;11:e1001620.</a:t>
            </a:r>
            <a:endParaRPr sz="1000">
              <a:latin typeface="Arial"/>
              <a:ea typeface="Arial"/>
              <a:cs typeface="Arial"/>
              <a:sym typeface="Arial"/>
            </a:endParaRPr>
          </a:p>
          <a:p>
            <a:pPr indent="0" lvl="0" marL="457200" rtl="0">
              <a:lnSpc>
                <a:spcPct val="100000"/>
              </a:lnSpc>
              <a:spcBef>
                <a:spcPts val="0"/>
              </a:spcBef>
              <a:spcAft>
                <a:spcPts val="0"/>
              </a:spcAft>
              <a:buNone/>
            </a:pPr>
            <a:r>
              <a:t/>
            </a:r>
            <a:endParaRPr sz="9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900">
              <a:latin typeface="Arial"/>
              <a:ea typeface="Arial"/>
              <a:cs typeface="Arial"/>
              <a:sym typeface="Arial"/>
            </a:endParaRPr>
          </a:p>
        </p:txBody>
      </p:sp>
      <p:sp>
        <p:nvSpPr>
          <p:cNvPr id="178" name="Shape 178"/>
          <p:cNvSpPr txBox="1"/>
          <p:nvPr/>
        </p:nvSpPr>
        <p:spPr>
          <a:xfrm>
            <a:off x="0" y="4647600"/>
            <a:ext cx="10344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Shape 65"/>
          <p:cNvSpPr txBox="1"/>
          <p:nvPr>
            <p:ph type="title"/>
          </p:nvPr>
        </p:nvSpPr>
        <p:spPr>
          <a:xfrm>
            <a:off x="322400" y="177125"/>
            <a:ext cx="26841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a:solidFill>
                  <a:schemeClr val="accent6"/>
                </a:solidFill>
              </a:rPr>
              <a:t>Necator americanus</a:t>
            </a:r>
            <a:r>
              <a:rPr lang="en">
                <a:solidFill>
                  <a:schemeClr val="accent6"/>
                </a:solidFill>
              </a:rPr>
              <a:t> </a:t>
            </a:r>
            <a:endParaRPr>
              <a:solidFill>
                <a:schemeClr val="accent6"/>
              </a:solidFill>
            </a:endParaRPr>
          </a:p>
          <a:p>
            <a:pPr indent="0" lvl="0" marL="0">
              <a:spcBef>
                <a:spcPts val="0"/>
              </a:spcBef>
              <a:spcAft>
                <a:spcPts val="0"/>
              </a:spcAft>
              <a:buNone/>
            </a:pPr>
            <a:r>
              <a:rPr lang="en">
                <a:solidFill>
                  <a:schemeClr val="accent6"/>
                </a:solidFill>
              </a:rPr>
              <a:t>&amp; </a:t>
            </a:r>
            <a:endParaRPr>
              <a:solidFill>
                <a:schemeClr val="accent6"/>
              </a:solidFill>
            </a:endParaRPr>
          </a:p>
          <a:p>
            <a:pPr indent="0" lvl="0" marL="0">
              <a:spcBef>
                <a:spcPts val="0"/>
              </a:spcBef>
              <a:spcAft>
                <a:spcPts val="0"/>
              </a:spcAft>
              <a:buNone/>
            </a:pPr>
            <a:r>
              <a:rPr i="1" lang="en">
                <a:solidFill>
                  <a:schemeClr val="accent6"/>
                </a:solidFill>
              </a:rPr>
              <a:t>Ancylostoma duodenale</a:t>
            </a:r>
            <a:r>
              <a:rPr i="1" lang="en"/>
              <a:t> </a:t>
            </a:r>
            <a:endParaRPr i="1"/>
          </a:p>
        </p:txBody>
      </p:sp>
      <p:sp>
        <p:nvSpPr>
          <p:cNvPr id="66" name="Shape 66"/>
          <p:cNvSpPr txBox="1"/>
          <p:nvPr/>
        </p:nvSpPr>
        <p:spPr>
          <a:xfrm>
            <a:off x="0" y="4658900"/>
            <a:ext cx="10203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Shape 71"/>
          <p:cNvPicPr preferRelativeResize="0"/>
          <p:nvPr/>
        </p:nvPicPr>
        <p:blipFill>
          <a:blip r:embed="rId3">
            <a:alphaModFix/>
          </a:blip>
          <a:stretch>
            <a:fillRect/>
          </a:stretch>
        </p:blipFill>
        <p:spPr>
          <a:xfrm>
            <a:off x="3349763" y="152400"/>
            <a:ext cx="5657369" cy="4838700"/>
          </a:xfrm>
          <a:prstGeom prst="rect">
            <a:avLst/>
          </a:prstGeom>
          <a:noFill/>
          <a:ln>
            <a:noFill/>
          </a:ln>
        </p:spPr>
      </p:pic>
      <p:sp>
        <p:nvSpPr>
          <p:cNvPr id="72" name="Shape 72"/>
          <p:cNvSpPr txBox="1"/>
          <p:nvPr/>
        </p:nvSpPr>
        <p:spPr>
          <a:xfrm>
            <a:off x="-75200" y="31050"/>
            <a:ext cx="4251300" cy="5081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Soil-Transmitted Helminths (STH)</a:t>
            </a:r>
            <a:endParaRPr>
              <a:solidFill>
                <a:schemeClr val="accent3"/>
              </a:solidFill>
              <a:latin typeface="Average"/>
              <a:ea typeface="Average"/>
              <a:cs typeface="Average"/>
              <a:sym typeface="Average"/>
            </a:endParaRPr>
          </a:p>
          <a:p>
            <a:pPr indent="457200" lvl="0" marL="457200" rtl="0">
              <a:spcBef>
                <a:spcPts val="0"/>
              </a:spcBef>
              <a:spcAft>
                <a:spcPts val="0"/>
              </a:spcAft>
              <a:buNone/>
            </a:pPr>
            <a:r>
              <a:t/>
            </a:r>
            <a:endParaRPr>
              <a:solidFill>
                <a:schemeClr val="accent3"/>
              </a:solidFill>
              <a:latin typeface="Average"/>
              <a:ea typeface="Average"/>
              <a:cs typeface="Average"/>
              <a:sym typeface="Average"/>
            </a:endParaRPr>
          </a:p>
          <a:p>
            <a:pPr indent="457200" lvl="0" marL="457200" rtl="0">
              <a:spcBef>
                <a:spcPts val="0"/>
              </a:spcBef>
              <a:spcAft>
                <a:spcPts val="0"/>
              </a:spcAft>
              <a:buNone/>
            </a:pPr>
            <a:r>
              <a:t/>
            </a:r>
            <a:endParaRPr>
              <a:solidFill>
                <a:schemeClr val="accent3"/>
              </a:solidFill>
              <a:latin typeface="Average"/>
              <a:ea typeface="Average"/>
              <a:cs typeface="Average"/>
              <a:sym typeface="Average"/>
            </a:endParaRPr>
          </a:p>
          <a:p>
            <a:pPr indent="-317500" lvl="0" marL="4572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Neglected Tropical Disease (NTD)</a:t>
            </a:r>
            <a:endParaRPr>
              <a:solidFill>
                <a:schemeClr val="accent3"/>
              </a:solidFill>
              <a:latin typeface="Average"/>
              <a:ea typeface="Average"/>
              <a:cs typeface="Average"/>
              <a:sym typeface="Average"/>
            </a:endParaRPr>
          </a:p>
          <a:p>
            <a:pPr indent="0" lvl="0" marL="0" rtl="0">
              <a:spcBef>
                <a:spcPts val="0"/>
              </a:spcBef>
              <a:spcAft>
                <a:spcPts val="0"/>
              </a:spcAft>
              <a:buNone/>
            </a:pPr>
            <a:r>
              <a:t/>
            </a:r>
            <a:endParaRPr>
              <a:solidFill>
                <a:schemeClr val="accent3"/>
              </a:solidFill>
              <a:latin typeface="Average"/>
              <a:ea typeface="Average"/>
              <a:cs typeface="Average"/>
              <a:sym typeface="Average"/>
            </a:endParaRPr>
          </a:p>
          <a:p>
            <a:pPr indent="0" lvl="0" marL="0" rtl="0">
              <a:spcBef>
                <a:spcPts val="0"/>
              </a:spcBef>
              <a:spcAft>
                <a:spcPts val="0"/>
              </a:spcAft>
              <a:buNone/>
            </a:pPr>
            <a:r>
              <a:t/>
            </a:r>
            <a:endParaRPr>
              <a:solidFill>
                <a:schemeClr val="accent3"/>
              </a:solidFill>
              <a:latin typeface="Average"/>
              <a:ea typeface="Average"/>
              <a:cs typeface="Average"/>
              <a:sym typeface="Average"/>
            </a:endParaRPr>
          </a:p>
          <a:p>
            <a:pPr indent="-317500" lvl="0" marL="4572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Iron-deficiency anemia</a:t>
            </a:r>
            <a:endParaRPr>
              <a:solidFill>
                <a:schemeClr val="accent3"/>
              </a:solidFill>
              <a:latin typeface="Average"/>
              <a:ea typeface="Average"/>
              <a:cs typeface="Average"/>
              <a:sym typeface="Average"/>
            </a:endParaRPr>
          </a:p>
          <a:p>
            <a:pPr indent="-317500" lvl="1" marL="9144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Stunted growth &amp; development </a:t>
            </a:r>
            <a:endParaRPr>
              <a:solidFill>
                <a:schemeClr val="accent3"/>
              </a:solidFill>
              <a:latin typeface="Average"/>
              <a:ea typeface="Average"/>
              <a:cs typeface="Average"/>
              <a:sym typeface="Average"/>
            </a:endParaRPr>
          </a:p>
          <a:p>
            <a:pPr indent="0" lvl="0" marL="457200" rtl="0">
              <a:spcBef>
                <a:spcPts val="0"/>
              </a:spcBef>
              <a:spcAft>
                <a:spcPts val="0"/>
              </a:spcAft>
              <a:buNone/>
            </a:pPr>
            <a:r>
              <a:t/>
            </a:r>
            <a:endParaRPr>
              <a:solidFill>
                <a:schemeClr val="accent3"/>
              </a:solidFill>
              <a:latin typeface="Average"/>
              <a:ea typeface="Average"/>
              <a:cs typeface="Average"/>
              <a:sym typeface="Average"/>
            </a:endParaRPr>
          </a:p>
          <a:p>
            <a:pPr indent="-317500" lvl="1" marL="9144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Impaired cognitive function </a:t>
            </a:r>
            <a:endParaRPr>
              <a:solidFill>
                <a:schemeClr val="accent3"/>
              </a:solidFill>
              <a:latin typeface="Average"/>
              <a:ea typeface="Average"/>
              <a:cs typeface="Average"/>
              <a:sym typeface="Average"/>
            </a:endParaRPr>
          </a:p>
          <a:p>
            <a:pPr indent="457200" lvl="0" marL="457200" rtl="0">
              <a:spcBef>
                <a:spcPts val="0"/>
              </a:spcBef>
              <a:spcAft>
                <a:spcPts val="0"/>
              </a:spcAft>
              <a:buNone/>
            </a:pPr>
            <a:r>
              <a:rPr lang="en">
                <a:solidFill>
                  <a:schemeClr val="accent3"/>
                </a:solidFill>
                <a:latin typeface="Average"/>
                <a:ea typeface="Average"/>
                <a:cs typeface="Average"/>
                <a:sym typeface="Average"/>
              </a:rPr>
              <a:t>&amp; educational attainment</a:t>
            </a:r>
            <a:endParaRPr>
              <a:solidFill>
                <a:schemeClr val="accent3"/>
              </a:solidFill>
              <a:latin typeface="Average"/>
              <a:ea typeface="Average"/>
              <a:cs typeface="Average"/>
              <a:sym typeface="Average"/>
            </a:endParaRPr>
          </a:p>
          <a:p>
            <a:pPr indent="0" lvl="0" marL="457200" rtl="0">
              <a:spcBef>
                <a:spcPts val="0"/>
              </a:spcBef>
              <a:spcAft>
                <a:spcPts val="0"/>
              </a:spcAft>
              <a:buNone/>
            </a:pPr>
            <a:r>
              <a:t/>
            </a:r>
            <a:endParaRPr>
              <a:solidFill>
                <a:schemeClr val="accent3"/>
              </a:solidFill>
              <a:latin typeface="Average"/>
              <a:ea typeface="Average"/>
              <a:cs typeface="Average"/>
              <a:sym typeface="Average"/>
            </a:endParaRPr>
          </a:p>
          <a:p>
            <a:pPr indent="-317500" lvl="1" marL="9144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Reduced economic output </a:t>
            </a:r>
            <a:endParaRPr>
              <a:solidFill>
                <a:schemeClr val="accent3"/>
              </a:solidFill>
              <a:latin typeface="Average"/>
              <a:ea typeface="Average"/>
              <a:cs typeface="Average"/>
              <a:sym typeface="Average"/>
            </a:endParaRPr>
          </a:p>
          <a:p>
            <a:pPr indent="457200" lvl="0" marL="457200" rtl="0">
              <a:spcBef>
                <a:spcPts val="0"/>
              </a:spcBef>
              <a:spcAft>
                <a:spcPts val="0"/>
              </a:spcAft>
              <a:buNone/>
            </a:pPr>
            <a:r>
              <a:t/>
            </a:r>
            <a:endParaRPr>
              <a:solidFill>
                <a:schemeClr val="lt2"/>
              </a:solidFill>
              <a:latin typeface="Oswald"/>
              <a:ea typeface="Oswald"/>
              <a:cs typeface="Oswald"/>
              <a:sym typeface="Oswald"/>
            </a:endParaRPr>
          </a:p>
          <a:p>
            <a:pPr indent="0" lvl="0" marL="457200" rtl="0">
              <a:spcBef>
                <a:spcPts val="0"/>
              </a:spcBef>
              <a:spcAft>
                <a:spcPts val="0"/>
              </a:spcAft>
              <a:buNone/>
            </a:pPr>
            <a:r>
              <a:t/>
            </a:r>
            <a:endParaRPr sz="1200">
              <a:solidFill>
                <a:schemeClr val="lt2"/>
              </a:solidFill>
              <a:latin typeface="Oswald"/>
              <a:ea typeface="Oswald"/>
              <a:cs typeface="Oswald"/>
              <a:sym typeface="Oswald"/>
            </a:endParaRPr>
          </a:p>
        </p:txBody>
      </p:sp>
      <p:sp>
        <p:nvSpPr>
          <p:cNvPr id="73" name="Shape 73"/>
          <p:cNvSpPr txBox="1"/>
          <p:nvPr/>
        </p:nvSpPr>
        <p:spPr>
          <a:xfrm>
            <a:off x="0" y="4687250"/>
            <a:ext cx="921000" cy="45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title"/>
          </p:nvPr>
        </p:nvSpPr>
        <p:spPr>
          <a:xfrm>
            <a:off x="6332950" y="3549100"/>
            <a:ext cx="2705700" cy="5727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a:solidFill>
                  <a:schemeClr val="accent6"/>
                </a:solidFill>
              </a:rPr>
              <a:t>Mass Drug Administration (Albendazole)</a:t>
            </a:r>
            <a:r>
              <a:rPr lang="en">
                <a:solidFill>
                  <a:schemeClr val="lt1"/>
                </a:solidFill>
              </a:rPr>
              <a:t> </a:t>
            </a:r>
            <a:endParaRPr>
              <a:solidFill>
                <a:schemeClr val="lt1"/>
              </a:solidFill>
            </a:endParaRPr>
          </a:p>
        </p:txBody>
      </p:sp>
      <p:sp>
        <p:nvSpPr>
          <p:cNvPr id="79" name="Shape 79"/>
          <p:cNvSpPr txBox="1"/>
          <p:nvPr/>
        </p:nvSpPr>
        <p:spPr>
          <a:xfrm>
            <a:off x="0" y="4644725"/>
            <a:ext cx="977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54575" y="220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800"/>
              <a:t> </a:t>
            </a:r>
            <a:r>
              <a:rPr lang="en" sz="2800"/>
              <a:t>How frequently should Albendazole mass drug administration (MDA) campaigns be implemented for controlling hookworm infection in a community?</a:t>
            </a:r>
            <a:endParaRPr sz="2800"/>
          </a:p>
          <a:p>
            <a:pPr indent="0" lvl="0" marL="0">
              <a:spcBef>
                <a:spcPts val="0"/>
              </a:spcBef>
              <a:spcAft>
                <a:spcPts val="0"/>
              </a:spcAft>
              <a:buNone/>
            </a:pPr>
            <a:r>
              <a:t/>
            </a:r>
            <a:endParaRPr/>
          </a:p>
        </p:txBody>
      </p:sp>
      <p:sp>
        <p:nvSpPr>
          <p:cNvPr id="85" name="Shape 85"/>
          <p:cNvSpPr txBox="1"/>
          <p:nvPr>
            <p:ph idx="1" type="body"/>
          </p:nvPr>
        </p:nvSpPr>
        <p:spPr>
          <a:xfrm>
            <a:off x="311700" y="1607350"/>
            <a:ext cx="8520600" cy="296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accent6"/>
                </a:solidFill>
              </a:rPr>
              <a:t>Standard Practice: </a:t>
            </a:r>
            <a:r>
              <a:rPr lang="en"/>
              <a:t>Annual mass drug administration with albendazole </a:t>
            </a:r>
            <a:endParaRPr/>
          </a:p>
          <a:p>
            <a:pPr indent="0" lvl="0" marL="0">
              <a:spcBef>
                <a:spcPts val="1600"/>
              </a:spcBef>
              <a:spcAft>
                <a:spcPts val="0"/>
              </a:spcAft>
              <a:buNone/>
            </a:pPr>
            <a:r>
              <a:rPr lang="en">
                <a:solidFill>
                  <a:schemeClr val="accent6"/>
                </a:solidFill>
              </a:rPr>
              <a:t>Modeled Alternative: </a:t>
            </a:r>
            <a:r>
              <a:rPr lang="en"/>
              <a:t>Semi-Annual mass drug administration with albendazole</a:t>
            </a:r>
            <a:endParaRPr/>
          </a:p>
          <a:p>
            <a:pPr indent="0" lvl="0" marL="0">
              <a:spcBef>
                <a:spcPts val="1600"/>
              </a:spcBef>
              <a:spcAft>
                <a:spcPts val="0"/>
              </a:spcAft>
              <a:buNone/>
            </a:pPr>
            <a:r>
              <a:rPr lang="en">
                <a:solidFill>
                  <a:schemeClr val="accent6"/>
                </a:solidFill>
              </a:rPr>
              <a:t>Outcomes of interest: </a:t>
            </a:r>
            <a:endParaRPr/>
          </a:p>
          <a:p>
            <a:pPr indent="-342900" lvl="0" marL="457200" rtl="0">
              <a:spcBef>
                <a:spcPts val="1600"/>
              </a:spcBef>
              <a:spcAft>
                <a:spcPts val="0"/>
              </a:spcAft>
              <a:buSzPts val="1800"/>
              <a:buChar char="●"/>
            </a:pPr>
            <a:r>
              <a:rPr lang="en"/>
              <a:t>Cost-effectiveness (cost of treatment vs. DALY’s averted) </a:t>
            </a:r>
            <a:endParaRPr/>
          </a:p>
          <a:p>
            <a:pPr indent="-342900" lvl="0" marL="457200" rtl="0">
              <a:spcBef>
                <a:spcPts val="0"/>
              </a:spcBef>
              <a:spcAft>
                <a:spcPts val="0"/>
              </a:spcAft>
              <a:buSzPts val="1800"/>
              <a:buChar char="●"/>
            </a:pPr>
            <a:r>
              <a:rPr lang="en"/>
              <a:t>Decreased cumulative infection duration (across multiple infections)</a:t>
            </a:r>
            <a:endParaRPr/>
          </a:p>
          <a:p>
            <a:pPr indent="0" lvl="0" marL="0" rtl="0" algn="ctr">
              <a:lnSpc>
                <a:spcPct val="100000"/>
              </a:lnSpc>
              <a:spcBef>
                <a:spcPts val="1600"/>
              </a:spcBef>
              <a:spcAft>
                <a:spcPts val="0"/>
              </a:spcAft>
              <a:buNone/>
            </a:pPr>
            <a:r>
              <a:t/>
            </a:r>
            <a:endParaRPr sz="1000"/>
          </a:p>
        </p:txBody>
      </p:sp>
      <p:sp>
        <p:nvSpPr>
          <p:cNvPr id="86" name="Shape 86"/>
          <p:cNvSpPr txBox="1"/>
          <p:nvPr/>
        </p:nvSpPr>
        <p:spPr>
          <a:xfrm>
            <a:off x="-85025" y="4658900"/>
            <a:ext cx="949500" cy="48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pic>
        <p:nvPicPr>
          <p:cNvPr id="87" name="Shape 87"/>
          <p:cNvPicPr preferRelativeResize="0"/>
          <p:nvPr/>
        </p:nvPicPr>
        <p:blipFill>
          <a:blip r:embed="rId3">
            <a:alphaModFix/>
          </a:blip>
          <a:stretch>
            <a:fillRect/>
          </a:stretch>
        </p:blipFill>
        <p:spPr>
          <a:xfrm>
            <a:off x="2469063" y="3870275"/>
            <a:ext cx="4205875" cy="120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262700" y="236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Assumptions &amp; Limitations  </a:t>
            </a:r>
            <a:endParaRPr/>
          </a:p>
        </p:txBody>
      </p:sp>
      <p:sp>
        <p:nvSpPr>
          <p:cNvPr id="93" name="Shape 93"/>
          <p:cNvSpPr/>
          <p:nvPr/>
        </p:nvSpPr>
        <p:spPr>
          <a:xfrm>
            <a:off x="326175" y="1158475"/>
            <a:ext cx="3741300" cy="361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txBox="1"/>
          <p:nvPr>
            <p:ph idx="1" type="body"/>
          </p:nvPr>
        </p:nvSpPr>
        <p:spPr>
          <a:xfrm>
            <a:off x="208350" y="1796300"/>
            <a:ext cx="3741300" cy="26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Assumptions: </a:t>
            </a:r>
            <a:endParaRPr>
              <a:solidFill>
                <a:schemeClr val="lt1"/>
              </a:solidFill>
            </a:endParaRPr>
          </a:p>
          <a:p>
            <a:pPr indent="-317500" lvl="0" marL="457200" rtl="0" algn="ctr">
              <a:spcBef>
                <a:spcPts val="1600"/>
              </a:spcBef>
              <a:spcAft>
                <a:spcPts val="0"/>
              </a:spcAft>
              <a:buClr>
                <a:schemeClr val="lt1"/>
              </a:buClr>
              <a:buSzPts val="1400"/>
              <a:buChar char="●"/>
            </a:pPr>
            <a:r>
              <a:rPr lang="en" sz="1400">
                <a:solidFill>
                  <a:schemeClr val="lt1"/>
                </a:solidFill>
              </a:rPr>
              <a:t>Constant rate of environmental transmission (adults as reservoir population for parasite) </a:t>
            </a:r>
            <a:endParaRPr sz="1400">
              <a:solidFill>
                <a:schemeClr val="lt1"/>
              </a:solidFill>
            </a:endParaRPr>
          </a:p>
          <a:p>
            <a:pPr indent="-317500" lvl="0" marL="457200" rtl="0" algn="ctr">
              <a:spcBef>
                <a:spcPts val="0"/>
              </a:spcBef>
              <a:spcAft>
                <a:spcPts val="0"/>
              </a:spcAft>
              <a:buClr>
                <a:schemeClr val="lt1"/>
              </a:buClr>
              <a:buSzPts val="1400"/>
              <a:buChar char="●"/>
            </a:pPr>
            <a:r>
              <a:rPr lang="en" sz="1400">
                <a:solidFill>
                  <a:schemeClr val="lt1"/>
                </a:solidFill>
              </a:rPr>
              <a:t> Homogeneous susceptibility to infection </a:t>
            </a:r>
            <a:endParaRPr sz="1400">
              <a:solidFill>
                <a:schemeClr val="lt1"/>
              </a:solidFill>
            </a:endParaRPr>
          </a:p>
          <a:p>
            <a:pPr indent="-317500" lvl="0" marL="457200" rtl="0" algn="ctr">
              <a:spcBef>
                <a:spcPts val="0"/>
              </a:spcBef>
              <a:spcAft>
                <a:spcPts val="0"/>
              </a:spcAft>
              <a:buClr>
                <a:schemeClr val="lt1"/>
              </a:buClr>
              <a:buSzPts val="1400"/>
              <a:buChar char="●"/>
            </a:pPr>
            <a:r>
              <a:rPr lang="en" sz="1400">
                <a:solidFill>
                  <a:schemeClr val="lt1"/>
                </a:solidFill>
              </a:rPr>
              <a:t> Homogeneous reproductive rate &amp; egg production of hookworm females</a:t>
            </a:r>
            <a:endParaRPr sz="1400">
              <a:solidFill>
                <a:schemeClr val="lt1"/>
              </a:solidFill>
            </a:endParaRPr>
          </a:p>
          <a:p>
            <a:pPr indent="-317500" lvl="0" marL="457200" algn="ctr">
              <a:spcBef>
                <a:spcPts val="0"/>
              </a:spcBef>
              <a:spcAft>
                <a:spcPts val="0"/>
              </a:spcAft>
              <a:buClr>
                <a:schemeClr val="lt1"/>
              </a:buClr>
              <a:buSzPts val="1400"/>
              <a:buChar char="●"/>
            </a:pPr>
            <a:r>
              <a:rPr lang="en" sz="1400">
                <a:solidFill>
                  <a:schemeClr val="lt1"/>
                </a:solidFill>
              </a:rPr>
              <a:t>Constant natural recovery rate</a:t>
            </a:r>
            <a:endParaRPr sz="1400">
              <a:solidFill>
                <a:schemeClr val="lt1"/>
              </a:solidFill>
            </a:endParaRPr>
          </a:p>
          <a:p>
            <a:pPr indent="0" lvl="0" marL="0">
              <a:spcBef>
                <a:spcPts val="1600"/>
              </a:spcBef>
              <a:spcAft>
                <a:spcPts val="1600"/>
              </a:spcAft>
              <a:buNone/>
            </a:pPr>
            <a:r>
              <a:t/>
            </a:r>
            <a:endParaRPr/>
          </a:p>
        </p:txBody>
      </p:sp>
      <p:sp>
        <p:nvSpPr>
          <p:cNvPr id="95" name="Shape 95"/>
          <p:cNvSpPr/>
          <p:nvPr/>
        </p:nvSpPr>
        <p:spPr>
          <a:xfrm>
            <a:off x="5091000" y="1158475"/>
            <a:ext cx="3741300" cy="361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nvSpPr>
        <p:spPr>
          <a:xfrm>
            <a:off x="5173350" y="1506625"/>
            <a:ext cx="3576600" cy="348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lt1"/>
                </a:solidFill>
                <a:latin typeface="Average"/>
                <a:ea typeface="Average"/>
                <a:cs typeface="Average"/>
                <a:sym typeface="Average"/>
              </a:rPr>
              <a:t>Limitations</a:t>
            </a:r>
            <a:r>
              <a:rPr lang="en" sz="1800">
                <a:solidFill>
                  <a:schemeClr val="lt1"/>
                </a:solidFill>
                <a:latin typeface="Average"/>
                <a:ea typeface="Average"/>
                <a:cs typeface="Average"/>
                <a:sym typeface="Average"/>
              </a:rPr>
              <a:t>: </a:t>
            </a:r>
            <a:endParaRPr sz="1800">
              <a:solidFill>
                <a:schemeClr val="lt1"/>
              </a:solidFill>
              <a:latin typeface="Average"/>
              <a:ea typeface="Average"/>
              <a:cs typeface="Average"/>
              <a:sym typeface="Average"/>
            </a:endParaRPr>
          </a:p>
          <a:p>
            <a:pPr indent="-317500" lvl="0" marL="457200" rtl="0" algn="ctr">
              <a:lnSpc>
                <a:spcPct val="115000"/>
              </a:lnSpc>
              <a:spcBef>
                <a:spcPts val="1600"/>
              </a:spcBef>
              <a:spcAft>
                <a:spcPts val="0"/>
              </a:spcAft>
              <a:buClr>
                <a:schemeClr val="lt1"/>
              </a:buClr>
              <a:buSzPts val="1400"/>
              <a:buFont typeface="Average"/>
              <a:buChar char="●"/>
            </a:pPr>
            <a:r>
              <a:rPr lang="en">
                <a:solidFill>
                  <a:schemeClr val="lt1"/>
                </a:solidFill>
                <a:latin typeface="Average"/>
                <a:ea typeface="Average"/>
                <a:cs typeface="Average"/>
                <a:sym typeface="Average"/>
              </a:rPr>
              <a:t>Does not account for environmental transmission dynamics</a:t>
            </a:r>
            <a:endParaRPr>
              <a:solidFill>
                <a:schemeClr val="lt1"/>
              </a:solidFill>
              <a:latin typeface="Average"/>
              <a:ea typeface="Average"/>
              <a:cs typeface="Average"/>
              <a:sym typeface="Average"/>
            </a:endParaRPr>
          </a:p>
          <a:p>
            <a:pPr indent="-317500" lvl="0" marL="457200" rtl="0" algn="ctr">
              <a:lnSpc>
                <a:spcPct val="115000"/>
              </a:lnSpc>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Does not reflect genetic resistance to infection among population </a:t>
            </a:r>
            <a:endParaRPr>
              <a:solidFill>
                <a:schemeClr val="lt1"/>
              </a:solidFill>
              <a:latin typeface="Average"/>
              <a:ea typeface="Average"/>
              <a:cs typeface="Average"/>
              <a:sym typeface="Average"/>
            </a:endParaRPr>
          </a:p>
          <a:p>
            <a:pPr indent="-317500" lvl="0" marL="457200" rtl="0" algn="ctr">
              <a:lnSpc>
                <a:spcPct val="115000"/>
              </a:lnSpc>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Does not reflect hookworm population dynamics (assumes constant transmission rate) </a:t>
            </a:r>
            <a:endParaRPr>
              <a:solidFill>
                <a:schemeClr val="lt1"/>
              </a:solidFill>
              <a:latin typeface="Average"/>
              <a:ea typeface="Average"/>
              <a:cs typeface="Average"/>
              <a:sym typeface="Average"/>
            </a:endParaRPr>
          </a:p>
          <a:p>
            <a:pPr indent="-317500" lvl="0" marL="457200" rtl="0" algn="ctr">
              <a:lnSpc>
                <a:spcPct val="115000"/>
              </a:lnSpc>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Highly variable rate of parasite clearance between individuals </a:t>
            </a:r>
            <a:endParaRPr>
              <a:solidFill>
                <a:schemeClr val="lt1"/>
              </a:solidFill>
              <a:latin typeface="Average"/>
              <a:ea typeface="Average"/>
              <a:cs typeface="Average"/>
              <a:sym typeface="Average"/>
            </a:endParaRPr>
          </a:p>
          <a:p>
            <a:pPr indent="0" lvl="0" marL="0" rtl="0">
              <a:lnSpc>
                <a:spcPct val="115000"/>
              </a:lnSpc>
              <a:spcBef>
                <a:spcPts val="1600"/>
              </a:spcBef>
              <a:spcAft>
                <a:spcPts val="1600"/>
              </a:spcAft>
              <a:buNone/>
            </a:pPr>
            <a:r>
              <a:t/>
            </a:r>
            <a:endParaRPr>
              <a:solidFill>
                <a:schemeClr val="accent3"/>
              </a:solidFill>
              <a:latin typeface="Average"/>
              <a:ea typeface="Average"/>
              <a:cs typeface="Average"/>
              <a:sym typeface="Average"/>
            </a:endParaRPr>
          </a:p>
        </p:txBody>
      </p:sp>
      <p:sp>
        <p:nvSpPr>
          <p:cNvPr id="97" name="Shape 97"/>
          <p:cNvSpPr/>
          <p:nvPr/>
        </p:nvSpPr>
        <p:spPr>
          <a:xfrm>
            <a:off x="4117988" y="2755225"/>
            <a:ext cx="922500" cy="41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nvSpPr>
        <p:spPr>
          <a:xfrm>
            <a:off x="0" y="4725600"/>
            <a:ext cx="922500" cy="41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03600" y="51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Parameters </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br>
              <a:rPr lang="en" sz="1100">
                <a:solidFill>
                  <a:srgbClr val="000000"/>
                </a:solidFill>
                <a:latin typeface="Arial"/>
                <a:ea typeface="Arial"/>
                <a:cs typeface="Arial"/>
                <a:sym typeface="Arial"/>
              </a:rPr>
            </a:br>
            <a:r>
              <a:rPr lang="en">
                <a:solidFill>
                  <a:srgbClr val="FF0000"/>
                </a:solidFill>
              </a:rPr>
              <a:t> </a:t>
            </a:r>
            <a:endParaRPr>
              <a:solidFill>
                <a:srgbClr val="FF0000"/>
              </a:solidFill>
            </a:endParaRPr>
          </a:p>
          <a:p>
            <a:pPr indent="0" lvl="0" marL="0">
              <a:spcBef>
                <a:spcPts val="1600"/>
              </a:spcBef>
              <a:spcAft>
                <a:spcPts val="1600"/>
              </a:spcAft>
              <a:buNone/>
            </a:pPr>
            <a:r>
              <a:t/>
            </a:r>
            <a:endParaRPr/>
          </a:p>
        </p:txBody>
      </p:sp>
      <p:graphicFrame>
        <p:nvGraphicFramePr>
          <p:cNvPr id="105" name="Shape 105"/>
          <p:cNvGraphicFramePr/>
          <p:nvPr/>
        </p:nvGraphicFramePr>
        <p:xfrm>
          <a:off x="1224125" y="728213"/>
          <a:ext cx="3000000" cy="3000000"/>
        </p:xfrm>
        <a:graphic>
          <a:graphicData uri="http://schemas.openxmlformats.org/drawingml/2006/table">
            <a:tbl>
              <a:tblPr>
                <a:noFill/>
                <a:tableStyleId>{DE10EC47-1DB2-4259-A50C-C0AB47CA3FF5}</a:tableStyleId>
              </a:tblPr>
              <a:tblGrid>
                <a:gridCol w="1742525"/>
                <a:gridCol w="1244650"/>
                <a:gridCol w="1583200"/>
                <a:gridCol w="1742525"/>
                <a:gridCol w="382850"/>
              </a:tblGrid>
              <a:tr h="409200">
                <a:tc>
                  <a:txBody>
                    <a:bodyPr>
                      <a:noAutofit/>
                    </a:bodyPr>
                    <a:lstStyle/>
                    <a:p>
                      <a:pPr indent="0" lvl="0" marL="0" rtl="0">
                        <a:spcBef>
                          <a:spcPts val="0"/>
                        </a:spcBef>
                        <a:spcAft>
                          <a:spcPts val="0"/>
                        </a:spcAft>
                        <a:buNone/>
                      </a:pPr>
                      <a:r>
                        <a:rPr lang="en" sz="1200" u="sng">
                          <a:solidFill>
                            <a:schemeClr val="accent6"/>
                          </a:solidFill>
                          <a:latin typeface="Average"/>
                          <a:ea typeface="Average"/>
                          <a:cs typeface="Average"/>
                          <a:sym typeface="Average"/>
                        </a:rPr>
                        <a:t>Parameter</a:t>
                      </a:r>
                      <a:endParaRPr sz="1200" u="sng">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u="sng">
                          <a:solidFill>
                            <a:schemeClr val="accent6"/>
                          </a:solidFill>
                          <a:latin typeface="Average"/>
                          <a:ea typeface="Average"/>
                          <a:cs typeface="Average"/>
                          <a:sym typeface="Average"/>
                        </a:rPr>
                        <a:t>Symbol</a:t>
                      </a:r>
                      <a:endParaRPr sz="1200" u="sng">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u="sng">
                          <a:solidFill>
                            <a:schemeClr val="accent6"/>
                          </a:solidFill>
                          <a:latin typeface="Average"/>
                          <a:ea typeface="Average"/>
                          <a:cs typeface="Average"/>
                          <a:sym typeface="Average"/>
                        </a:rPr>
                        <a:t>Rate</a:t>
                      </a:r>
                      <a:endParaRPr sz="1200" u="sng">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u="sng">
                          <a:solidFill>
                            <a:schemeClr val="accent6"/>
                          </a:solidFill>
                          <a:latin typeface="Average"/>
                          <a:ea typeface="Average"/>
                          <a:cs typeface="Average"/>
                          <a:sym typeface="Average"/>
                        </a:rPr>
                        <a:t>Reference</a:t>
                      </a:r>
                      <a:endParaRPr sz="1200" u="sng">
                        <a:solidFill>
                          <a:schemeClr val="accent6"/>
                        </a:solidFill>
                        <a:latin typeface="Average"/>
                        <a:ea typeface="Average"/>
                        <a:cs typeface="Average"/>
                        <a:sym typeface="Average"/>
                      </a:endParaRPr>
                    </a:p>
                  </a:txBody>
                  <a:tcPr marT="91425" marB="91425" marR="68575" marL="68575">
                    <a:lnB cap="flat" cmpd="sng" w="9525">
                      <a:solidFill>
                        <a:srgbClr val="000000">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en"/>
                        <a:t> </a:t>
                      </a:r>
                      <a:endParaRPr/>
                    </a:p>
                  </a:txBody>
                  <a:tcPr marT="91425" marB="91425" marR="91425" marL="91425">
                    <a:lnB cap="flat" cmpd="sng" w="9525">
                      <a:solidFill>
                        <a:srgbClr val="000000">
                          <a:alpha val="0"/>
                        </a:srgbClr>
                      </a:solidFill>
                      <a:prstDash val="solid"/>
                      <a:round/>
                      <a:headEnd len="sm" w="sm" type="none"/>
                      <a:tailEnd len="sm" w="sm" type="none"/>
                    </a:lnB>
                  </a:tcPr>
                </a:tc>
              </a:tr>
              <a:tr h="756850">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Transmission Rate</a:t>
                      </a:r>
                      <a:endParaRPr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b="1" lang="en" sz="1200">
                          <a:solidFill>
                            <a:schemeClr val="accent6"/>
                          </a:solidFill>
                          <a:latin typeface="Average"/>
                          <a:ea typeface="Average"/>
                          <a:cs typeface="Average"/>
                          <a:sym typeface="Average"/>
                        </a:rPr>
                        <a:t>𝜆1</a:t>
                      </a:r>
                      <a:endParaRPr b="1" sz="1200">
                        <a:solidFill>
                          <a:schemeClr val="accent6"/>
                        </a:solidFill>
                        <a:latin typeface="Average"/>
                        <a:ea typeface="Average"/>
                        <a:cs typeface="Average"/>
                        <a:sym typeface="Average"/>
                      </a:endParaRPr>
                    </a:p>
                    <a:p>
                      <a:pPr indent="0" lvl="0" marL="0" rtl="0">
                        <a:spcBef>
                          <a:spcPts val="0"/>
                        </a:spcBef>
                        <a:spcAft>
                          <a:spcPts val="0"/>
                        </a:spcAft>
                        <a:buNone/>
                      </a:pPr>
                      <a:r>
                        <a:rPr b="1" lang="en" sz="1200">
                          <a:solidFill>
                            <a:schemeClr val="accent6"/>
                          </a:solidFill>
                          <a:latin typeface="Average"/>
                          <a:ea typeface="Average"/>
                          <a:cs typeface="Average"/>
                          <a:sym typeface="Average"/>
                        </a:rPr>
                        <a:t> </a:t>
                      </a:r>
                      <a:endParaRPr b="1"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6.5 per 100 person-years</a:t>
                      </a:r>
                      <a:endParaRPr sz="1200">
                        <a:solidFill>
                          <a:schemeClr val="accent6"/>
                        </a:solidFill>
                        <a:latin typeface="Average"/>
                        <a:ea typeface="Average"/>
                        <a:cs typeface="Average"/>
                        <a:sym typeface="Average"/>
                      </a:endParaRPr>
                    </a:p>
                    <a:p>
                      <a:pPr indent="0" lvl="0" marL="0" rtl="0">
                        <a:spcBef>
                          <a:spcPts val="0"/>
                        </a:spcBef>
                        <a:spcAft>
                          <a:spcPts val="0"/>
                        </a:spcAft>
                        <a:buNone/>
                      </a:pPr>
                      <a:r>
                        <a:rPr b="1" lang="en" sz="1200">
                          <a:solidFill>
                            <a:schemeClr val="accent6"/>
                          </a:solidFill>
                          <a:latin typeface="Average"/>
                          <a:ea typeface="Average"/>
                          <a:cs typeface="Average"/>
                          <a:sym typeface="Average"/>
                        </a:rPr>
                        <a:t> </a:t>
                      </a:r>
                      <a:endParaRPr b="1" sz="1200">
                        <a:solidFill>
                          <a:schemeClr val="accent6"/>
                        </a:solidFill>
                        <a:latin typeface="Average"/>
                        <a:ea typeface="Average"/>
                        <a:cs typeface="Average"/>
                        <a:sym typeface="Average"/>
                      </a:endParaRPr>
                    </a:p>
                  </a:txBody>
                  <a:tcPr marT="91425" marB="91425" marR="68575" marL="68575">
                    <a:lnR cap="flat" cmpd="sng" w="9525">
                      <a:solidFill>
                        <a:srgbClr val="000000">
                          <a:alpha val="0"/>
                        </a:srgbClr>
                      </a:solidFill>
                      <a:prstDash val="solid"/>
                      <a:round/>
                      <a:headEnd len="sm" w="sm" type="none"/>
                      <a:tailEnd len="sm" w="sm" type="none"/>
                    </a:lnR>
                  </a:tcPr>
                </a:tc>
                <a:tc gridSpan="2">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Jiraanankul et al. 2011</a:t>
                      </a:r>
                      <a:endParaRPr baseline="30000" sz="1200">
                        <a:solidFill>
                          <a:schemeClr val="accent6"/>
                        </a:solidFill>
                        <a:latin typeface="Average"/>
                        <a:ea typeface="Average"/>
                        <a:cs typeface="Average"/>
                        <a:sym typeface="Average"/>
                      </a:endParaRPr>
                    </a:p>
                  </a:txBody>
                  <a:tcPr marT="91425" marB="91425"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645625">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Natural Recovery Rate</a:t>
                      </a:r>
                      <a:endParaRPr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b="1" lang="en" sz="1200">
                          <a:solidFill>
                            <a:schemeClr val="accent6"/>
                          </a:solidFill>
                          <a:latin typeface="Average"/>
                          <a:ea typeface="Average"/>
                          <a:cs typeface="Average"/>
                          <a:sym typeface="Average"/>
                        </a:rPr>
                        <a:t>𝜆4</a:t>
                      </a:r>
                      <a:endParaRPr b="1" sz="1200">
                        <a:solidFill>
                          <a:schemeClr val="accent6"/>
                        </a:solidFill>
                        <a:latin typeface="Average"/>
                        <a:ea typeface="Average"/>
                        <a:cs typeface="Average"/>
                        <a:sym typeface="Average"/>
                      </a:endParaRPr>
                    </a:p>
                    <a:p>
                      <a:pPr indent="0" lvl="0" marL="0" rtl="0">
                        <a:spcBef>
                          <a:spcPts val="0"/>
                        </a:spcBef>
                        <a:spcAft>
                          <a:spcPts val="0"/>
                        </a:spcAft>
                        <a:buNone/>
                      </a:pPr>
                      <a:r>
                        <a:rPr b="1" lang="en" sz="1200">
                          <a:solidFill>
                            <a:schemeClr val="accent6"/>
                          </a:solidFill>
                          <a:latin typeface="Average"/>
                          <a:ea typeface="Average"/>
                          <a:cs typeface="Average"/>
                          <a:sym typeface="Average"/>
                        </a:rPr>
                        <a:t> </a:t>
                      </a:r>
                      <a:endParaRPr b="1"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1-4 years</a:t>
                      </a:r>
                      <a:endParaRPr sz="1200">
                        <a:solidFill>
                          <a:schemeClr val="accent6"/>
                        </a:solidFill>
                        <a:latin typeface="Average"/>
                        <a:ea typeface="Average"/>
                        <a:cs typeface="Average"/>
                        <a:sym typeface="Average"/>
                      </a:endParaRPr>
                    </a:p>
                    <a:p>
                      <a:pPr indent="0" lvl="0" marL="0" rtl="0">
                        <a:spcBef>
                          <a:spcPts val="0"/>
                        </a:spcBef>
                        <a:spcAft>
                          <a:spcPts val="0"/>
                        </a:spcAft>
                        <a:buNone/>
                      </a:pPr>
                      <a:r>
                        <a:rPr lang="en" sz="1200">
                          <a:solidFill>
                            <a:schemeClr val="accent6"/>
                          </a:solidFill>
                          <a:latin typeface="Average"/>
                          <a:ea typeface="Average"/>
                          <a:cs typeface="Average"/>
                          <a:sym typeface="Average"/>
                        </a:rPr>
                        <a:t>(2-year average)</a:t>
                      </a:r>
                      <a:endParaRPr sz="1200">
                        <a:solidFill>
                          <a:schemeClr val="accent6"/>
                        </a:solidFill>
                        <a:latin typeface="Average"/>
                        <a:ea typeface="Average"/>
                        <a:cs typeface="Average"/>
                        <a:sym typeface="Average"/>
                      </a:endParaRPr>
                    </a:p>
                  </a:txBody>
                  <a:tcPr marT="91425" marB="91425" marR="68575" marL="68575"/>
                </a:tc>
                <a:tc gridSpan="2">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Anderson et al. 2014</a:t>
                      </a:r>
                      <a:r>
                        <a:rPr baseline="30000" lang="en" sz="1200">
                          <a:solidFill>
                            <a:schemeClr val="accent6"/>
                          </a:solidFill>
                          <a:latin typeface="Average"/>
                          <a:ea typeface="Average"/>
                          <a:cs typeface="Average"/>
                          <a:sym typeface="Average"/>
                        </a:rPr>
                        <a:t>5</a:t>
                      </a:r>
                      <a:endParaRPr baseline="30000" sz="1200">
                        <a:solidFill>
                          <a:schemeClr val="accent6"/>
                        </a:solidFill>
                        <a:latin typeface="Average"/>
                        <a:ea typeface="Average"/>
                        <a:cs typeface="Average"/>
                        <a:sym typeface="Average"/>
                      </a:endParaRPr>
                    </a:p>
                  </a:txBody>
                  <a:tcPr marT="91425" marB="91425" marR="68575" marL="68575">
                    <a:lnT cap="flat" cmpd="sng" w="9525">
                      <a:solidFill>
                        <a:srgbClr val="000000">
                          <a:alpha val="0"/>
                        </a:srgbClr>
                      </a:solidFill>
                      <a:prstDash val="solid"/>
                      <a:round/>
                      <a:headEnd len="sm" w="sm" type="none"/>
                      <a:tailEnd len="sm" w="sm" type="none"/>
                    </a:lnT>
                  </a:tcPr>
                </a:tc>
                <a:tc hMerge="1"/>
              </a:tr>
              <a:tr h="568125">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MDA Coverage Rate</a:t>
                      </a:r>
                      <a:endParaRPr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b="1" lang="en" sz="1200">
                          <a:solidFill>
                            <a:schemeClr val="accent6"/>
                          </a:solidFill>
                          <a:latin typeface="Average"/>
                          <a:ea typeface="Average"/>
                          <a:cs typeface="Average"/>
                          <a:sym typeface="Average"/>
                        </a:rPr>
                        <a:t>𝜆2</a:t>
                      </a:r>
                      <a:endParaRPr b="1" sz="1200">
                        <a:solidFill>
                          <a:schemeClr val="accent6"/>
                        </a:solidFill>
                        <a:latin typeface="Average"/>
                        <a:ea typeface="Average"/>
                        <a:cs typeface="Average"/>
                        <a:sym typeface="Average"/>
                      </a:endParaRPr>
                    </a:p>
                    <a:p>
                      <a:pPr indent="0" lvl="0" marL="0" rtl="0">
                        <a:spcBef>
                          <a:spcPts val="0"/>
                        </a:spcBef>
                        <a:spcAft>
                          <a:spcPts val="0"/>
                        </a:spcAft>
                        <a:buNone/>
                      </a:pPr>
                      <a:r>
                        <a:rPr b="1" lang="en" sz="1200">
                          <a:solidFill>
                            <a:schemeClr val="accent6"/>
                          </a:solidFill>
                          <a:latin typeface="Average"/>
                          <a:ea typeface="Average"/>
                          <a:cs typeface="Average"/>
                          <a:sym typeface="Average"/>
                        </a:rPr>
                        <a:t> </a:t>
                      </a:r>
                      <a:endParaRPr b="1"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56.2%</a:t>
                      </a:r>
                      <a:endParaRPr sz="1200">
                        <a:solidFill>
                          <a:schemeClr val="accent6"/>
                        </a:solidFill>
                        <a:latin typeface="Average"/>
                        <a:ea typeface="Average"/>
                        <a:cs typeface="Average"/>
                        <a:sym typeface="Average"/>
                      </a:endParaRPr>
                    </a:p>
                  </a:txBody>
                  <a:tcPr marT="91425" marB="91425" marR="68575" marL="68575"/>
                </a:tc>
                <a:tc gridSpan="2">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Bartsch et al. 2016</a:t>
                      </a:r>
                      <a:r>
                        <a:rPr baseline="30000" lang="en" sz="1200">
                          <a:solidFill>
                            <a:schemeClr val="accent6"/>
                          </a:solidFill>
                          <a:latin typeface="Average"/>
                          <a:ea typeface="Average"/>
                          <a:cs typeface="Average"/>
                          <a:sym typeface="Average"/>
                        </a:rPr>
                        <a:t>3</a:t>
                      </a:r>
                      <a:endParaRPr baseline="30000" sz="1200">
                        <a:solidFill>
                          <a:schemeClr val="accent6"/>
                        </a:solidFill>
                        <a:latin typeface="Average"/>
                        <a:ea typeface="Average"/>
                        <a:cs typeface="Average"/>
                        <a:sym typeface="Average"/>
                      </a:endParaRPr>
                    </a:p>
                  </a:txBody>
                  <a:tcPr marT="91425" marB="91425" marR="68575" marL="68575"/>
                </a:tc>
                <a:tc hMerge="1"/>
              </a:tr>
              <a:tr h="568125">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Albendazole Effectiveness  </a:t>
                      </a:r>
                      <a:endParaRPr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b="1" lang="en" sz="1200">
                          <a:solidFill>
                            <a:schemeClr val="accent6"/>
                          </a:solidFill>
                          <a:latin typeface="Average"/>
                          <a:ea typeface="Average"/>
                          <a:cs typeface="Average"/>
                          <a:sym typeface="Average"/>
                        </a:rPr>
                        <a:t>𝜆3</a:t>
                      </a:r>
                      <a:endParaRPr b="1" sz="1200">
                        <a:solidFill>
                          <a:schemeClr val="accent6"/>
                        </a:solidFill>
                        <a:latin typeface="Average"/>
                        <a:ea typeface="Average"/>
                        <a:cs typeface="Average"/>
                        <a:sym typeface="Average"/>
                      </a:endParaRPr>
                    </a:p>
                    <a:p>
                      <a:pPr indent="0" lvl="0" marL="0" rtl="0">
                        <a:spcBef>
                          <a:spcPts val="0"/>
                        </a:spcBef>
                        <a:spcAft>
                          <a:spcPts val="0"/>
                        </a:spcAft>
                        <a:buNone/>
                      </a:pPr>
                      <a:r>
                        <a:rPr b="1" lang="en" sz="1200">
                          <a:solidFill>
                            <a:schemeClr val="accent6"/>
                          </a:solidFill>
                          <a:latin typeface="Average"/>
                          <a:ea typeface="Average"/>
                          <a:cs typeface="Average"/>
                          <a:sym typeface="Average"/>
                        </a:rPr>
                        <a:t> </a:t>
                      </a:r>
                      <a:endParaRPr b="1"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78.4%</a:t>
                      </a:r>
                      <a:endParaRPr sz="1200">
                        <a:solidFill>
                          <a:schemeClr val="accent6"/>
                        </a:solidFill>
                        <a:latin typeface="Average"/>
                        <a:ea typeface="Average"/>
                        <a:cs typeface="Average"/>
                        <a:sym typeface="Average"/>
                      </a:endParaRPr>
                    </a:p>
                  </a:txBody>
                  <a:tcPr marT="91425" marB="91425" marR="68575" marL="68575"/>
                </a:tc>
                <a:tc gridSpan="2">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Bartsch et al. 2016</a:t>
                      </a:r>
                      <a:r>
                        <a:rPr baseline="30000" lang="en" sz="1200">
                          <a:solidFill>
                            <a:schemeClr val="accent6"/>
                          </a:solidFill>
                          <a:latin typeface="Average"/>
                          <a:ea typeface="Average"/>
                          <a:cs typeface="Average"/>
                          <a:sym typeface="Average"/>
                        </a:rPr>
                        <a:t>3</a:t>
                      </a:r>
                      <a:endParaRPr baseline="30000" sz="1200">
                        <a:solidFill>
                          <a:schemeClr val="accent6"/>
                        </a:solidFill>
                        <a:latin typeface="Average"/>
                        <a:ea typeface="Average"/>
                        <a:cs typeface="Average"/>
                        <a:sym typeface="Average"/>
                      </a:endParaRPr>
                    </a:p>
                  </a:txBody>
                  <a:tcPr marT="91425" marB="91425" marR="68575" marL="68575"/>
                </a:tc>
                <a:tc hMerge="1"/>
              </a:tr>
              <a:tr h="568125">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Albendazole Treatment Cost</a:t>
                      </a:r>
                      <a:endParaRPr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b="1" lang="en" sz="1200">
                          <a:solidFill>
                            <a:schemeClr val="accent6"/>
                          </a:solidFill>
                          <a:latin typeface="Average"/>
                          <a:ea typeface="Average"/>
                          <a:cs typeface="Average"/>
                          <a:sym typeface="Average"/>
                        </a:rPr>
                        <a:t>-</a:t>
                      </a:r>
                      <a:endParaRPr b="1"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$0.50/child</a:t>
                      </a:r>
                      <a:endParaRPr sz="1200">
                        <a:solidFill>
                          <a:schemeClr val="accent6"/>
                        </a:solidFill>
                        <a:latin typeface="Average"/>
                        <a:ea typeface="Average"/>
                        <a:cs typeface="Average"/>
                        <a:sym typeface="Average"/>
                      </a:endParaRPr>
                    </a:p>
                  </a:txBody>
                  <a:tcPr marT="91425" marB="91425" marR="68575" marL="68575"/>
                </a:tc>
                <a:tc gridSpan="2">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Bartsch et al. 2016</a:t>
                      </a:r>
                      <a:r>
                        <a:rPr baseline="30000" lang="en" sz="1200">
                          <a:solidFill>
                            <a:schemeClr val="accent6"/>
                          </a:solidFill>
                          <a:latin typeface="Average"/>
                          <a:ea typeface="Average"/>
                          <a:cs typeface="Average"/>
                          <a:sym typeface="Average"/>
                        </a:rPr>
                        <a:t>3</a:t>
                      </a:r>
                      <a:endParaRPr baseline="30000" sz="1200">
                        <a:solidFill>
                          <a:schemeClr val="accent6"/>
                        </a:solidFill>
                        <a:latin typeface="Average"/>
                        <a:ea typeface="Average"/>
                        <a:cs typeface="Average"/>
                        <a:sym typeface="Average"/>
                      </a:endParaRPr>
                    </a:p>
                  </a:txBody>
                  <a:tcPr marT="91425" marB="91425" marR="68575" marL="68575"/>
                </a:tc>
                <a:tc hMerge="1"/>
              </a:tr>
              <a:tr h="379400">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DALY Estimate (Utility)</a:t>
                      </a:r>
                      <a:endParaRPr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b="1" lang="en" sz="1200">
                          <a:solidFill>
                            <a:schemeClr val="accent6"/>
                          </a:solidFill>
                          <a:latin typeface="Average"/>
                          <a:ea typeface="Average"/>
                          <a:cs typeface="Average"/>
                          <a:sym typeface="Average"/>
                        </a:rPr>
                        <a:t>-</a:t>
                      </a:r>
                      <a:endParaRPr b="1" sz="1200">
                        <a:solidFill>
                          <a:schemeClr val="accent6"/>
                        </a:solidFill>
                        <a:latin typeface="Average"/>
                        <a:ea typeface="Average"/>
                        <a:cs typeface="Average"/>
                        <a:sym typeface="Average"/>
                      </a:endParaRPr>
                    </a:p>
                  </a:txBody>
                  <a:tcPr marT="91425" marB="91425" marR="68575" marL="68575"/>
                </a:tc>
                <a:tc>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0.802</a:t>
                      </a:r>
                      <a:endParaRPr sz="1200">
                        <a:solidFill>
                          <a:schemeClr val="accent6"/>
                        </a:solidFill>
                        <a:latin typeface="Average"/>
                        <a:ea typeface="Average"/>
                        <a:cs typeface="Average"/>
                        <a:sym typeface="Average"/>
                      </a:endParaRPr>
                    </a:p>
                  </a:txBody>
                  <a:tcPr marT="91425" marB="91425" marR="68575" marL="68575"/>
                </a:tc>
                <a:tc gridSpan="2">
                  <a:txBody>
                    <a:bodyPr>
                      <a:noAutofit/>
                    </a:bodyPr>
                    <a:lstStyle/>
                    <a:p>
                      <a:pPr indent="0" lvl="0" marL="0" rtl="0">
                        <a:spcBef>
                          <a:spcPts val="0"/>
                        </a:spcBef>
                        <a:spcAft>
                          <a:spcPts val="0"/>
                        </a:spcAft>
                        <a:buNone/>
                      </a:pPr>
                      <a:r>
                        <a:rPr lang="en" sz="1200">
                          <a:solidFill>
                            <a:schemeClr val="accent6"/>
                          </a:solidFill>
                          <a:latin typeface="Average"/>
                          <a:ea typeface="Average"/>
                          <a:cs typeface="Average"/>
                          <a:sym typeface="Average"/>
                        </a:rPr>
                        <a:t>Bartsch et al. 2016</a:t>
                      </a:r>
                      <a:r>
                        <a:rPr baseline="30000" lang="en" sz="1200">
                          <a:solidFill>
                            <a:schemeClr val="accent6"/>
                          </a:solidFill>
                          <a:latin typeface="Average"/>
                          <a:ea typeface="Average"/>
                          <a:cs typeface="Average"/>
                          <a:sym typeface="Average"/>
                        </a:rPr>
                        <a:t>3</a:t>
                      </a:r>
                      <a:endParaRPr baseline="30000" sz="1200">
                        <a:solidFill>
                          <a:schemeClr val="accent6"/>
                        </a:solidFill>
                        <a:latin typeface="Average"/>
                        <a:ea typeface="Average"/>
                        <a:cs typeface="Average"/>
                        <a:sym typeface="Average"/>
                      </a:endParaRPr>
                    </a:p>
                  </a:txBody>
                  <a:tcPr marT="91425" marB="91425" marR="68575" marL="68575"/>
                </a:tc>
                <a:tc hMerge="1"/>
              </a:tr>
              <a:tr h="369475">
                <a:tc>
                  <a:txBody>
                    <a:bodyPr>
                      <a:noAutofit/>
                    </a:bodyPr>
                    <a:lstStyle/>
                    <a:p>
                      <a:pPr indent="0" lvl="0" marL="0" rtl="0">
                        <a:spcBef>
                          <a:spcPts val="0"/>
                        </a:spcBef>
                        <a:spcAft>
                          <a:spcPts val="0"/>
                        </a:spcAft>
                        <a:buNone/>
                      </a:pPr>
                      <a:r>
                        <a:rPr b="1" lang="en" sz="1100"/>
                        <a:t> </a:t>
                      </a:r>
                      <a:endParaRPr b="1" sz="1100"/>
                    </a:p>
                  </a:txBody>
                  <a:tcPr marT="91425" marB="91425" marR="68575" marL="68575"/>
                </a:tc>
                <a:tc>
                  <a:txBody>
                    <a:bodyPr>
                      <a:noAutofit/>
                    </a:bodyPr>
                    <a:lstStyle/>
                    <a:p>
                      <a:pPr indent="0" lvl="0" marL="0" rtl="0">
                        <a:spcBef>
                          <a:spcPts val="0"/>
                        </a:spcBef>
                        <a:spcAft>
                          <a:spcPts val="0"/>
                        </a:spcAft>
                        <a:buNone/>
                      </a:pPr>
                      <a:r>
                        <a:rPr b="1" lang="en" sz="1100"/>
                        <a:t> </a:t>
                      </a:r>
                      <a:endParaRPr b="1" sz="1100"/>
                    </a:p>
                  </a:txBody>
                  <a:tcPr marT="91425" marB="91425" marR="68575" marL="68575"/>
                </a:tc>
                <a:tc>
                  <a:txBody>
                    <a:bodyPr>
                      <a:noAutofit/>
                    </a:bodyPr>
                    <a:lstStyle/>
                    <a:p>
                      <a:pPr indent="0" lvl="0" marL="0" rtl="0">
                        <a:spcBef>
                          <a:spcPts val="0"/>
                        </a:spcBef>
                        <a:spcAft>
                          <a:spcPts val="0"/>
                        </a:spcAft>
                        <a:buNone/>
                      </a:pPr>
                      <a:r>
                        <a:rPr b="1" lang="en" sz="1100"/>
                        <a:t> </a:t>
                      </a:r>
                      <a:endParaRPr b="1" sz="1100"/>
                    </a:p>
                  </a:txBody>
                  <a:tcPr marT="91425" marB="91425" marR="68575" marL="68575"/>
                </a:tc>
                <a:tc gridSpan="2">
                  <a:txBody>
                    <a:bodyPr>
                      <a:noAutofit/>
                    </a:bodyPr>
                    <a:lstStyle/>
                    <a:p>
                      <a:pPr indent="0" lvl="0" marL="0" rtl="0">
                        <a:spcBef>
                          <a:spcPts val="0"/>
                        </a:spcBef>
                        <a:spcAft>
                          <a:spcPts val="0"/>
                        </a:spcAft>
                        <a:buNone/>
                      </a:pPr>
                      <a:r>
                        <a:rPr b="1" lang="en" sz="1100"/>
                        <a:t> </a:t>
                      </a:r>
                      <a:endParaRPr b="1" sz="1100"/>
                    </a:p>
                  </a:txBody>
                  <a:tcPr marT="91425" marB="91425" marR="68575" marL="68575"/>
                </a:tc>
                <a:tc hMerge="1"/>
              </a:tr>
            </a:tbl>
          </a:graphicData>
        </a:graphic>
      </p:graphicFrame>
      <p:sp>
        <p:nvSpPr>
          <p:cNvPr id="106" name="Shape 106"/>
          <p:cNvSpPr txBox="1"/>
          <p:nvPr/>
        </p:nvSpPr>
        <p:spPr>
          <a:xfrm>
            <a:off x="0" y="4623675"/>
            <a:ext cx="10626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236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States </a:t>
            </a:r>
            <a:endParaRPr/>
          </a:p>
        </p:txBody>
      </p:sp>
      <p:sp>
        <p:nvSpPr>
          <p:cNvPr id="112" name="Shape 112"/>
          <p:cNvSpPr txBox="1"/>
          <p:nvPr>
            <p:ph idx="1" type="body"/>
          </p:nvPr>
        </p:nvSpPr>
        <p:spPr>
          <a:xfrm>
            <a:off x="83475" y="129872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lang="en" sz="1400"/>
              <a:t>𝜆1 = Transmission Rate</a:t>
            </a:r>
            <a:endParaRPr sz="1400"/>
          </a:p>
          <a:p>
            <a:pPr indent="0" lvl="0" marL="0" rtl="0">
              <a:lnSpc>
                <a:spcPct val="100000"/>
              </a:lnSpc>
              <a:spcBef>
                <a:spcPts val="0"/>
              </a:spcBef>
              <a:spcAft>
                <a:spcPts val="0"/>
              </a:spcAft>
              <a:buNone/>
            </a:pPr>
            <a:r>
              <a:rPr lang="en" sz="1400"/>
              <a:t>𝜆2 = Treatment Coverage Rate</a:t>
            </a:r>
            <a:endParaRPr sz="1400"/>
          </a:p>
          <a:p>
            <a:pPr indent="0" lvl="0" marL="0" rtl="0">
              <a:lnSpc>
                <a:spcPct val="100000"/>
              </a:lnSpc>
              <a:spcBef>
                <a:spcPts val="0"/>
              </a:spcBef>
              <a:spcAft>
                <a:spcPts val="0"/>
              </a:spcAft>
              <a:buNone/>
            </a:pPr>
            <a:r>
              <a:rPr lang="en" sz="1400"/>
              <a:t>𝜆3 = Parasite Clearance Rate with Albendazole</a:t>
            </a:r>
            <a:endParaRPr sz="1400"/>
          </a:p>
          <a:p>
            <a:pPr indent="0" lvl="0" marL="0" rtl="0">
              <a:lnSpc>
                <a:spcPct val="100000"/>
              </a:lnSpc>
              <a:spcBef>
                <a:spcPts val="0"/>
              </a:spcBef>
              <a:spcAft>
                <a:spcPts val="0"/>
              </a:spcAft>
              <a:buNone/>
            </a:pPr>
            <a:r>
              <a:rPr lang="en" sz="1400"/>
              <a:t>𝜆4 = Background Recovery Rate</a:t>
            </a:r>
            <a:endParaRPr sz="1400"/>
          </a:p>
          <a:p>
            <a:pPr indent="0" lvl="0" marL="0">
              <a:spcBef>
                <a:spcPts val="0"/>
              </a:spcBef>
              <a:spcAft>
                <a:spcPts val="1600"/>
              </a:spcAft>
              <a:buNone/>
            </a:pPr>
            <a:r>
              <a:t/>
            </a:r>
            <a:endParaRPr sz="2000">
              <a:solidFill>
                <a:srgbClr val="222222"/>
              </a:solidFill>
              <a:highlight>
                <a:srgbClr val="FFFFFF"/>
              </a:highlight>
              <a:latin typeface="Arial"/>
              <a:ea typeface="Arial"/>
              <a:cs typeface="Arial"/>
              <a:sym typeface="Arial"/>
            </a:endParaRPr>
          </a:p>
        </p:txBody>
      </p:sp>
      <p:sp>
        <p:nvSpPr>
          <p:cNvPr id="113" name="Shape 113"/>
          <p:cNvSpPr/>
          <p:nvPr/>
        </p:nvSpPr>
        <p:spPr>
          <a:xfrm>
            <a:off x="742175" y="1429925"/>
            <a:ext cx="1563000" cy="148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3511025" y="1429925"/>
            <a:ext cx="1563000" cy="148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6279875" y="1429925"/>
            <a:ext cx="1563000" cy="148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2413550" y="2122300"/>
            <a:ext cx="989100" cy="1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5182400" y="2122300"/>
            <a:ext cx="989100" cy="1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10800000">
            <a:off x="1154775" y="2945925"/>
            <a:ext cx="6372600" cy="749100"/>
          </a:xfrm>
          <a:prstGeom prst="curvedDownArrow">
            <a:avLst>
              <a:gd fmla="val 14282"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nvSpPr>
        <p:spPr>
          <a:xfrm>
            <a:off x="4012425" y="3730525"/>
            <a:ext cx="662700" cy="336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solidFill>
                  <a:schemeClr val="accent6"/>
                </a:solidFill>
                <a:latin typeface="Times New Roman"/>
                <a:ea typeface="Times New Roman"/>
                <a:cs typeface="Times New Roman"/>
                <a:sym typeface="Times New Roman"/>
              </a:rPr>
              <a:t>𝜆3 </a:t>
            </a:r>
            <a:endParaRPr/>
          </a:p>
        </p:txBody>
      </p:sp>
      <p:sp>
        <p:nvSpPr>
          <p:cNvPr id="120" name="Shape 120"/>
          <p:cNvSpPr txBox="1"/>
          <p:nvPr/>
        </p:nvSpPr>
        <p:spPr>
          <a:xfrm>
            <a:off x="5345600" y="1795925"/>
            <a:ext cx="662700" cy="33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latin typeface="Times New Roman"/>
                <a:ea typeface="Times New Roman"/>
                <a:cs typeface="Times New Roman"/>
                <a:sym typeface="Times New Roman"/>
              </a:rPr>
              <a:t>𝜆2 </a:t>
            </a:r>
            <a:endParaRPr/>
          </a:p>
        </p:txBody>
      </p:sp>
      <p:sp>
        <p:nvSpPr>
          <p:cNvPr id="121" name="Shape 121"/>
          <p:cNvSpPr txBox="1"/>
          <p:nvPr/>
        </p:nvSpPr>
        <p:spPr>
          <a:xfrm>
            <a:off x="2576750" y="1795925"/>
            <a:ext cx="662700" cy="33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latin typeface="Times New Roman"/>
                <a:ea typeface="Times New Roman"/>
                <a:cs typeface="Times New Roman"/>
                <a:sym typeface="Times New Roman"/>
              </a:rPr>
              <a:t>𝜆1 </a:t>
            </a:r>
            <a:endParaRPr/>
          </a:p>
        </p:txBody>
      </p:sp>
      <p:sp>
        <p:nvSpPr>
          <p:cNvPr id="122" name="Shape 122"/>
          <p:cNvSpPr txBox="1"/>
          <p:nvPr/>
        </p:nvSpPr>
        <p:spPr>
          <a:xfrm>
            <a:off x="2576750" y="2564338"/>
            <a:ext cx="662700" cy="33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accent6"/>
                </a:solidFill>
                <a:latin typeface="Times New Roman"/>
                <a:ea typeface="Times New Roman"/>
                <a:cs typeface="Times New Roman"/>
                <a:sym typeface="Times New Roman"/>
              </a:rPr>
              <a:t>𝜆4 </a:t>
            </a:r>
            <a:endParaRPr/>
          </a:p>
        </p:txBody>
      </p:sp>
      <p:sp>
        <p:nvSpPr>
          <p:cNvPr id="123" name="Shape 123"/>
          <p:cNvSpPr/>
          <p:nvPr/>
        </p:nvSpPr>
        <p:spPr>
          <a:xfrm rot="10800000">
            <a:off x="2348350" y="2376638"/>
            <a:ext cx="989100" cy="1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txBox="1"/>
          <p:nvPr/>
        </p:nvSpPr>
        <p:spPr>
          <a:xfrm>
            <a:off x="810075" y="1883825"/>
            <a:ext cx="1364700" cy="572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chemeClr val="lt1"/>
                </a:solidFill>
              </a:rPr>
              <a:t>Well (Susceptible)</a:t>
            </a:r>
            <a:endParaRPr>
              <a:solidFill>
                <a:schemeClr val="lt1"/>
              </a:solidFill>
            </a:endParaRPr>
          </a:p>
        </p:txBody>
      </p:sp>
      <p:sp>
        <p:nvSpPr>
          <p:cNvPr id="125" name="Shape 125"/>
          <p:cNvSpPr txBox="1"/>
          <p:nvPr/>
        </p:nvSpPr>
        <p:spPr>
          <a:xfrm>
            <a:off x="3610175" y="1924900"/>
            <a:ext cx="1364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Infected </a:t>
            </a:r>
            <a:endParaRPr>
              <a:solidFill>
                <a:schemeClr val="lt1"/>
              </a:solidFill>
            </a:endParaRPr>
          </a:p>
        </p:txBody>
      </p:sp>
      <p:sp>
        <p:nvSpPr>
          <p:cNvPr id="126" name="Shape 126"/>
          <p:cNvSpPr txBox="1"/>
          <p:nvPr/>
        </p:nvSpPr>
        <p:spPr>
          <a:xfrm>
            <a:off x="6379025" y="1727500"/>
            <a:ext cx="1364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Receiving Albendazole Treatment  </a:t>
            </a:r>
            <a:endParaRPr>
              <a:solidFill>
                <a:schemeClr val="lt1"/>
              </a:solidFill>
            </a:endParaRPr>
          </a:p>
        </p:txBody>
      </p:sp>
      <p:sp>
        <p:nvSpPr>
          <p:cNvPr id="127" name="Shape 127"/>
          <p:cNvSpPr txBox="1"/>
          <p:nvPr/>
        </p:nvSpPr>
        <p:spPr>
          <a:xfrm>
            <a:off x="7911300" y="4650300"/>
            <a:ext cx="12327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Sensitivity Analysis </a:t>
            </a:r>
            <a:endParaRPr/>
          </a:p>
        </p:txBody>
      </p:sp>
      <p:sp>
        <p:nvSpPr>
          <p:cNvPr id="133" name="Shape 133"/>
          <p:cNvSpPr txBox="1"/>
          <p:nvPr>
            <p:ph idx="1" type="body"/>
          </p:nvPr>
        </p:nvSpPr>
        <p:spPr>
          <a:xfrm>
            <a:off x="311700" y="12733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Cost → Gamma Distribution </a:t>
            </a:r>
            <a:endParaRPr/>
          </a:p>
          <a:p>
            <a:pPr indent="0" lvl="0" marL="0">
              <a:spcBef>
                <a:spcPts val="1600"/>
              </a:spcBef>
              <a:spcAft>
                <a:spcPts val="0"/>
              </a:spcAft>
              <a:buNone/>
            </a:pPr>
            <a:r>
              <a:rPr lang="en"/>
              <a:t>Utility →  Beta Distribution </a:t>
            </a:r>
            <a:endParaRPr/>
          </a:p>
          <a:p>
            <a:pPr indent="0" lvl="0" marL="0">
              <a:spcBef>
                <a:spcPts val="1600"/>
              </a:spcBef>
              <a:spcAft>
                <a:spcPts val="0"/>
              </a:spcAft>
              <a:buNone/>
            </a:pPr>
            <a:r>
              <a:rPr lang="en"/>
              <a:t>Discount Rate  → One-way sensitivity analysis</a:t>
            </a:r>
            <a:endParaRPr/>
          </a:p>
          <a:p>
            <a:pPr indent="0" lvl="0" marL="0">
              <a:spcBef>
                <a:spcPts val="1600"/>
              </a:spcBef>
              <a:spcAft>
                <a:spcPts val="0"/>
              </a:spcAft>
              <a:buNone/>
            </a:pPr>
            <a:r>
              <a:rPr lang="en"/>
              <a:t>Other parameters → No need for calibration due to model assumptions </a:t>
            </a:r>
            <a:r>
              <a:rPr lang="en" sz="1200">
                <a:latin typeface="Arial"/>
                <a:ea typeface="Arial"/>
                <a:cs typeface="Arial"/>
                <a:sym typeface="Arial"/>
              </a:rPr>
              <a:t>¯</a:t>
            </a:r>
            <a:endParaRPr sz="1200">
              <a:latin typeface="Arial"/>
              <a:ea typeface="Arial"/>
              <a:cs typeface="Arial"/>
              <a:sym typeface="Arial"/>
            </a:endParaRPr>
          </a:p>
          <a:p>
            <a:pPr indent="0" lvl="0" marL="0">
              <a:spcBef>
                <a:spcPts val="1600"/>
              </a:spcBef>
              <a:spcAft>
                <a:spcPts val="0"/>
              </a:spcAft>
              <a:buNone/>
            </a:pPr>
            <a:r>
              <a:rPr lang="en" sz="1200">
                <a:latin typeface="Arial"/>
                <a:ea typeface="Arial"/>
                <a:cs typeface="Arial"/>
                <a:sym typeface="Arial"/>
              </a:rPr>
              <a:t>\_(ツ)_/¯</a:t>
            </a:r>
            <a:endParaRPr sz="1200">
              <a:solidFill>
                <a:schemeClr val="accent6"/>
              </a:solidFill>
              <a:latin typeface="Arial"/>
              <a:ea typeface="Arial"/>
              <a:cs typeface="Arial"/>
              <a:sym typeface="Arial"/>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134" name="Shape 134"/>
          <p:cNvSpPr txBox="1"/>
          <p:nvPr/>
        </p:nvSpPr>
        <p:spPr>
          <a:xfrm>
            <a:off x="0" y="4689725"/>
            <a:ext cx="1259700" cy="4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Selam Melese </a:t>
            </a:r>
            <a:endParaRPr sz="1000">
              <a:solidFill>
                <a:schemeClr val="accent3"/>
              </a:solidFill>
              <a:latin typeface="Average"/>
              <a:ea typeface="Average"/>
              <a:cs typeface="Average"/>
              <a:sym typeface="Average"/>
            </a:endParaRPr>
          </a:p>
          <a:p>
            <a:pPr indent="0" lvl="0" marL="0" rtl="0" algn="ctr">
              <a:spcBef>
                <a:spcPts val="0"/>
              </a:spcBef>
              <a:spcAft>
                <a:spcPts val="0"/>
              </a:spcAft>
              <a:buNone/>
            </a:pPr>
            <a:r>
              <a:rPr lang="en" sz="1000">
                <a:solidFill>
                  <a:schemeClr val="accent3"/>
                </a:solidFill>
                <a:latin typeface="Average"/>
                <a:ea typeface="Average"/>
                <a:cs typeface="Average"/>
                <a:sym typeface="Average"/>
              </a:rPr>
              <a:t>Natalie Olson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