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Average"/>
      <p:regular r:id="rId20"/>
    </p:embeddedFont>
    <p:embeddedFont>
      <p:font typeface="Oswald SemiBold"/>
      <p:regular r:id="rId21"/>
      <p:bold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591EDC-ABD6-49E5-885C-4E1C4E78B33C}">
  <a:tblStyle styleId="{C6591EDC-ABD6-49E5-885C-4E1C4E78B3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5.xml"/><Relationship Id="rId22" Type="http://schemas.openxmlformats.org/officeDocument/2006/relationships/font" Target="fonts/OswaldSemiBold-bold.fntdata"/><Relationship Id="rId10" Type="http://schemas.openxmlformats.org/officeDocument/2006/relationships/slide" Target="slides/slide4.xml"/><Relationship Id="rId21" Type="http://schemas.openxmlformats.org/officeDocument/2006/relationships/font" Target="fonts/OswaldSemiBold-regular.fntdata"/><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c66cfd884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c66cfd884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latin typeface="Calibri"/>
                <a:ea typeface="Calibri"/>
                <a:cs typeface="Calibri"/>
                <a:sym typeface="Calibri"/>
              </a:rPr>
              <a:t>8-minute presentation and a 4-min project demo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66cfd884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66cfd884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an Agile SCRUM based software development methodology. Where our team had weekly sprints up to this point where we answered to our SCRUM master. In these meetings we had every friday we discussed the prior objectives for each person and assigned new objectives for the upcoming week. In this process we had really strong communication and were really up to date with each other.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66cfd884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66cfd884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we have learned </a:t>
            </a:r>
            <a:r>
              <a:rPr lang="en"/>
              <a:t>a lot</a:t>
            </a:r>
            <a:r>
              <a:rPr lang="en"/>
              <a:t> of lessons</a:t>
            </a:r>
            <a:endParaRPr/>
          </a:p>
          <a:p>
            <a:pPr indent="0" lvl="0" marL="0" rtl="0" algn="l">
              <a:spcBef>
                <a:spcPts val="0"/>
              </a:spcBef>
              <a:spcAft>
                <a:spcPts val="0"/>
              </a:spcAft>
              <a:buNone/>
            </a:pPr>
            <a:r>
              <a:rPr lang="en"/>
              <a:t>Especially about </a:t>
            </a:r>
            <a:endParaRPr/>
          </a:p>
          <a:p>
            <a:pPr indent="0" lvl="0" marL="0" rtl="0" algn="l">
              <a:spcBef>
                <a:spcPts val="0"/>
              </a:spcBef>
              <a:spcAft>
                <a:spcPts val="0"/>
              </a:spcAft>
              <a:buNone/>
            </a:pPr>
            <a:r>
              <a:rPr lang="en"/>
              <a:t>Animation &amp; </a:t>
            </a:r>
            <a:r>
              <a:rPr lang="en">
                <a:solidFill>
                  <a:schemeClr val="dk1"/>
                </a:solidFill>
              </a:rPr>
              <a:t>Pixel art</a:t>
            </a:r>
            <a:r>
              <a:rPr lang="en"/>
              <a:t>: how a single pixel can change the whole feel of the </a:t>
            </a:r>
            <a:r>
              <a:rPr lang="en"/>
              <a:t>character</a:t>
            </a:r>
            <a:r>
              <a:rPr lang="en"/>
              <a:t>, Also how pixelart as well as animation is </a:t>
            </a:r>
            <a:r>
              <a:rPr lang="en"/>
              <a:t>a lot</a:t>
            </a:r>
            <a:r>
              <a:rPr lang="en"/>
              <a:t> different then other art.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Game engine: how to use them and create </a:t>
            </a:r>
            <a:r>
              <a:rPr lang="en"/>
              <a:t>games on them. </a:t>
            </a:r>
            <a:endParaRPr/>
          </a:p>
          <a:p>
            <a:pPr indent="0" lvl="0" marL="0" rtl="0" algn="l">
              <a:spcBef>
                <a:spcPts val="0"/>
              </a:spcBef>
              <a:spcAft>
                <a:spcPts val="0"/>
              </a:spcAft>
              <a:buNone/>
            </a:pPr>
            <a:r>
              <a:rPr lang="en"/>
              <a:t>Game development as a whole, and how games are very much a </a:t>
            </a:r>
            <a:r>
              <a:rPr lang="en"/>
              <a:t>iterative</a:t>
            </a:r>
            <a:r>
              <a:rPr lang="en"/>
              <a:t> process,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process has been super </a:t>
            </a:r>
            <a:r>
              <a:rPr lang="en"/>
              <a:t>iterative</a:t>
            </a:r>
            <a:r>
              <a:rPr lang="en"/>
              <a:t>, what we </a:t>
            </a:r>
            <a:r>
              <a:rPr lang="en"/>
              <a:t>started</a:t>
            </a:r>
            <a:r>
              <a:rPr lang="en"/>
              <a:t> with is </a:t>
            </a:r>
            <a:r>
              <a:rPr lang="en"/>
              <a:t>not</a:t>
            </a:r>
            <a:r>
              <a:rPr lang="en"/>
              <a:t> how it </a:t>
            </a:r>
            <a:r>
              <a:rPr lang="en"/>
              <a:t>ended</a:t>
            </a:r>
            <a:r>
              <a:rPr lang="en"/>
              <a:t> up as seen in the preliminary art above. This game </a:t>
            </a:r>
            <a:r>
              <a:rPr lang="en"/>
              <a:t>has</a:t>
            </a:r>
            <a:r>
              <a:rPr lang="en"/>
              <a:t> </a:t>
            </a:r>
            <a:r>
              <a:rPr lang="en"/>
              <a:t>evolved</a:t>
            </a:r>
            <a:r>
              <a:rPr lang="en"/>
              <a:t> </a:t>
            </a:r>
            <a:r>
              <a:rPr lang="en"/>
              <a:t>a lot. our</a:t>
            </a:r>
            <a:r>
              <a:rPr lang="en"/>
              <a:t> the </a:t>
            </a:r>
            <a:r>
              <a:rPr lang="en"/>
              <a:t>vision</a:t>
            </a:r>
            <a:r>
              <a:rPr lang="en"/>
              <a:t> has been refined over the </a:t>
            </a:r>
            <a:r>
              <a:rPr lang="en"/>
              <a:t>course</a:t>
            </a:r>
            <a:r>
              <a:rPr lang="en"/>
              <a:t> of the last few months.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66cfd884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66cfd884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6a54c9cd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6a54c9cd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72bb55d1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72bb55d1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at Can game studios are proud to present the midterm report and what we've done so far in this project. If you have any questions please raise your hand or you can save them for the end of the presentation.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66cfd88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66cfd88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Riverscape</a:t>
            </a:r>
            <a:r>
              <a:rPr lang="en"/>
              <a:t> is a videogame that will address the importance of the North American beaver by </a:t>
            </a:r>
            <a:r>
              <a:rPr lang="en"/>
              <a:t>demonstrating</a:t>
            </a:r>
            <a:r>
              <a:rPr lang="en"/>
              <a:t> their expansive role in an ecosystem. Playing as a beaver, the user will harvest logs, and bring them to a dam </a:t>
            </a:r>
            <a:r>
              <a:rPr lang="en"/>
              <a:t>location to build up the dam. They also will face predators and story elements along the way. This process will improve the</a:t>
            </a:r>
            <a:r>
              <a:rPr lang="en"/>
              <a:t> health of the game environment. Users will see the forest come to life as the game progresses.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 chosen art style is pixel art.  An example of this is Castor </a:t>
            </a:r>
            <a:r>
              <a:rPr lang="en"/>
              <a:t>who is pictured on right.   </a:t>
            </a:r>
            <a:endParaRPr/>
          </a:p>
          <a:p>
            <a:pPr indent="0" lvl="0" marL="0" rtl="0" algn="l">
              <a:spcBef>
                <a:spcPts val="0"/>
              </a:spcBef>
              <a:spcAft>
                <a:spcPts val="0"/>
              </a:spcAft>
              <a:buNone/>
            </a:pPr>
            <a:r>
              <a:rPr lang="en"/>
              <a:t>This game follows a </a:t>
            </a:r>
            <a:r>
              <a:rPr lang="en"/>
              <a:t>continuous</a:t>
            </a:r>
            <a:r>
              <a:rPr lang="en"/>
              <a:t> gameplay loop, instead of a level based game. This is concluded when the beaver structures have been upgraded </a:t>
            </a:r>
            <a:r>
              <a:rPr lang="en"/>
              <a:t>completely.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Aesthetically and audibly pleasing game design </a:t>
            </a:r>
            <a:endParaRPr/>
          </a:p>
          <a:p>
            <a:pPr indent="-298450" lvl="0" marL="457200" rtl="0" algn="l">
              <a:spcBef>
                <a:spcPts val="0"/>
              </a:spcBef>
              <a:spcAft>
                <a:spcPts val="0"/>
              </a:spcAft>
              <a:buSzPts val="1100"/>
              <a:buChar char="●"/>
            </a:pPr>
            <a:r>
              <a:rPr lang="en"/>
              <a:t>interesting and </a:t>
            </a:r>
            <a:r>
              <a:rPr lang="en"/>
              <a:t>fluid</a:t>
            </a:r>
            <a:r>
              <a:rPr lang="en"/>
              <a:t> gameplay. </a:t>
            </a:r>
            <a:endParaRPr/>
          </a:p>
          <a:p>
            <a:pPr indent="-298450" lvl="0" marL="457200" rtl="0" algn="l">
              <a:spcBef>
                <a:spcPts val="0"/>
              </a:spcBef>
              <a:spcAft>
                <a:spcPts val="0"/>
              </a:spcAft>
              <a:buSzPts val="1100"/>
              <a:buChar char="●"/>
            </a:pPr>
            <a:r>
              <a:rPr lang="en"/>
              <a:t>Intuitive mechanics of game assets including a main playable character, friendly and adversarial NPCs, and UI elements. </a:t>
            </a:r>
            <a:endParaRPr/>
          </a:p>
          <a:p>
            <a:pPr indent="-298450" lvl="0" marL="457200" rtl="0" algn="l">
              <a:spcBef>
                <a:spcPts val="0"/>
              </a:spcBef>
              <a:spcAft>
                <a:spcPts val="0"/>
              </a:spcAft>
              <a:buSzPts val="1100"/>
              <a:buChar char="●"/>
            </a:pPr>
            <a:r>
              <a:rPr lang="en"/>
              <a:t>A dynamic world map that reflects environmental health. </a:t>
            </a:r>
            <a:endParaRPr/>
          </a:p>
          <a:p>
            <a:pPr indent="-298450" lvl="0" marL="457200" rtl="0" algn="l">
              <a:spcBef>
                <a:spcPts val="0"/>
              </a:spcBef>
              <a:spcAft>
                <a:spcPts val="0"/>
              </a:spcAft>
              <a:buSzPts val="1100"/>
              <a:buChar char="●"/>
            </a:pPr>
            <a:r>
              <a:rPr lang="en"/>
              <a:t>Implementation of a combat 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a:t>
            </a:r>
            <a:r>
              <a:rPr lang="en"/>
              <a:t>problem</a:t>
            </a:r>
            <a:r>
              <a:rPr lang="en"/>
              <a:t> that we wanted to solve is that we wanted to make a fun game that </a:t>
            </a:r>
            <a:endParaRPr/>
          </a:p>
          <a:p>
            <a:pPr indent="0" lvl="0" marL="0" rtl="0" algn="l">
              <a:spcBef>
                <a:spcPts val="0"/>
              </a:spcBef>
              <a:spcAft>
                <a:spcPts val="0"/>
              </a:spcAft>
              <a:buNone/>
            </a:pPr>
            <a:r>
              <a:rPr lang="en"/>
              <a:t>Would show off an unterapricated really cool </a:t>
            </a:r>
            <a:r>
              <a:rPr lang="en"/>
              <a:t>species</a:t>
            </a:r>
            <a:r>
              <a:rPr lang="en"/>
              <a:t>. The beaver. </a:t>
            </a:r>
            <a:endParaRPr/>
          </a:p>
          <a:p>
            <a:pPr indent="0" lvl="0" marL="0" rtl="0" algn="l">
              <a:spcBef>
                <a:spcPts val="0"/>
              </a:spcBef>
              <a:spcAft>
                <a:spcPts val="0"/>
              </a:spcAft>
              <a:buNone/>
            </a:pPr>
            <a:r>
              <a:rPr lang="en">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66cfd88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66cfd88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Why create the game?</a:t>
            </a:r>
            <a:endParaRPr>
              <a:solidFill>
                <a:schemeClr val="dk1"/>
              </a:solidFill>
            </a:endParaRPr>
          </a:p>
          <a:p>
            <a:pPr indent="0" lvl="0" marL="0" rtl="0" algn="l">
              <a:spcBef>
                <a:spcPts val="0"/>
              </a:spcBef>
              <a:spcAft>
                <a:spcPts val="0"/>
              </a:spcAft>
              <a:buNone/>
            </a:pPr>
            <a:r>
              <a:rPr lang="en">
                <a:solidFill>
                  <a:schemeClr val="dk1"/>
                </a:solidFill>
              </a:rPr>
              <a:t>Beavers are facing a serious problem that needs to be known.</a:t>
            </a:r>
            <a:endParaRPr>
              <a:solidFill>
                <a:schemeClr val="dk1"/>
              </a:solidFill>
            </a:endParaRPr>
          </a:p>
          <a:p>
            <a:pPr indent="0" lvl="0" marL="0" rtl="0" algn="l">
              <a:spcBef>
                <a:spcPts val="0"/>
              </a:spcBef>
              <a:spcAft>
                <a:spcPts val="0"/>
              </a:spcAft>
              <a:buNone/>
            </a:pPr>
            <a:r>
              <a:rPr lang="en">
                <a:solidFill>
                  <a:schemeClr val="dk1"/>
                </a:solidFill>
              </a:rPr>
              <a:t>Have any games attempted to tackle this topic?</a:t>
            </a:r>
            <a:endParaRPr>
              <a:solidFill>
                <a:schemeClr val="dk1"/>
              </a:solidFill>
            </a:endParaRPr>
          </a:p>
          <a:p>
            <a:pPr indent="0" lvl="0" marL="0" rtl="0" algn="l">
              <a:spcBef>
                <a:spcPts val="0"/>
              </a:spcBef>
              <a:spcAft>
                <a:spcPts val="0"/>
              </a:spcAft>
              <a:buNone/>
            </a:pPr>
            <a:r>
              <a:rPr lang="en">
                <a:solidFill>
                  <a:schemeClr val="dk1"/>
                </a:solidFill>
              </a:rPr>
              <a:t>Yes, but they have their issues</a:t>
            </a:r>
            <a:endParaRPr>
              <a:solidFill>
                <a:schemeClr val="dk1"/>
              </a:solidFill>
            </a:endParaRPr>
          </a:p>
          <a:p>
            <a:pPr indent="0" lvl="0" marL="0" rtl="0" algn="l">
              <a:spcBef>
                <a:spcPts val="0"/>
              </a:spcBef>
              <a:spcAft>
                <a:spcPts val="0"/>
              </a:spcAft>
              <a:buNone/>
            </a:pPr>
            <a:r>
              <a:rPr lang="en">
                <a:solidFill>
                  <a:schemeClr val="dk1"/>
                </a:solidFill>
              </a:rPr>
              <a:t>Examples:</a:t>
            </a:r>
            <a:endParaRPr>
              <a:solidFill>
                <a:schemeClr val="dk1"/>
              </a:solidFill>
            </a:endParaRPr>
          </a:p>
          <a:p>
            <a:pPr indent="0" lvl="0" marL="0" rtl="0" algn="l">
              <a:spcBef>
                <a:spcPts val="0"/>
              </a:spcBef>
              <a:spcAft>
                <a:spcPts val="0"/>
              </a:spcAft>
              <a:buNone/>
            </a:pPr>
            <a:r>
              <a:rPr lang="en">
                <a:solidFill>
                  <a:schemeClr val="dk1"/>
                </a:solidFill>
              </a:rPr>
              <a:t>Timberborn: City planner and micromanaging</a:t>
            </a:r>
            <a:endParaRPr>
              <a:solidFill>
                <a:schemeClr val="dk1"/>
              </a:solidFill>
            </a:endParaRPr>
          </a:p>
          <a:p>
            <a:pPr indent="0" lvl="0" marL="0" rtl="0" algn="l">
              <a:spcBef>
                <a:spcPts val="0"/>
              </a:spcBef>
              <a:spcAft>
                <a:spcPts val="0"/>
              </a:spcAft>
              <a:buNone/>
            </a:pPr>
            <a:r>
              <a:rPr lang="en">
                <a:solidFill>
                  <a:schemeClr val="dk1"/>
                </a:solidFill>
              </a:rPr>
              <a:t>Bingo Beaver: Bingo game</a:t>
            </a:r>
            <a:endParaRPr>
              <a:solidFill>
                <a:schemeClr val="dk1"/>
              </a:solidFill>
            </a:endParaRPr>
          </a:p>
          <a:p>
            <a:pPr indent="0" lvl="0" marL="0" rtl="0" algn="l">
              <a:spcBef>
                <a:spcPts val="0"/>
              </a:spcBef>
              <a:spcAft>
                <a:spcPts val="0"/>
              </a:spcAft>
              <a:buNone/>
            </a:pPr>
            <a:r>
              <a:rPr lang="en">
                <a:solidFill>
                  <a:schemeClr val="dk1"/>
                </a:solidFill>
              </a:rPr>
              <a:t>Beaver Clicker: Auto clicker game</a:t>
            </a:r>
            <a:endParaRPr>
              <a:solidFill>
                <a:schemeClr val="dk1"/>
              </a:solidFill>
            </a:endParaRPr>
          </a:p>
          <a:p>
            <a:pPr indent="0" lvl="0" marL="0" rtl="0" algn="l">
              <a:spcBef>
                <a:spcPts val="0"/>
              </a:spcBef>
              <a:spcAft>
                <a:spcPts val="0"/>
              </a:spcAft>
              <a:buNone/>
            </a:pPr>
            <a:r>
              <a:rPr lang="en">
                <a:solidFill>
                  <a:schemeClr val="dk1"/>
                </a:solidFill>
              </a:rPr>
              <a:t>Our plan:</a:t>
            </a:r>
            <a:endParaRPr>
              <a:solidFill>
                <a:schemeClr val="dk1"/>
              </a:solidFill>
            </a:endParaRPr>
          </a:p>
          <a:p>
            <a:pPr indent="0" lvl="0" marL="0" rtl="0" algn="l">
              <a:spcBef>
                <a:spcPts val="0"/>
              </a:spcBef>
              <a:spcAft>
                <a:spcPts val="0"/>
              </a:spcAft>
              <a:buNone/>
            </a:pPr>
            <a:r>
              <a:rPr lang="en">
                <a:solidFill>
                  <a:schemeClr val="dk1"/>
                </a:solidFill>
              </a:rPr>
              <a:t>Create a fun relaxed experience while also teaching about the importance of beavers.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66cfd88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66cfd88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66cfd884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66cfd88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66cfd88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66cfd88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6a54c9cd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6a54c9cd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landscape is </a:t>
            </a:r>
            <a:r>
              <a:rPr lang="en"/>
              <a:t>virtually</a:t>
            </a:r>
            <a:r>
              <a:rPr lang="en"/>
              <a:t> finished just need to do tweaks. Music is </a:t>
            </a:r>
            <a:r>
              <a:rPr lang="en"/>
              <a:t>finished</a:t>
            </a:r>
            <a:r>
              <a:rPr lang="en"/>
              <a:t> and just needs implementation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6a54c9cd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6a54c9cd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ithub.com/natalieswork/Riverscape" TargetMode="External"/><Relationship Id="rId5" Type="http://schemas.openxmlformats.org/officeDocument/2006/relationships/hyperlink" Target="https://github.com/natalieswork/SeniorProjectDocument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28.png"/><Relationship Id="rId9" Type="http://schemas.openxmlformats.org/officeDocument/2006/relationships/image" Target="../media/image23.jpg"/><Relationship Id="rId5" Type="http://schemas.openxmlformats.org/officeDocument/2006/relationships/image" Target="../media/image29.jpg"/><Relationship Id="rId6" Type="http://schemas.openxmlformats.org/officeDocument/2006/relationships/image" Target="../media/image26.png"/><Relationship Id="rId7" Type="http://schemas.openxmlformats.org/officeDocument/2006/relationships/image" Target="../media/image33.jpg"/><Relationship Id="rId8" Type="http://schemas.openxmlformats.org/officeDocument/2006/relationships/image" Target="../media/image3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hyperlink" Target="https://github.com/natalieswork/Riverscape" TargetMode="External"/><Relationship Id="rId7" Type="http://schemas.openxmlformats.org/officeDocument/2006/relationships/hyperlink" Target="https://github.com/natalieswork/SeniorProjectDocuments" TargetMode="External"/><Relationship Id="rId8" Type="http://schemas.openxmlformats.org/officeDocument/2006/relationships/hyperlink" Target="https://youtu.be/qOb5_b7INC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gif"/><Relationship Id="rId4" Type="http://schemas.openxmlformats.org/officeDocument/2006/relationships/image" Target="../media/image14.gif"/><Relationship Id="rId9" Type="http://schemas.openxmlformats.org/officeDocument/2006/relationships/image" Target="../media/image6.png"/><Relationship Id="rId5" Type="http://schemas.openxmlformats.org/officeDocument/2006/relationships/image" Target="../media/image8.gif"/><Relationship Id="rId6" Type="http://schemas.openxmlformats.org/officeDocument/2006/relationships/image" Target="../media/image10.png"/><Relationship Id="rId7" Type="http://schemas.openxmlformats.org/officeDocument/2006/relationships/image" Target="../media/image12.gif"/><Relationship Id="rId8" Type="http://schemas.openxmlformats.org/officeDocument/2006/relationships/image" Target="../media/image1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0.gif"/><Relationship Id="rId4" Type="http://schemas.openxmlformats.org/officeDocument/2006/relationships/image" Target="../media/image2.png"/><Relationship Id="rId10" Type="http://schemas.openxmlformats.org/officeDocument/2006/relationships/image" Target="../media/image19.png"/><Relationship Id="rId9"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0" name="Google Shape;60;p13"/>
          <p:cNvSpPr txBox="1"/>
          <p:nvPr>
            <p:ph idx="4294967295" type="subTitle"/>
          </p:nvPr>
        </p:nvSpPr>
        <p:spPr>
          <a:xfrm>
            <a:off x="0" y="3681700"/>
            <a:ext cx="7161600" cy="568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610">
                <a:solidFill>
                  <a:schemeClr val="lt1"/>
                </a:solidFill>
              </a:rPr>
              <a:t>Source Code: </a:t>
            </a:r>
            <a:r>
              <a:rPr lang="en" sz="1610" u="sng">
                <a:solidFill>
                  <a:schemeClr val="lt1"/>
                </a:solidFill>
                <a:hlinkClick r:id="rId4">
                  <a:extLst>
                    <a:ext uri="{A12FA001-AC4F-418D-AE19-62706E023703}">
                      <ahyp:hlinkClr val="tx"/>
                    </a:ext>
                  </a:extLst>
                </a:hlinkClick>
              </a:rPr>
              <a:t>https://github.com/natalieswork/Riverscape</a:t>
            </a:r>
            <a:r>
              <a:rPr lang="en" sz="1610">
                <a:solidFill>
                  <a:schemeClr val="lt1"/>
                </a:solidFill>
              </a:rPr>
              <a:t>  </a:t>
            </a:r>
            <a:endParaRPr sz="1610">
              <a:solidFill>
                <a:schemeClr val="lt1"/>
              </a:solidFill>
            </a:endParaRPr>
          </a:p>
          <a:p>
            <a:pPr indent="0" lvl="0" marL="0" rtl="0" algn="l">
              <a:lnSpc>
                <a:spcPct val="80000"/>
              </a:lnSpc>
              <a:spcBef>
                <a:spcPts val="1200"/>
              </a:spcBef>
              <a:spcAft>
                <a:spcPts val="1200"/>
              </a:spcAft>
              <a:buSzPts val="770"/>
              <a:buNone/>
            </a:pPr>
            <a:r>
              <a:rPr lang="en" sz="1610">
                <a:solidFill>
                  <a:schemeClr val="lt1"/>
                </a:solidFill>
              </a:rPr>
              <a:t>Midterm Documents: </a:t>
            </a:r>
            <a:r>
              <a:rPr lang="en" sz="1610" u="sng">
                <a:solidFill>
                  <a:schemeClr val="lt1"/>
                </a:solidFill>
                <a:hlinkClick r:id="rId5">
                  <a:extLst>
                    <a:ext uri="{A12FA001-AC4F-418D-AE19-62706E023703}">
                      <ahyp:hlinkClr val="tx"/>
                    </a:ext>
                  </a:extLst>
                </a:hlinkClick>
              </a:rPr>
              <a:t>https://github.com/natalieswork/SeniorProjectDocuments</a:t>
            </a:r>
            <a:r>
              <a:rPr lang="en" sz="1610">
                <a:solidFill>
                  <a:schemeClr val="lt1"/>
                </a:solidFill>
              </a:rPr>
              <a:t> </a:t>
            </a:r>
            <a:endParaRPr sz="161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235500" y="320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Effort </a:t>
            </a:r>
            <a:endParaRPr/>
          </a:p>
        </p:txBody>
      </p:sp>
      <p:graphicFrame>
        <p:nvGraphicFramePr>
          <p:cNvPr id="150" name="Google Shape;150;p22"/>
          <p:cNvGraphicFramePr/>
          <p:nvPr/>
        </p:nvGraphicFramePr>
        <p:xfrm>
          <a:off x="666450" y="892750"/>
          <a:ext cx="3000000" cy="3000000"/>
        </p:xfrm>
        <a:graphic>
          <a:graphicData uri="http://schemas.openxmlformats.org/drawingml/2006/table">
            <a:tbl>
              <a:tblPr>
                <a:noFill/>
                <a:tableStyleId>{C6591EDC-ABD6-49E5-885C-4E1C4E78B33C}</a:tableStyleId>
              </a:tblPr>
              <a:tblGrid>
                <a:gridCol w="1914675"/>
                <a:gridCol w="1914675"/>
                <a:gridCol w="1914675"/>
                <a:gridCol w="1914675"/>
              </a:tblGrid>
              <a:tr h="544300">
                <a:tc>
                  <a:txBody>
                    <a:bodyPr/>
                    <a:lstStyle/>
                    <a:p>
                      <a:pPr indent="0" lvl="0" marL="0" rtl="0" algn="l">
                        <a:spcBef>
                          <a:spcPts val="0"/>
                        </a:spcBef>
                        <a:spcAft>
                          <a:spcPts val="0"/>
                        </a:spcAft>
                        <a:buNone/>
                      </a:pPr>
                      <a:r>
                        <a:t/>
                      </a:r>
                      <a:endParaRPr b="1">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Austin</a:t>
                      </a:r>
                      <a:endParaRPr b="1">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Carrie</a:t>
                      </a:r>
                      <a:endParaRPr b="1">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Natalie</a:t>
                      </a:r>
                      <a:endParaRPr b="1">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4325">
                <a:tc>
                  <a:txBody>
                    <a:bodyPr/>
                    <a:lstStyle/>
                    <a:p>
                      <a:pPr indent="0" lvl="0" marL="0" rtl="0" algn="l">
                        <a:spcBef>
                          <a:spcPts val="0"/>
                        </a:spcBef>
                        <a:spcAft>
                          <a:spcPts val="0"/>
                        </a:spcAft>
                        <a:buNone/>
                      </a:pPr>
                      <a:r>
                        <a:rPr b="1" lang="en">
                          <a:solidFill>
                            <a:schemeClr val="dk1"/>
                          </a:solidFill>
                        </a:rPr>
                        <a:t>Roles</a:t>
                      </a:r>
                      <a:endParaRPr b="1">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Sprite and Animation</a:t>
                      </a:r>
                      <a:endParaRPr b="1">
                        <a:solidFill>
                          <a:schemeClr val="dk1"/>
                        </a:solidFill>
                      </a:endParaRPr>
                    </a:p>
                    <a:p>
                      <a:pPr indent="0" lvl="0" marL="0" rtl="0" algn="l">
                        <a:spcBef>
                          <a:spcPts val="0"/>
                        </a:spcBef>
                        <a:spcAft>
                          <a:spcPts val="0"/>
                        </a:spcAft>
                        <a:buNone/>
                      </a:pPr>
                      <a:r>
                        <a:rPr b="1" lang="en">
                          <a:solidFill>
                            <a:schemeClr val="dk1"/>
                          </a:solidFill>
                        </a:rPr>
                        <a:t>Lead</a:t>
                      </a:r>
                      <a:endParaRPr b="1">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Sound &amp; Environmental </a:t>
                      </a:r>
                      <a:r>
                        <a:rPr b="1" lang="en">
                          <a:solidFill>
                            <a:schemeClr val="dk1"/>
                          </a:solidFill>
                        </a:rPr>
                        <a:t>Expert</a:t>
                      </a:r>
                      <a:endParaRPr b="1">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Lead Developer</a:t>
                      </a:r>
                      <a:endParaRPr b="1">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23425">
                <a:tc>
                  <a:txBody>
                    <a:bodyPr/>
                    <a:lstStyle/>
                    <a:p>
                      <a:pPr indent="0" lvl="0" marL="0" rtl="0" algn="l">
                        <a:spcBef>
                          <a:spcPts val="0"/>
                        </a:spcBef>
                        <a:spcAft>
                          <a:spcPts val="0"/>
                        </a:spcAft>
                        <a:buNone/>
                      </a:pPr>
                      <a:r>
                        <a:rPr lang="en">
                          <a:solidFill>
                            <a:schemeClr val="dk1"/>
                          </a:solidFill>
                        </a:rPr>
                        <a:t>Development</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57</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45</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23425">
                <a:tc>
                  <a:txBody>
                    <a:bodyPr/>
                    <a:lstStyle/>
                    <a:p>
                      <a:pPr indent="0" lvl="0" marL="0" rtl="0" algn="l">
                        <a:spcBef>
                          <a:spcPts val="0"/>
                        </a:spcBef>
                        <a:spcAft>
                          <a:spcPts val="0"/>
                        </a:spcAft>
                        <a:buNone/>
                      </a:pPr>
                      <a:r>
                        <a:rPr lang="en">
                          <a:solidFill>
                            <a:schemeClr val="dk1"/>
                          </a:solidFill>
                        </a:rPr>
                        <a:t>Reports/ Documentation </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25</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42</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23425">
                <a:tc>
                  <a:txBody>
                    <a:bodyPr/>
                    <a:lstStyle/>
                    <a:p>
                      <a:pPr indent="0" lvl="0" marL="0" rtl="0" algn="l">
                        <a:spcBef>
                          <a:spcPts val="0"/>
                        </a:spcBef>
                        <a:spcAft>
                          <a:spcPts val="0"/>
                        </a:spcAft>
                        <a:buNone/>
                      </a:pPr>
                      <a:r>
                        <a:rPr lang="en">
                          <a:solidFill>
                            <a:schemeClr val="dk1"/>
                          </a:solidFill>
                        </a:rPr>
                        <a:t>Research/ Planning </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10</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23425">
                <a:tc>
                  <a:txBody>
                    <a:bodyPr/>
                    <a:lstStyle/>
                    <a:p>
                      <a:pPr indent="0" lvl="0" marL="0" rtl="0" algn="l">
                        <a:spcBef>
                          <a:spcPts val="0"/>
                        </a:spcBef>
                        <a:spcAft>
                          <a:spcPts val="0"/>
                        </a:spcAft>
                        <a:buNone/>
                      </a:pPr>
                      <a:r>
                        <a:rPr lang="en">
                          <a:solidFill>
                            <a:schemeClr val="dk1"/>
                          </a:solidFill>
                        </a:rPr>
                        <a:t>Total Hours:</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rPr lang="en">
                          <a:solidFill>
                            <a:schemeClr val="dk1"/>
                          </a:solidFill>
                        </a:rPr>
                        <a:t>82</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rPr lang="en">
                          <a:solidFill>
                            <a:schemeClr val="dk1"/>
                          </a:solidFill>
                        </a:rPr>
                        <a:t>75</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rPr lang="en">
                          <a:solidFill>
                            <a:schemeClr val="dk1"/>
                          </a:solidFill>
                        </a:rPr>
                        <a:t>72</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434343"/>
                    </a:solidFill>
                  </a:tcPr>
                </a:tc>
              </a:tr>
              <a:tr h="523425">
                <a:tc>
                  <a:txBody>
                    <a:bodyPr/>
                    <a:lstStyle/>
                    <a:p>
                      <a:pPr indent="0" lvl="0" marL="0" rtl="0" algn="l">
                        <a:spcBef>
                          <a:spcPts val="0"/>
                        </a:spcBef>
                        <a:spcAft>
                          <a:spcPts val="0"/>
                        </a:spcAft>
                        <a:buNone/>
                      </a:pPr>
                      <a:r>
                        <a:rPr lang="en">
                          <a:solidFill>
                            <a:schemeClr val="dk1"/>
                          </a:solidFill>
                        </a:rPr>
                        <a:t>Group hours</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gridSpan="3">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hMerge="1"/>
                <a:tc hMerge="1"/>
              </a:tr>
            </a:tbl>
          </a:graphicData>
        </a:graphic>
      </p:graphicFrame>
      <p:sp>
        <p:nvSpPr>
          <p:cNvPr id="151" name="Google Shape;151;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p:nvPr/>
        </p:nvSpPr>
        <p:spPr>
          <a:xfrm>
            <a:off x="-76200" y="1017725"/>
            <a:ext cx="4157700" cy="4199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57" name="Google Shape;15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58" name="Google Shape;158;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3"/>
          <p:cNvPicPr preferRelativeResize="0"/>
          <p:nvPr/>
        </p:nvPicPr>
        <p:blipFill rotWithShape="1">
          <a:blip r:embed="rId3">
            <a:alphaModFix/>
          </a:blip>
          <a:srcRect b="25975" l="0" r="0" t="0"/>
          <a:stretch/>
        </p:blipFill>
        <p:spPr>
          <a:xfrm>
            <a:off x="4690975" y="181775"/>
            <a:ext cx="4043899" cy="2313776"/>
          </a:xfrm>
          <a:prstGeom prst="rect">
            <a:avLst/>
          </a:prstGeom>
          <a:noFill/>
          <a:ln>
            <a:noFill/>
          </a:ln>
        </p:spPr>
      </p:pic>
      <p:pic>
        <p:nvPicPr>
          <p:cNvPr id="160" name="Google Shape;160;p23"/>
          <p:cNvPicPr preferRelativeResize="0"/>
          <p:nvPr/>
        </p:nvPicPr>
        <p:blipFill rotWithShape="1">
          <a:blip r:embed="rId4">
            <a:alphaModFix/>
          </a:blip>
          <a:srcRect b="0" l="0" r="0" t="0"/>
          <a:stretch/>
        </p:blipFill>
        <p:spPr>
          <a:xfrm>
            <a:off x="4121175" y="1965038"/>
            <a:ext cx="2413824" cy="3218432"/>
          </a:xfrm>
          <a:prstGeom prst="rect">
            <a:avLst/>
          </a:prstGeom>
          <a:noFill/>
          <a:ln>
            <a:noFill/>
          </a:ln>
        </p:spPr>
      </p:pic>
      <p:pic>
        <p:nvPicPr>
          <p:cNvPr id="161" name="Google Shape;161;p23"/>
          <p:cNvPicPr preferRelativeResize="0"/>
          <p:nvPr/>
        </p:nvPicPr>
        <p:blipFill>
          <a:blip r:embed="rId5">
            <a:alphaModFix/>
          </a:blip>
          <a:stretch>
            <a:fillRect/>
          </a:stretch>
        </p:blipFill>
        <p:spPr>
          <a:xfrm>
            <a:off x="1794313" y="2401020"/>
            <a:ext cx="2226825" cy="2742481"/>
          </a:xfrm>
          <a:prstGeom prst="rect">
            <a:avLst/>
          </a:prstGeom>
          <a:noFill/>
          <a:ln>
            <a:noFill/>
          </a:ln>
        </p:spPr>
      </p:pic>
      <p:pic>
        <p:nvPicPr>
          <p:cNvPr id="162" name="Google Shape;162;p23"/>
          <p:cNvPicPr preferRelativeResize="0"/>
          <p:nvPr/>
        </p:nvPicPr>
        <p:blipFill>
          <a:blip r:embed="rId6">
            <a:alphaModFix/>
          </a:blip>
          <a:stretch>
            <a:fillRect/>
          </a:stretch>
        </p:blipFill>
        <p:spPr>
          <a:xfrm>
            <a:off x="6349175" y="2089994"/>
            <a:ext cx="2413825" cy="3017281"/>
          </a:xfrm>
          <a:prstGeom prst="rect">
            <a:avLst/>
          </a:prstGeom>
          <a:noFill/>
          <a:ln>
            <a:noFill/>
          </a:ln>
        </p:spPr>
      </p:pic>
      <p:pic>
        <p:nvPicPr>
          <p:cNvPr id="163" name="Google Shape;163;p23"/>
          <p:cNvPicPr preferRelativeResize="0"/>
          <p:nvPr/>
        </p:nvPicPr>
        <p:blipFill>
          <a:blip r:embed="rId7">
            <a:alphaModFix/>
          </a:blip>
          <a:stretch>
            <a:fillRect/>
          </a:stretch>
        </p:blipFill>
        <p:spPr>
          <a:xfrm>
            <a:off x="-76200" y="2820100"/>
            <a:ext cx="1508411" cy="2313774"/>
          </a:xfrm>
          <a:prstGeom prst="rect">
            <a:avLst/>
          </a:prstGeom>
          <a:noFill/>
          <a:ln>
            <a:noFill/>
          </a:ln>
        </p:spPr>
      </p:pic>
      <p:pic>
        <p:nvPicPr>
          <p:cNvPr id="164" name="Google Shape;164;p23"/>
          <p:cNvPicPr preferRelativeResize="0"/>
          <p:nvPr/>
        </p:nvPicPr>
        <p:blipFill>
          <a:blip r:embed="rId8">
            <a:alphaModFix/>
          </a:blip>
          <a:stretch>
            <a:fillRect/>
          </a:stretch>
        </p:blipFill>
        <p:spPr>
          <a:xfrm>
            <a:off x="-217400" y="1093925"/>
            <a:ext cx="2768950" cy="1887924"/>
          </a:xfrm>
          <a:prstGeom prst="rect">
            <a:avLst/>
          </a:prstGeom>
          <a:noFill/>
          <a:ln>
            <a:noFill/>
          </a:ln>
        </p:spPr>
      </p:pic>
      <p:pic>
        <p:nvPicPr>
          <p:cNvPr id="165" name="Google Shape;165;p23"/>
          <p:cNvPicPr preferRelativeResize="0"/>
          <p:nvPr/>
        </p:nvPicPr>
        <p:blipFill rotWithShape="1">
          <a:blip r:embed="rId9">
            <a:alphaModFix/>
          </a:blip>
          <a:srcRect b="12963" l="14518" r="11407" t="12956"/>
          <a:stretch/>
        </p:blipFill>
        <p:spPr>
          <a:xfrm>
            <a:off x="3031750" y="1143175"/>
            <a:ext cx="907625" cy="13069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t>
            </a:r>
            <a:endParaRPr/>
          </a:p>
        </p:txBody>
      </p:sp>
      <p:sp>
        <p:nvSpPr>
          <p:cNvPr id="171" name="Google Shape;171;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2" name="Google Shape;172;p24"/>
          <p:cNvGraphicFramePr/>
          <p:nvPr/>
        </p:nvGraphicFramePr>
        <p:xfrm>
          <a:off x="225475" y="1185050"/>
          <a:ext cx="3000000" cy="3000000"/>
        </p:xfrm>
        <a:graphic>
          <a:graphicData uri="http://schemas.openxmlformats.org/drawingml/2006/table">
            <a:tbl>
              <a:tblPr>
                <a:noFill/>
                <a:tableStyleId>{C6591EDC-ABD6-49E5-885C-4E1C4E78B33C}</a:tableStyleId>
              </a:tblPr>
              <a:tblGrid>
                <a:gridCol w="2937825"/>
                <a:gridCol w="2937825"/>
                <a:gridCol w="2937825"/>
              </a:tblGrid>
              <a:tr h="381000">
                <a:tc>
                  <a:txBody>
                    <a:bodyPr/>
                    <a:lstStyle/>
                    <a:p>
                      <a:pPr indent="0" lvl="0" marL="0" rtl="0" algn="l">
                        <a:spcBef>
                          <a:spcPts val="0"/>
                        </a:spcBef>
                        <a:spcAft>
                          <a:spcPts val="0"/>
                        </a:spcAft>
                        <a:buNone/>
                      </a:pPr>
                      <a:r>
                        <a:rPr b="1" lang="en">
                          <a:solidFill>
                            <a:schemeClr val="dk1"/>
                          </a:solidFill>
                        </a:rPr>
                        <a:t>Future Work</a:t>
                      </a:r>
                      <a:endParaRPr b="1">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Process to Accomplish </a:t>
                      </a:r>
                      <a:endParaRPr b="1">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Finish Date</a:t>
                      </a:r>
                      <a:endParaRPr b="1">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dk1"/>
                          </a:solidFill>
                        </a:rPr>
                        <a:t>Dam/Lodge Upgrades</a:t>
                      </a:r>
                      <a:endParaRPr b="1">
                        <a:solidFill>
                          <a:schemeClr val="dk1"/>
                        </a:solidFill>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1"/>
                          </a:solidFill>
                        </a:rPr>
                        <a:t>Wood allocation system</a:t>
                      </a:r>
                      <a:endParaRPr sz="1200">
                        <a:solidFill>
                          <a:schemeClr val="dk1"/>
                        </a:solidFill>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4/5/24</a:t>
                      </a:r>
                      <a:endParaRPr>
                        <a:solidFill>
                          <a:schemeClr val="dk1"/>
                        </a:solidFill>
                      </a:endParaRPr>
                    </a:p>
                  </a:txBody>
                  <a:tcPr marT="91425" marB="91425" marR="91425" marL="91425">
                    <a:lnT cap="flat" cmpd="sng" w="19050">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
                          <a:solidFill>
                            <a:schemeClr val="dk1"/>
                          </a:solidFill>
                        </a:rPr>
                        <a:t>Dynamic Landscape</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Change map based on stats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4/12/24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dk1"/>
                          </a:solidFill>
                        </a:rPr>
                        <a:t>GUI Aides</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Make title screen, in-game menu</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4/19/24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dk1"/>
                          </a:solidFill>
                        </a:rPr>
                        <a:t>Multiple Saves</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Implement</a:t>
                      </a:r>
                      <a:r>
                        <a:rPr lang="en" sz="1200">
                          <a:solidFill>
                            <a:schemeClr val="dk1"/>
                          </a:solidFill>
                        </a:rPr>
                        <a:t> data </a:t>
                      </a:r>
                      <a:r>
                        <a:rPr lang="en" sz="1200">
                          <a:solidFill>
                            <a:schemeClr val="dk1"/>
                          </a:solidFill>
                        </a:rPr>
                        <a:t>structure</a:t>
                      </a:r>
                      <a:r>
                        <a:rPr lang="en" sz="1200">
                          <a:solidFill>
                            <a:schemeClr val="dk1"/>
                          </a:solidFill>
                        </a:rPr>
                        <a:t> to hold game state information</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4/19/24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dk1"/>
                          </a:solidFill>
                        </a:rPr>
                        <a:t>In Game Clock</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Time system using Godot Timer</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4/26/24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dk1"/>
                          </a:solidFill>
                        </a:rPr>
                        <a:t>Tutorial Aides</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Static images, NPC advice dialogue</a:t>
                      </a:r>
                      <a:endParaRPr sz="1200"/>
                    </a:p>
                  </a:txBody>
                  <a:tcPr marT="91425" marB="91425" marR="91425" marL="91425"/>
                </a:tc>
                <a:tc>
                  <a:txBody>
                    <a:bodyPr/>
                    <a:lstStyle/>
                    <a:p>
                      <a:pPr indent="0" lvl="0" marL="0" rtl="0" algn="l">
                        <a:spcBef>
                          <a:spcPts val="0"/>
                        </a:spcBef>
                        <a:spcAft>
                          <a:spcPts val="0"/>
                        </a:spcAft>
                        <a:buNone/>
                      </a:pPr>
                      <a:r>
                        <a:rPr lang="en">
                          <a:solidFill>
                            <a:schemeClr val="dk1"/>
                          </a:solidFill>
                        </a:rPr>
                        <a:t>4/19/24</a:t>
                      </a:r>
                      <a:endParaRPr/>
                    </a:p>
                  </a:txBody>
                  <a:tcPr marT="91425" marB="91425" marR="91425" marL="91425"/>
                </a:tc>
              </a:tr>
              <a:tr h="381000">
                <a:tc>
                  <a:txBody>
                    <a:bodyPr/>
                    <a:lstStyle/>
                    <a:p>
                      <a:pPr indent="0" lvl="0" marL="0" rtl="0" algn="l">
                        <a:spcBef>
                          <a:spcPts val="0"/>
                        </a:spcBef>
                        <a:spcAft>
                          <a:spcPts val="0"/>
                        </a:spcAft>
                        <a:buNone/>
                      </a:pPr>
                      <a:r>
                        <a:rPr b="1" lang="en">
                          <a:solidFill>
                            <a:schemeClr val="dk1"/>
                          </a:solidFill>
                        </a:rPr>
                        <a:t>Visual Polishing</a:t>
                      </a:r>
                      <a:endParaRPr b="1"/>
                    </a:p>
                  </a:txBody>
                  <a:tcPr marT="91425" marB="91425" marR="91425" marL="91425"/>
                </a:tc>
                <a:tc>
                  <a:txBody>
                    <a:bodyPr/>
                    <a:lstStyle/>
                    <a:p>
                      <a:pPr indent="0" lvl="0" marL="0" rtl="0" algn="l">
                        <a:spcBef>
                          <a:spcPts val="0"/>
                        </a:spcBef>
                        <a:spcAft>
                          <a:spcPts val="0"/>
                        </a:spcAft>
                        <a:buNone/>
                      </a:pPr>
                      <a:r>
                        <a:rPr lang="en" sz="1200">
                          <a:solidFill>
                            <a:schemeClr val="dk1"/>
                          </a:solidFill>
                        </a:rPr>
                        <a:t>Map and </a:t>
                      </a:r>
                      <a:r>
                        <a:rPr lang="en" sz="1200">
                          <a:solidFill>
                            <a:schemeClr val="dk1"/>
                          </a:solidFill>
                        </a:rPr>
                        <a:t>animation</a:t>
                      </a:r>
                      <a:r>
                        <a:rPr lang="en" sz="1200">
                          <a:solidFill>
                            <a:schemeClr val="dk1"/>
                          </a:solidFill>
                        </a:rPr>
                        <a:t> reworks</a:t>
                      </a:r>
                      <a:endParaRPr sz="1200"/>
                    </a:p>
                  </a:txBody>
                  <a:tcPr marT="91425" marB="91425" marR="91425" marL="91425"/>
                </a:tc>
                <a:tc>
                  <a:txBody>
                    <a:bodyPr/>
                    <a:lstStyle/>
                    <a:p>
                      <a:pPr indent="0" lvl="0" marL="0" rtl="0" algn="l">
                        <a:spcBef>
                          <a:spcPts val="0"/>
                        </a:spcBef>
                        <a:spcAft>
                          <a:spcPts val="0"/>
                        </a:spcAft>
                        <a:buNone/>
                      </a:pPr>
                      <a:r>
                        <a:rPr lang="en">
                          <a:solidFill>
                            <a:schemeClr val="dk1"/>
                          </a:solidFill>
                        </a:rPr>
                        <a:t>4/26/24</a:t>
                      </a:r>
                      <a:endParaRPr/>
                    </a:p>
                  </a:txBody>
                  <a:tcPr marT="91425" marB="91425" marR="91425" marL="91425"/>
                </a:tc>
              </a:tr>
              <a:tr h="381000">
                <a:tc>
                  <a:txBody>
                    <a:bodyPr/>
                    <a:lstStyle/>
                    <a:p>
                      <a:pPr indent="0" lvl="0" marL="0" rtl="0" algn="l">
                        <a:spcBef>
                          <a:spcPts val="0"/>
                        </a:spcBef>
                        <a:spcAft>
                          <a:spcPts val="0"/>
                        </a:spcAft>
                        <a:buNone/>
                      </a:pPr>
                      <a:r>
                        <a:rPr b="1" lang="en">
                          <a:solidFill>
                            <a:schemeClr val="dk1"/>
                          </a:solidFill>
                        </a:rPr>
                        <a:t>Music/Sound Effects</a:t>
                      </a:r>
                      <a:endParaRPr b="1"/>
                    </a:p>
                  </a:txBody>
                  <a:tcPr marT="91425" marB="91425" marR="91425" marL="91425"/>
                </a:tc>
                <a:tc>
                  <a:txBody>
                    <a:bodyPr/>
                    <a:lstStyle/>
                    <a:p>
                      <a:pPr indent="0" lvl="0" marL="0" rtl="0" algn="l">
                        <a:spcBef>
                          <a:spcPts val="0"/>
                        </a:spcBef>
                        <a:spcAft>
                          <a:spcPts val="0"/>
                        </a:spcAft>
                        <a:buNone/>
                      </a:pPr>
                      <a:r>
                        <a:rPr lang="en" sz="1200">
                          <a:solidFill>
                            <a:schemeClr val="dk1"/>
                          </a:solidFill>
                        </a:rPr>
                        <a:t>Godot Audio Streams</a:t>
                      </a:r>
                      <a:endParaRPr sz="1200"/>
                    </a:p>
                  </a:txBody>
                  <a:tcPr marT="91425" marB="91425" marR="91425" marL="91425"/>
                </a:tc>
                <a:tc>
                  <a:txBody>
                    <a:bodyPr/>
                    <a:lstStyle/>
                    <a:p>
                      <a:pPr indent="0" lvl="0" marL="0" rtl="0" algn="l">
                        <a:spcBef>
                          <a:spcPts val="0"/>
                        </a:spcBef>
                        <a:spcAft>
                          <a:spcPts val="0"/>
                        </a:spcAft>
                        <a:buNone/>
                      </a:pPr>
                      <a:r>
                        <a:rPr lang="en">
                          <a:solidFill>
                            <a:schemeClr val="dk1"/>
                          </a:solidFill>
                        </a:rPr>
                        <a:t>4/30/24</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5"/>
          <p:cNvPicPr preferRelativeResize="0"/>
          <p:nvPr/>
        </p:nvPicPr>
        <p:blipFill>
          <a:blip r:embed="rId3">
            <a:alphaModFix/>
          </a:blip>
          <a:stretch>
            <a:fillRect/>
          </a:stretch>
        </p:blipFill>
        <p:spPr>
          <a:xfrm rot="-190886">
            <a:off x="2643187" y="218213"/>
            <a:ext cx="3673925" cy="3673925"/>
          </a:xfrm>
          <a:prstGeom prst="rect">
            <a:avLst/>
          </a:prstGeom>
          <a:noFill/>
          <a:ln>
            <a:noFill/>
          </a:ln>
        </p:spPr>
      </p:pic>
      <p:sp>
        <p:nvSpPr>
          <p:cNvPr id="178" name="Google Shape;178;p25"/>
          <p:cNvSpPr txBox="1"/>
          <p:nvPr>
            <p:ph type="title"/>
          </p:nvPr>
        </p:nvSpPr>
        <p:spPr>
          <a:xfrm>
            <a:off x="603450" y="4513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200">
                <a:latin typeface="Oswald SemiBold"/>
                <a:ea typeface="Oswald SemiBold"/>
                <a:cs typeface="Oswald SemiBold"/>
                <a:sym typeface="Oswald SemiBold"/>
              </a:rPr>
              <a:t>Demo</a:t>
            </a:r>
            <a:endParaRPr sz="4200">
              <a:latin typeface="Oswald SemiBold"/>
              <a:ea typeface="Oswald SemiBold"/>
              <a:cs typeface="Oswald SemiBold"/>
              <a:sym typeface="Oswald SemiBold"/>
            </a:endParaRPr>
          </a:p>
        </p:txBody>
      </p:sp>
      <p:sp>
        <p:nvSpPr>
          <p:cNvPr id="179" name="Google Shape;179;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5"/>
          <p:cNvPicPr preferRelativeResize="0"/>
          <p:nvPr/>
        </p:nvPicPr>
        <p:blipFill>
          <a:blip r:embed="rId4">
            <a:alphaModFix/>
          </a:blip>
          <a:stretch>
            <a:fillRect/>
          </a:stretch>
        </p:blipFill>
        <p:spPr>
          <a:xfrm>
            <a:off x="5888125" y="977575"/>
            <a:ext cx="2381250" cy="2381250"/>
          </a:xfrm>
          <a:prstGeom prst="rect">
            <a:avLst/>
          </a:prstGeom>
          <a:noFill/>
          <a:ln>
            <a:noFill/>
          </a:ln>
        </p:spPr>
      </p:pic>
      <p:pic>
        <p:nvPicPr>
          <p:cNvPr id="181" name="Google Shape;181;p25"/>
          <p:cNvPicPr preferRelativeResize="0"/>
          <p:nvPr/>
        </p:nvPicPr>
        <p:blipFill>
          <a:blip r:embed="rId5">
            <a:alphaModFix/>
          </a:blip>
          <a:stretch>
            <a:fillRect/>
          </a:stretch>
        </p:blipFill>
        <p:spPr>
          <a:xfrm>
            <a:off x="771850" y="1312350"/>
            <a:ext cx="2046475" cy="2046475"/>
          </a:xfrm>
          <a:prstGeom prst="rect">
            <a:avLst/>
          </a:prstGeom>
          <a:noFill/>
          <a:ln>
            <a:noFill/>
          </a:ln>
        </p:spPr>
      </p:pic>
      <p:sp>
        <p:nvSpPr>
          <p:cNvPr id="182" name="Google Shape;182;p25"/>
          <p:cNvSpPr txBox="1"/>
          <p:nvPr>
            <p:ph idx="4294967295" type="subTitle"/>
          </p:nvPr>
        </p:nvSpPr>
        <p:spPr>
          <a:xfrm>
            <a:off x="1940700" y="4112800"/>
            <a:ext cx="5262600" cy="568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310"/>
              <a:t>Source Code: </a:t>
            </a:r>
            <a:r>
              <a:rPr lang="en" sz="1310" u="sng">
                <a:solidFill>
                  <a:schemeClr val="hlink"/>
                </a:solidFill>
                <a:hlinkClick r:id="rId6"/>
              </a:rPr>
              <a:t>https://github.com/natalieswork/Riverscape</a:t>
            </a:r>
            <a:r>
              <a:rPr lang="en" sz="1310"/>
              <a:t>  </a:t>
            </a:r>
            <a:endParaRPr sz="1310"/>
          </a:p>
          <a:p>
            <a:pPr indent="0" lvl="0" marL="0" rtl="0" algn="l">
              <a:lnSpc>
                <a:spcPct val="80000"/>
              </a:lnSpc>
              <a:spcBef>
                <a:spcPts val="1200"/>
              </a:spcBef>
              <a:spcAft>
                <a:spcPts val="0"/>
              </a:spcAft>
              <a:buSzPts val="770"/>
              <a:buNone/>
            </a:pPr>
            <a:r>
              <a:rPr lang="en" sz="1310"/>
              <a:t>Documents: </a:t>
            </a:r>
            <a:r>
              <a:rPr lang="en" sz="1310" u="sng">
                <a:solidFill>
                  <a:schemeClr val="hlink"/>
                </a:solidFill>
                <a:hlinkClick r:id="rId7"/>
              </a:rPr>
              <a:t>https://github.com/natalieswork/SeniorProjectDocuments</a:t>
            </a:r>
            <a:endParaRPr sz="1310"/>
          </a:p>
          <a:p>
            <a:pPr indent="0" lvl="0" marL="0" rtl="0" algn="l">
              <a:lnSpc>
                <a:spcPct val="80000"/>
              </a:lnSpc>
              <a:spcBef>
                <a:spcPts val="1200"/>
              </a:spcBef>
              <a:spcAft>
                <a:spcPts val="1200"/>
              </a:spcAft>
              <a:buSzPts val="770"/>
              <a:buNone/>
            </a:pPr>
            <a:r>
              <a:rPr lang="en" sz="1310"/>
              <a:t>Emergency Video: </a:t>
            </a:r>
            <a:r>
              <a:rPr lang="en" sz="1310"/>
              <a:t> </a:t>
            </a:r>
            <a:r>
              <a:rPr lang="en" sz="1310" u="sng">
                <a:solidFill>
                  <a:schemeClr val="hlink"/>
                </a:solidFill>
                <a:hlinkClick r:id="rId8"/>
              </a:rPr>
              <a:t>https://youtu.be/qOb5_b7INCQ</a:t>
            </a:r>
            <a:r>
              <a:rPr lang="en" sz="1310"/>
              <a:t> </a:t>
            </a:r>
            <a:endParaRPr sz="131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4"/>
          <p:cNvSpPr txBox="1"/>
          <p:nvPr>
            <p:ph idx="4294967295" type="ctrTitle"/>
          </p:nvPr>
        </p:nvSpPr>
        <p:spPr>
          <a:xfrm>
            <a:off x="311700" y="938150"/>
            <a:ext cx="8520600" cy="195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5700"/>
              <a:t>Riverscape</a:t>
            </a:r>
            <a:r>
              <a:rPr lang="en" sz="5700"/>
              <a:t>:</a:t>
            </a:r>
            <a:endParaRPr sz="5700"/>
          </a:p>
          <a:p>
            <a:pPr indent="0" lvl="0" marL="0" rtl="0" algn="ctr">
              <a:spcBef>
                <a:spcPts val="0"/>
              </a:spcBef>
              <a:spcAft>
                <a:spcPts val="0"/>
              </a:spcAft>
              <a:buNone/>
            </a:pPr>
            <a:r>
              <a:rPr lang="en" sz="5700"/>
              <a:t>Midterm </a:t>
            </a:r>
            <a:r>
              <a:rPr lang="en" sz="5700"/>
              <a:t>Project </a:t>
            </a:r>
            <a:r>
              <a:rPr lang="en" sz="5700"/>
              <a:t>Report</a:t>
            </a:r>
            <a:endParaRPr sz="5700"/>
          </a:p>
        </p:txBody>
      </p:sp>
      <p:sp>
        <p:nvSpPr>
          <p:cNvPr id="67" name="Google Shape;67;p14"/>
          <p:cNvSpPr txBox="1"/>
          <p:nvPr>
            <p:ph idx="4294967295" type="subTitle"/>
          </p:nvPr>
        </p:nvSpPr>
        <p:spPr>
          <a:xfrm>
            <a:off x="3180075" y="3510500"/>
            <a:ext cx="2586900" cy="5292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SzPts val="1018"/>
              <a:buNone/>
            </a:pPr>
            <a:r>
              <a:rPr b="1" lang="en" sz="1912"/>
              <a:t>CAN Game Studio</a:t>
            </a:r>
            <a:endParaRPr b="1" sz="1912"/>
          </a:p>
        </p:txBody>
      </p:sp>
      <p:sp>
        <p:nvSpPr>
          <p:cNvPr id="68" name="Google Shape;68;p14"/>
          <p:cNvSpPr txBox="1"/>
          <p:nvPr/>
        </p:nvSpPr>
        <p:spPr>
          <a:xfrm>
            <a:off x="2265350" y="2739700"/>
            <a:ext cx="4411500" cy="2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Average"/>
                <a:ea typeface="Average"/>
                <a:cs typeface="Average"/>
                <a:sym typeface="Average"/>
              </a:rPr>
              <a:t>March 28th, 2024</a:t>
            </a:r>
            <a:endParaRPr sz="1800">
              <a:solidFill>
                <a:schemeClr val="dk2"/>
              </a:solidFill>
              <a:latin typeface="Average"/>
              <a:ea typeface="Average"/>
              <a:cs typeface="Average"/>
              <a:sym typeface="Average"/>
            </a:endParaRPr>
          </a:p>
        </p:txBody>
      </p:sp>
      <p:sp>
        <p:nvSpPr>
          <p:cNvPr id="69" name="Google Shape;69;p14"/>
          <p:cNvSpPr txBox="1"/>
          <p:nvPr/>
        </p:nvSpPr>
        <p:spPr>
          <a:xfrm>
            <a:off x="1584075" y="3898600"/>
            <a:ext cx="1926300" cy="5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Average"/>
                <a:ea typeface="Average"/>
                <a:cs typeface="Average"/>
                <a:sym typeface="Average"/>
              </a:rPr>
              <a:t>Carrie Wasieloski cgw2@hood.edu</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sp>
        <p:nvSpPr>
          <p:cNvPr id="70" name="Google Shape;70;p14"/>
          <p:cNvSpPr txBox="1"/>
          <p:nvPr/>
        </p:nvSpPr>
        <p:spPr>
          <a:xfrm>
            <a:off x="3510375" y="3898600"/>
            <a:ext cx="1926300" cy="5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Average"/>
                <a:ea typeface="Average"/>
                <a:cs typeface="Average"/>
                <a:sym typeface="Average"/>
              </a:rPr>
              <a:t>Austin Counterman</a:t>
            </a:r>
            <a:endParaRPr>
              <a:solidFill>
                <a:schemeClr val="accent3"/>
              </a:solidFill>
              <a:latin typeface="Average"/>
              <a:ea typeface="Average"/>
              <a:cs typeface="Average"/>
              <a:sym typeface="Average"/>
            </a:endParaRPr>
          </a:p>
          <a:p>
            <a:pPr indent="0" lvl="0" marL="0" rtl="0" algn="ctr">
              <a:spcBef>
                <a:spcPts val="0"/>
              </a:spcBef>
              <a:spcAft>
                <a:spcPts val="0"/>
              </a:spcAft>
              <a:buNone/>
            </a:pPr>
            <a:r>
              <a:rPr lang="en">
                <a:solidFill>
                  <a:schemeClr val="accent3"/>
                </a:solidFill>
                <a:latin typeface="Average"/>
                <a:ea typeface="Average"/>
                <a:cs typeface="Average"/>
                <a:sym typeface="Average"/>
              </a:rPr>
              <a:t>ac31@hood.edu</a:t>
            </a:r>
            <a:r>
              <a:rPr lang="en" sz="1500">
                <a:solidFill>
                  <a:schemeClr val="accent3"/>
                </a:solidFill>
                <a:latin typeface="Average"/>
                <a:ea typeface="Average"/>
                <a:cs typeface="Average"/>
                <a:sym typeface="Average"/>
              </a:rPr>
              <a:t> </a:t>
            </a:r>
            <a:endParaRPr sz="1500">
              <a:solidFill>
                <a:schemeClr val="accent3"/>
              </a:solidFill>
              <a:latin typeface="Average"/>
              <a:ea typeface="Average"/>
              <a:cs typeface="Average"/>
              <a:sym typeface="Average"/>
            </a:endParaRPr>
          </a:p>
          <a:p>
            <a:pPr indent="0" lvl="0" marL="0" rtl="0" algn="ctr">
              <a:spcBef>
                <a:spcPts val="0"/>
              </a:spcBef>
              <a:spcAft>
                <a:spcPts val="0"/>
              </a:spcAft>
              <a:buNone/>
            </a:pPr>
            <a:r>
              <a:t/>
            </a:r>
            <a:endParaRPr sz="700">
              <a:solidFill>
                <a:schemeClr val="accent3"/>
              </a:solidFill>
              <a:latin typeface="Average"/>
              <a:ea typeface="Average"/>
              <a:cs typeface="Average"/>
              <a:sym typeface="Average"/>
            </a:endParaRPr>
          </a:p>
          <a:p>
            <a:pPr indent="0" lvl="0" marL="0" rtl="0" algn="l">
              <a:spcBef>
                <a:spcPts val="0"/>
              </a:spcBef>
              <a:spcAft>
                <a:spcPts val="0"/>
              </a:spcAft>
              <a:buNone/>
            </a:pPr>
            <a:r>
              <a:t/>
            </a:r>
            <a:endParaRPr sz="700">
              <a:solidFill>
                <a:schemeClr val="accent3"/>
              </a:solidFill>
              <a:latin typeface="Average"/>
              <a:ea typeface="Average"/>
              <a:cs typeface="Average"/>
              <a:sym typeface="Average"/>
            </a:endParaRPr>
          </a:p>
        </p:txBody>
      </p:sp>
      <p:sp>
        <p:nvSpPr>
          <p:cNvPr id="71" name="Google Shape;71;p14"/>
          <p:cNvSpPr txBox="1"/>
          <p:nvPr/>
        </p:nvSpPr>
        <p:spPr>
          <a:xfrm>
            <a:off x="5431825" y="3852050"/>
            <a:ext cx="1926300" cy="5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Average"/>
                <a:ea typeface="Average"/>
                <a:cs typeface="Average"/>
                <a:sym typeface="Average"/>
              </a:rPr>
              <a:t>Natalie Lee</a:t>
            </a:r>
            <a:endParaRPr>
              <a:solidFill>
                <a:schemeClr val="accent3"/>
              </a:solidFill>
              <a:latin typeface="Average"/>
              <a:ea typeface="Average"/>
              <a:cs typeface="Average"/>
              <a:sym typeface="Average"/>
            </a:endParaRPr>
          </a:p>
          <a:p>
            <a:pPr indent="0" lvl="0" marL="0" rtl="0" algn="ctr">
              <a:spcBef>
                <a:spcPts val="0"/>
              </a:spcBef>
              <a:spcAft>
                <a:spcPts val="0"/>
              </a:spcAft>
              <a:buNone/>
            </a:pPr>
            <a:r>
              <a:rPr lang="en">
                <a:solidFill>
                  <a:schemeClr val="accent3"/>
                </a:solidFill>
                <a:latin typeface="Average"/>
                <a:ea typeface="Average"/>
                <a:cs typeface="Average"/>
                <a:sym typeface="Average"/>
              </a:rPr>
              <a:t>nml3@hood.edu</a:t>
            </a:r>
            <a:endParaRPr>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Project </a:t>
            </a:r>
            <a:endParaRPr/>
          </a:p>
        </p:txBody>
      </p:sp>
      <p:sp>
        <p:nvSpPr>
          <p:cNvPr id="77" name="Google Shape;77;p15"/>
          <p:cNvSpPr txBox="1"/>
          <p:nvPr>
            <p:ph idx="1" type="body"/>
          </p:nvPr>
        </p:nvSpPr>
        <p:spPr>
          <a:xfrm>
            <a:off x="311700" y="1152475"/>
            <a:ext cx="8520600" cy="3784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Riverscape Game</a:t>
            </a:r>
            <a:endParaRPr sz="2000"/>
          </a:p>
          <a:p>
            <a:pPr indent="-355600" lvl="0" marL="457200" rtl="0" algn="l">
              <a:spcBef>
                <a:spcPts val="0"/>
              </a:spcBef>
              <a:spcAft>
                <a:spcPts val="0"/>
              </a:spcAft>
              <a:buSzPts val="2000"/>
              <a:buChar char="●"/>
            </a:pPr>
            <a:r>
              <a:rPr lang="en" sz="2000"/>
              <a:t> Objectives</a:t>
            </a:r>
            <a:endParaRPr sz="2000"/>
          </a:p>
          <a:p>
            <a:pPr indent="-355600" lvl="1" marL="914400" rtl="0" algn="l">
              <a:spcBef>
                <a:spcPts val="0"/>
              </a:spcBef>
              <a:spcAft>
                <a:spcPts val="0"/>
              </a:spcAft>
              <a:buSzPts val="2000"/>
              <a:buChar char="○"/>
            </a:pPr>
            <a:r>
              <a:rPr lang="en" sz="2000"/>
              <a:t>Pleasing Design</a:t>
            </a:r>
            <a:endParaRPr sz="2000"/>
          </a:p>
          <a:p>
            <a:pPr indent="-355600" lvl="1" marL="914400" rtl="0" algn="l">
              <a:spcBef>
                <a:spcPts val="0"/>
              </a:spcBef>
              <a:spcAft>
                <a:spcPts val="0"/>
              </a:spcAft>
              <a:buSzPts val="2000"/>
              <a:buChar char="○"/>
            </a:pPr>
            <a:r>
              <a:rPr lang="en" sz="2000"/>
              <a:t>Gameplay</a:t>
            </a:r>
            <a:endParaRPr sz="2000"/>
          </a:p>
          <a:p>
            <a:pPr indent="-355600" lvl="1" marL="914400" rtl="0" algn="l">
              <a:spcBef>
                <a:spcPts val="0"/>
              </a:spcBef>
              <a:spcAft>
                <a:spcPts val="0"/>
              </a:spcAft>
              <a:buSzPts val="2000"/>
              <a:buChar char="○"/>
            </a:pPr>
            <a:r>
              <a:rPr lang="en" sz="2000"/>
              <a:t>Intuitive Mechanics</a:t>
            </a:r>
            <a:endParaRPr sz="2000"/>
          </a:p>
          <a:p>
            <a:pPr indent="-355600" lvl="1" marL="914400" rtl="0" algn="l">
              <a:spcBef>
                <a:spcPts val="0"/>
              </a:spcBef>
              <a:spcAft>
                <a:spcPts val="0"/>
              </a:spcAft>
              <a:buSzPts val="2000"/>
              <a:buChar char="○"/>
            </a:pPr>
            <a:r>
              <a:rPr lang="en" sz="2000"/>
              <a:t>Combat System</a:t>
            </a:r>
            <a:endParaRPr sz="2000"/>
          </a:p>
          <a:p>
            <a:pPr indent="-355600" lvl="0" marL="457200" rtl="0" algn="l">
              <a:spcBef>
                <a:spcPts val="0"/>
              </a:spcBef>
              <a:spcAft>
                <a:spcPts val="0"/>
              </a:spcAft>
              <a:buSzPts val="2000"/>
              <a:buChar char="●"/>
            </a:pPr>
            <a:r>
              <a:rPr lang="en" sz="2000"/>
              <a:t> The  P</a:t>
            </a:r>
            <a:r>
              <a:rPr lang="en" sz="2000"/>
              <a:t>roblem</a:t>
            </a:r>
            <a:endParaRPr sz="2000"/>
          </a:p>
          <a:p>
            <a:pPr indent="-355600" lvl="1" marL="914400" rtl="0" algn="l">
              <a:spcBef>
                <a:spcPts val="0"/>
              </a:spcBef>
              <a:spcAft>
                <a:spcPts val="0"/>
              </a:spcAft>
              <a:buSzPts val="2000"/>
              <a:buChar char="○"/>
            </a:pPr>
            <a:r>
              <a:rPr lang="en" sz="2000"/>
              <a:t>Fun Game</a:t>
            </a:r>
            <a:endParaRPr sz="2000"/>
          </a:p>
          <a:p>
            <a:pPr indent="-355600" lvl="1" marL="914400" rtl="0" algn="l">
              <a:spcBef>
                <a:spcPts val="0"/>
              </a:spcBef>
              <a:spcAft>
                <a:spcPts val="0"/>
              </a:spcAft>
              <a:buSzPts val="2000"/>
              <a:buChar char="○"/>
            </a:pPr>
            <a:r>
              <a:rPr lang="en" sz="2000"/>
              <a:t>Cool Species</a:t>
            </a:r>
            <a:endParaRPr sz="1600"/>
          </a:p>
        </p:txBody>
      </p:sp>
      <p:sp>
        <p:nvSpPr>
          <p:cNvPr id="78" name="Google Shape;78;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5"/>
          <p:cNvPicPr preferRelativeResize="0"/>
          <p:nvPr/>
        </p:nvPicPr>
        <p:blipFill>
          <a:blip r:embed="rId3">
            <a:alphaModFix/>
          </a:blip>
          <a:stretch>
            <a:fillRect/>
          </a:stretch>
        </p:blipFill>
        <p:spPr>
          <a:xfrm>
            <a:off x="6609775" y="904850"/>
            <a:ext cx="2222525" cy="3333800"/>
          </a:xfrm>
          <a:prstGeom prst="rect">
            <a:avLst/>
          </a:prstGeom>
          <a:noFill/>
          <a:ln>
            <a:noFill/>
          </a:ln>
        </p:spPr>
      </p:pic>
      <p:pic>
        <p:nvPicPr>
          <p:cNvPr id="80" name="Google Shape;80;p15"/>
          <p:cNvPicPr preferRelativeResize="0"/>
          <p:nvPr/>
        </p:nvPicPr>
        <p:blipFill>
          <a:blip r:embed="rId4">
            <a:alphaModFix/>
          </a:blip>
          <a:stretch>
            <a:fillRect/>
          </a:stretch>
        </p:blipFill>
        <p:spPr>
          <a:xfrm>
            <a:off x="3632350" y="1083038"/>
            <a:ext cx="2977425" cy="2977425"/>
          </a:xfrm>
          <a:prstGeom prst="rect">
            <a:avLst/>
          </a:prstGeom>
          <a:noFill/>
          <a:ln>
            <a:noFill/>
          </a:ln>
        </p:spPr>
      </p:pic>
      <p:sp>
        <p:nvSpPr>
          <p:cNvPr id="81" name="Google Shape;81;p15"/>
          <p:cNvSpPr txBox="1"/>
          <p:nvPr/>
        </p:nvSpPr>
        <p:spPr>
          <a:xfrm>
            <a:off x="6609775" y="4277250"/>
            <a:ext cx="23424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Beaver (genus Castor)</a:t>
            </a:r>
            <a:endParaRPr sz="1800">
              <a:solidFill>
                <a:schemeClr val="accent3"/>
              </a:solidFill>
              <a:latin typeface="Average"/>
              <a:ea typeface="Average"/>
              <a:cs typeface="Average"/>
              <a:sym typeface="Average"/>
            </a:endParaRPr>
          </a:p>
        </p:txBody>
      </p:sp>
      <p:sp>
        <p:nvSpPr>
          <p:cNvPr id="82" name="Google Shape;82;p15"/>
          <p:cNvSpPr txBox="1"/>
          <p:nvPr/>
        </p:nvSpPr>
        <p:spPr>
          <a:xfrm>
            <a:off x="5430600" y="4735900"/>
            <a:ext cx="34017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accent3"/>
                </a:solidFill>
                <a:latin typeface="Average"/>
                <a:ea typeface="Average"/>
                <a:cs typeface="Average"/>
                <a:sym typeface="Average"/>
              </a:rPr>
              <a:t>Image Source: https://www.gettyimages.com/photos/north-american-beaver</a:t>
            </a:r>
            <a:endParaRPr sz="800">
              <a:solidFill>
                <a:schemeClr val="accent3"/>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&amp; Project Plan</a:t>
            </a:r>
            <a:endParaRPr/>
          </a:p>
        </p:txBody>
      </p:sp>
      <p:sp>
        <p:nvSpPr>
          <p:cNvPr id="88" name="Google Shape;88;p16"/>
          <p:cNvSpPr txBox="1"/>
          <p:nvPr>
            <p:ph idx="1" type="body"/>
          </p:nvPr>
        </p:nvSpPr>
        <p:spPr>
          <a:xfrm>
            <a:off x="311700" y="1141163"/>
            <a:ext cx="8520600" cy="3416400"/>
          </a:xfrm>
          <a:prstGeom prst="rect">
            <a:avLst/>
          </a:prstGeom>
        </p:spPr>
        <p:txBody>
          <a:bodyPr anchorCtr="0" anchor="t" bIns="91425" lIns="91425" spcFirstLastPara="1" rIns="91425" wrap="square" tIns="91425">
            <a:normAutofit fontScale="32500" lnSpcReduction="20000"/>
          </a:bodyPr>
          <a:lstStyle/>
          <a:p>
            <a:pPr indent="-385424" lvl="0" marL="457200" rtl="0" algn="l">
              <a:spcBef>
                <a:spcPts val="0"/>
              </a:spcBef>
              <a:spcAft>
                <a:spcPts val="0"/>
              </a:spcAft>
              <a:buSzPct val="100000"/>
              <a:buChar char="●"/>
            </a:pPr>
            <a:r>
              <a:rPr lang="en" sz="7599"/>
              <a:t>Why?</a:t>
            </a:r>
            <a:endParaRPr sz="7599"/>
          </a:p>
          <a:p>
            <a:pPr indent="-385424" lvl="0" marL="457200" rtl="0" algn="l">
              <a:spcBef>
                <a:spcPts val="0"/>
              </a:spcBef>
              <a:spcAft>
                <a:spcPts val="0"/>
              </a:spcAft>
              <a:buSzPct val="100000"/>
              <a:buChar char="●"/>
            </a:pPr>
            <a:r>
              <a:rPr lang="en" sz="7599"/>
              <a:t>Prior Example</a:t>
            </a:r>
            <a:r>
              <a:rPr lang="en" sz="7599"/>
              <a:t>s:</a:t>
            </a:r>
            <a:endParaRPr sz="7599"/>
          </a:p>
          <a:p>
            <a:pPr indent="-385424" lvl="0" marL="914400" rtl="0" algn="l">
              <a:spcBef>
                <a:spcPts val="0"/>
              </a:spcBef>
              <a:spcAft>
                <a:spcPts val="0"/>
              </a:spcAft>
              <a:buSzPct val="100000"/>
              <a:buChar char="-"/>
            </a:pPr>
            <a:r>
              <a:rPr lang="en" sz="7599"/>
              <a:t>Timberborn: City planner and micromanaging</a:t>
            </a:r>
            <a:endParaRPr sz="7599"/>
          </a:p>
          <a:p>
            <a:pPr indent="-385424" lvl="0" marL="914400" rtl="0" algn="l">
              <a:spcBef>
                <a:spcPts val="0"/>
              </a:spcBef>
              <a:spcAft>
                <a:spcPts val="0"/>
              </a:spcAft>
              <a:buSzPct val="100000"/>
              <a:buChar char="-"/>
            </a:pPr>
            <a:r>
              <a:rPr lang="en" sz="7599"/>
              <a:t>Bingo Beaver: Bingo game</a:t>
            </a:r>
            <a:endParaRPr sz="7599"/>
          </a:p>
          <a:p>
            <a:pPr indent="-385424" lvl="0" marL="914400" rtl="0" algn="l">
              <a:spcBef>
                <a:spcPts val="0"/>
              </a:spcBef>
              <a:spcAft>
                <a:spcPts val="0"/>
              </a:spcAft>
              <a:buSzPct val="100000"/>
              <a:buChar char="-"/>
            </a:pPr>
            <a:r>
              <a:rPr lang="en" sz="7599"/>
              <a:t>Beaver Clicker: Auto clicker game</a:t>
            </a:r>
            <a:endParaRPr sz="7599"/>
          </a:p>
          <a:p>
            <a:pPr indent="-385424" lvl="0" marL="457200" rtl="0" algn="l">
              <a:spcBef>
                <a:spcPts val="0"/>
              </a:spcBef>
              <a:spcAft>
                <a:spcPts val="0"/>
              </a:spcAft>
              <a:buSzPct val="100000"/>
              <a:buChar char="●"/>
            </a:pPr>
            <a:r>
              <a:rPr lang="en" sz="7599"/>
              <a:t>Our Plan </a:t>
            </a:r>
            <a:endParaRPr sz="7599"/>
          </a:p>
          <a:p>
            <a:pPr indent="0" lvl="0" marL="457200" rtl="0" algn="l">
              <a:spcBef>
                <a:spcPts val="1200"/>
              </a:spcBef>
              <a:spcAft>
                <a:spcPts val="0"/>
              </a:spcAft>
              <a:buNone/>
            </a:pPr>
            <a:r>
              <a:t/>
            </a:r>
            <a:endParaRPr sz="5425"/>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89" name="Google Shape;89;p16"/>
          <p:cNvPicPr preferRelativeResize="0"/>
          <p:nvPr/>
        </p:nvPicPr>
        <p:blipFill>
          <a:blip r:embed="rId3">
            <a:alphaModFix/>
          </a:blip>
          <a:stretch>
            <a:fillRect/>
          </a:stretch>
        </p:blipFill>
        <p:spPr>
          <a:xfrm>
            <a:off x="116100" y="4360213"/>
            <a:ext cx="952500" cy="714375"/>
          </a:xfrm>
          <a:prstGeom prst="rect">
            <a:avLst/>
          </a:prstGeom>
          <a:noFill/>
          <a:ln>
            <a:noFill/>
          </a:ln>
        </p:spPr>
      </p:pic>
      <p:sp>
        <p:nvSpPr>
          <p:cNvPr id="90" name="Google Shape;90;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1" name="Google Shape;91;p16"/>
          <p:cNvPicPr preferRelativeResize="0"/>
          <p:nvPr/>
        </p:nvPicPr>
        <p:blipFill>
          <a:blip r:embed="rId4">
            <a:alphaModFix/>
          </a:blip>
          <a:stretch>
            <a:fillRect/>
          </a:stretch>
        </p:blipFill>
        <p:spPr>
          <a:xfrm>
            <a:off x="7163800" y="195125"/>
            <a:ext cx="1690025" cy="2535050"/>
          </a:xfrm>
          <a:prstGeom prst="rect">
            <a:avLst/>
          </a:prstGeom>
          <a:noFill/>
          <a:ln>
            <a:noFill/>
          </a:ln>
        </p:spPr>
      </p:pic>
      <p:pic>
        <p:nvPicPr>
          <p:cNvPr id="92" name="Google Shape;92;p16"/>
          <p:cNvPicPr preferRelativeResize="0"/>
          <p:nvPr/>
        </p:nvPicPr>
        <p:blipFill>
          <a:blip r:embed="rId5">
            <a:alphaModFix/>
          </a:blip>
          <a:stretch>
            <a:fillRect/>
          </a:stretch>
        </p:blipFill>
        <p:spPr>
          <a:xfrm>
            <a:off x="7207950" y="3143200"/>
            <a:ext cx="1831000" cy="183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486825" y="22750"/>
            <a:ext cx="8120950" cy="5097999"/>
          </a:xfrm>
          <a:prstGeom prst="rect">
            <a:avLst/>
          </a:prstGeom>
          <a:noFill/>
          <a:ln>
            <a:noFill/>
          </a:ln>
        </p:spPr>
      </p:pic>
      <p:sp>
        <p:nvSpPr>
          <p:cNvPr id="98" name="Google Shape;98;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7"/>
          <p:cNvSpPr txBox="1"/>
          <p:nvPr>
            <p:ph type="title"/>
          </p:nvPr>
        </p:nvSpPr>
        <p:spPr>
          <a:xfrm>
            <a:off x="873600" y="143600"/>
            <a:ext cx="3387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Technical Description</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Accomplished Work</a:t>
            </a:r>
            <a:endParaRPr/>
          </a:p>
        </p:txBody>
      </p:sp>
      <p:sp>
        <p:nvSpPr>
          <p:cNvPr id="105" name="Google Shape;105;p18"/>
          <p:cNvSpPr txBox="1"/>
          <p:nvPr>
            <p:ph idx="1" type="body"/>
          </p:nvPr>
        </p:nvSpPr>
        <p:spPr>
          <a:xfrm>
            <a:off x="311700" y="1141163"/>
            <a:ext cx="8520600" cy="3416400"/>
          </a:xfrm>
          <a:prstGeom prst="rect">
            <a:avLst/>
          </a:prstGeom>
        </p:spPr>
        <p:txBody>
          <a:bodyPr anchorCtr="0" anchor="t" bIns="91425" lIns="91425" spcFirstLastPara="1" rIns="91425" wrap="square" tIns="91425">
            <a:normAutofit fontScale="85000" lnSpcReduction="20000"/>
          </a:bodyPr>
          <a:lstStyle/>
          <a:p>
            <a:pPr indent="-385127" lvl="0" marL="457200" rtl="0" algn="l">
              <a:spcBef>
                <a:spcPts val="0"/>
              </a:spcBef>
              <a:spcAft>
                <a:spcPts val="0"/>
              </a:spcAft>
              <a:buSzPct val="100000"/>
              <a:buChar char="●"/>
            </a:pPr>
            <a:r>
              <a:rPr lang="en" sz="2900"/>
              <a:t>Features</a:t>
            </a:r>
            <a:endParaRPr sz="2900"/>
          </a:p>
          <a:p>
            <a:pPr indent="0" lvl="0" marL="0" rtl="0" algn="l">
              <a:spcBef>
                <a:spcPts val="1200"/>
              </a:spcBef>
              <a:spcAft>
                <a:spcPts val="0"/>
              </a:spcAft>
              <a:buNone/>
            </a:pPr>
            <a:r>
              <a:t/>
            </a:r>
            <a:endParaRPr sz="2900"/>
          </a:p>
          <a:p>
            <a:pPr indent="-385127" lvl="0" marL="457200" rtl="0" algn="l">
              <a:spcBef>
                <a:spcPts val="1200"/>
              </a:spcBef>
              <a:spcAft>
                <a:spcPts val="0"/>
              </a:spcAft>
              <a:buSzPct val="100000"/>
              <a:buChar char="●"/>
            </a:pPr>
            <a:r>
              <a:rPr lang="en" sz="2900"/>
              <a:t>Size:</a:t>
            </a:r>
            <a:endParaRPr sz="2900"/>
          </a:p>
          <a:p>
            <a:pPr indent="-385127" lvl="1" marL="914400" rtl="0" algn="l">
              <a:spcBef>
                <a:spcPts val="0"/>
              </a:spcBef>
              <a:spcAft>
                <a:spcPts val="0"/>
              </a:spcAft>
              <a:buSzPct val="100000"/>
              <a:buChar char="○"/>
            </a:pPr>
            <a:r>
              <a:rPr lang="en" sz="2900"/>
              <a:t>5 Classes (300 Lines of Code)</a:t>
            </a:r>
            <a:endParaRPr sz="2900"/>
          </a:p>
          <a:p>
            <a:pPr indent="-385127" lvl="1" marL="914400" rtl="0" algn="l">
              <a:spcBef>
                <a:spcPts val="0"/>
              </a:spcBef>
              <a:spcAft>
                <a:spcPts val="0"/>
              </a:spcAft>
              <a:buSzPct val="100000"/>
              <a:buChar char="○"/>
            </a:pPr>
            <a:r>
              <a:rPr lang="en" sz="2900"/>
              <a:t>62 Art Files </a:t>
            </a:r>
            <a:endParaRPr sz="2900"/>
          </a:p>
          <a:p>
            <a:pPr indent="-385127" lvl="1" marL="914400" rtl="0" algn="l">
              <a:spcBef>
                <a:spcPts val="0"/>
              </a:spcBef>
              <a:spcAft>
                <a:spcPts val="0"/>
              </a:spcAft>
              <a:buSzPct val="100000"/>
              <a:buChar char="○"/>
            </a:pPr>
            <a:r>
              <a:rPr lang="en" sz="2900"/>
              <a:t>8 Audio Files</a:t>
            </a:r>
            <a:endParaRPr sz="29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6" name="Google Shape;10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7" name="Google Shape;107;p18"/>
          <p:cNvPicPr preferRelativeResize="0"/>
          <p:nvPr/>
        </p:nvPicPr>
        <p:blipFill>
          <a:blip r:embed="rId3">
            <a:alphaModFix/>
          </a:blip>
          <a:stretch>
            <a:fillRect/>
          </a:stretch>
        </p:blipFill>
        <p:spPr>
          <a:xfrm>
            <a:off x="6927288" y="2167650"/>
            <a:ext cx="1905000" cy="285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Status - Characters</a:t>
            </a:r>
            <a:endParaRPr/>
          </a:p>
        </p:txBody>
      </p:sp>
      <p:pic>
        <p:nvPicPr>
          <p:cNvPr id="113" name="Google Shape;113;p19"/>
          <p:cNvPicPr preferRelativeResize="0"/>
          <p:nvPr/>
        </p:nvPicPr>
        <p:blipFill rotWithShape="1">
          <a:blip r:embed="rId3">
            <a:alphaModFix/>
          </a:blip>
          <a:srcRect b="0" l="13869" r="-17217" t="-3348"/>
          <a:stretch/>
        </p:blipFill>
        <p:spPr>
          <a:xfrm>
            <a:off x="3284926" y="896275"/>
            <a:ext cx="3876050" cy="1938025"/>
          </a:xfrm>
          <a:prstGeom prst="rect">
            <a:avLst/>
          </a:prstGeom>
          <a:noFill/>
          <a:ln>
            <a:noFill/>
          </a:ln>
        </p:spPr>
      </p:pic>
      <p:sp>
        <p:nvSpPr>
          <p:cNvPr id="114" name="Google Shape;114;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19"/>
          <p:cNvPicPr preferRelativeResize="0"/>
          <p:nvPr/>
        </p:nvPicPr>
        <p:blipFill>
          <a:blip r:embed="rId4">
            <a:alphaModFix/>
          </a:blip>
          <a:stretch>
            <a:fillRect/>
          </a:stretch>
        </p:blipFill>
        <p:spPr>
          <a:xfrm>
            <a:off x="-146627" y="1005273"/>
            <a:ext cx="3439725" cy="1719875"/>
          </a:xfrm>
          <a:prstGeom prst="rect">
            <a:avLst/>
          </a:prstGeom>
          <a:noFill/>
          <a:ln>
            <a:noFill/>
          </a:ln>
        </p:spPr>
      </p:pic>
      <p:pic>
        <p:nvPicPr>
          <p:cNvPr id="116" name="Google Shape;116;p19"/>
          <p:cNvPicPr preferRelativeResize="0"/>
          <p:nvPr/>
        </p:nvPicPr>
        <p:blipFill>
          <a:blip r:embed="rId5">
            <a:alphaModFix/>
          </a:blip>
          <a:stretch>
            <a:fillRect/>
          </a:stretch>
        </p:blipFill>
        <p:spPr>
          <a:xfrm>
            <a:off x="1300925" y="1005273"/>
            <a:ext cx="3605875" cy="1802950"/>
          </a:xfrm>
          <a:prstGeom prst="rect">
            <a:avLst/>
          </a:prstGeom>
          <a:noFill/>
          <a:ln>
            <a:noFill/>
          </a:ln>
        </p:spPr>
      </p:pic>
      <p:pic>
        <p:nvPicPr>
          <p:cNvPr id="117" name="Google Shape;117;p19"/>
          <p:cNvPicPr preferRelativeResize="0"/>
          <p:nvPr/>
        </p:nvPicPr>
        <p:blipFill>
          <a:blip r:embed="rId6">
            <a:alphaModFix/>
          </a:blip>
          <a:stretch>
            <a:fillRect/>
          </a:stretch>
        </p:blipFill>
        <p:spPr>
          <a:xfrm>
            <a:off x="5843075" y="-303425"/>
            <a:ext cx="1735725" cy="3471425"/>
          </a:xfrm>
          <a:prstGeom prst="rect">
            <a:avLst/>
          </a:prstGeom>
          <a:noFill/>
          <a:ln>
            <a:noFill/>
          </a:ln>
        </p:spPr>
      </p:pic>
      <p:pic>
        <p:nvPicPr>
          <p:cNvPr id="118" name="Google Shape;118;p19"/>
          <p:cNvPicPr preferRelativeResize="0"/>
          <p:nvPr/>
        </p:nvPicPr>
        <p:blipFill>
          <a:blip r:embed="rId7">
            <a:alphaModFix/>
          </a:blip>
          <a:stretch>
            <a:fillRect/>
          </a:stretch>
        </p:blipFill>
        <p:spPr>
          <a:xfrm>
            <a:off x="457200" y="2910500"/>
            <a:ext cx="4008800" cy="2004400"/>
          </a:xfrm>
          <a:prstGeom prst="rect">
            <a:avLst/>
          </a:prstGeom>
          <a:noFill/>
          <a:ln>
            <a:noFill/>
          </a:ln>
        </p:spPr>
      </p:pic>
      <p:pic>
        <p:nvPicPr>
          <p:cNvPr id="119" name="Google Shape;119;p19"/>
          <p:cNvPicPr preferRelativeResize="0"/>
          <p:nvPr/>
        </p:nvPicPr>
        <p:blipFill>
          <a:blip r:embed="rId8">
            <a:alphaModFix/>
          </a:blip>
          <a:stretch>
            <a:fillRect/>
          </a:stretch>
        </p:blipFill>
        <p:spPr>
          <a:xfrm>
            <a:off x="3750300" y="2910500"/>
            <a:ext cx="4233250" cy="2116625"/>
          </a:xfrm>
          <a:prstGeom prst="rect">
            <a:avLst/>
          </a:prstGeom>
          <a:noFill/>
          <a:ln>
            <a:noFill/>
          </a:ln>
        </p:spPr>
      </p:pic>
      <p:pic>
        <p:nvPicPr>
          <p:cNvPr id="120" name="Google Shape;120;p19"/>
          <p:cNvPicPr preferRelativeResize="0"/>
          <p:nvPr/>
        </p:nvPicPr>
        <p:blipFill>
          <a:blip r:embed="rId9">
            <a:alphaModFix/>
          </a:blip>
          <a:stretch>
            <a:fillRect/>
          </a:stretch>
        </p:blipFill>
        <p:spPr>
          <a:xfrm>
            <a:off x="7172175" y="1301800"/>
            <a:ext cx="1866200" cy="186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Status - Landscape </a:t>
            </a:r>
            <a:endParaRPr/>
          </a:p>
        </p:txBody>
      </p:sp>
      <p:pic>
        <p:nvPicPr>
          <p:cNvPr id="126" name="Google Shape;126;p20"/>
          <p:cNvPicPr preferRelativeResize="0"/>
          <p:nvPr/>
        </p:nvPicPr>
        <p:blipFill>
          <a:blip r:embed="rId3">
            <a:alphaModFix/>
          </a:blip>
          <a:stretch>
            <a:fillRect/>
          </a:stretch>
        </p:blipFill>
        <p:spPr>
          <a:xfrm>
            <a:off x="6852550" y="1664975"/>
            <a:ext cx="2277600" cy="3416400"/>
          </a:xfrm>
          <a:prstGeom prst="rect">
            <a:avLst/>
          </a:prstGeom>
          <a:noFill/>
          <a:ln>
            <a:noFill/>
          </a:ln>
        </p:spPr>
      </p:pic>
      <p:sp>
        <p:nvSpPr>
          <p:cNvPr id="127" name="Google Shape;127;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0"/>
          <p:cNvPicPr preferRelativeResize="0"/>
          <p:nvPr/>
        </p:nvPicPr>
        <p:blipFill>
          <a:blip r:embed="rId4">
            <a:alphaModFix/>
          </a:blip>
          <a:stretch>
            <a:fillRect/>
          </a:stretch>
        </p:blipFill>
        <p:spPr>
          <a:xfrm>
            <a:off x="222850" y="2217100"/>
            <a:ext cx="1905000" cy="2857500"/>
          </a:xfrm>
          <a:prstGeom prst="rect">
            <a:avLst/>
          </a:prstGeom>
          <a:noFill/>
          <a:ln>
            <a:noFill/>
          </a:ln>
        </p:spPr>
      </p:pic>
      <p:pic>
        <p:nvPicPr>
          <p:cNvPr id="129" name="Google Shape;129;p20"/>
          <p:cNvPicPr preferRelativeResize="0"/>
          <p:nvPr/>
        </p:nvPicPr>
        <p:blipFill>
          <a:blip r:embed="rId5">
            <a:alphaModFix/>
          </a:blip>
          <a:stretch>
            <a:fillRect/>
          </a:stretch>
        </p:blipFill>
        <p:spPr>
          <a:xfrm>
            <a:off x="3334650" y="2217100"/>
            <a:ext cx="1905000" cy="2857500"/>
          </a:xfrm>
          <a:prstGeom prst="rect">
            <a:avLst/>
          </a:prstGeom>
          <a:noFill/>
          <a:ln>
            <a:noFill/>
          </a:ln>
        </p:spPr>
      </p:pic>
      <p:pic>
        <p:nvPicPr>
          <p:cNvPr id="130" name="Google Shape;130;p20"/>
          <p:cNvPicPr preferRelativeResize="0"/>
          <p:nvPr/>
        </p:nvPicPr>
        <p:blipFill>
          <a:blip r:embed="rId6">
            <a:alphaModFix/>
          </a:blip>
          <a:stretch>
            <a:fillRect/>
          </a:stretch>
        </p:blipFill>
        <p:spPr>
          <a:xfrm>
            <a:off x="1507050" y="2217100"/>
            <a:ext cx="1905000" cy="2857500"/>
          </a:xfrm>
          <a:prstGeom prst="rect">
            <a:avLst/>
          </a:prstGeom>
          <a:noFill/>
          <a:ln>
            <a:noFill/>
          </a:ln>
        </p:spPr>
      </p:pic>
      <p:pic>
        <p:nvPicPr>
          <p:cNvPr id="131" name="Google Shape;131;p20"/>
          <p:cNvPicPr preferRelativeResize="0"/>
          <p:nvPr/>
        </p:nvPicPr>
        <p:blipFill>
          <a:blip r:embed="rId7">
            <a:alphaModFix/>
          </a:blip>
          <a:stretch>
            <a:fillRect/>
          </a:stretch>
        </p:blipFill>
        <p:spPr>
          <a:xfrm>
            <a:off x="198350" y="4366988"/>
            <a:ext cx="952500" cy="714375"/>
          </a:xfrm>
          <a:prstGeom prst="rect">
            <a:avLst/>
          </a:prstGeom>
          <a:noFill/>
          <a:ln>
            <a:noFill/>
          </a:ln>
        </p:spPr>
      </p:pic>
      <p:pic>
        <p:nvPicPr>
          <p:cNvPr id="132" name="Google Shape;132;p20"/>
          <p:cNvPicPr preferRelativeResize="0"/>
          <p:nvPr/>
        </p:nvPicPr>
        <p:blipFill>
          <a:blip r:embed="rId8">
            <a:alphaModFix/>
          </a:blip>
          <a:stretch>
            <a:fillRect/>
          </a:stretch>
        </p:blipFill>
        <p:spPr>
          <a:xfrm>
            <a:off x="5574613" y="666375"/>
            <a:ext cx="1086225" cy="1086225"/>
          </a:xfrm>
          <a:prstGeom prst="rect">
            <a:avLst/>
          </a:prstGeom>
          <a:noFill/>
          <a:ln>
            <a:noFill/>
          </a:ln>
        </p:spPr>
      </p:pic>
      <p:pic>
        <p:nvPicPr>
          <p:cNvPr id="133" name="Google Shape;133;p20"/>
          <p:cNvPicPr preferRelativeResize="0"/>
          <p:nvPr/>
        </p:nvPicPr>
        <p:blipFill>
          <a:blip r:embed="rId8">
            <a:alphaModFix/>
          </a:blip>
          <a:stretch>
            <a:fillRect/>
          </a:stretch>
        </p:blipFill>
        <p:spPr>
          <a:xfrm>
            <a:off x="2753875" y="1017725"/>
            <a:ext cx="1086225" cy="1086225"/>
          </a:xfrm>
          <a:prstGeom prst="rect">
            <a:avLst/>
          </a:prstGeom>
          <a:noFill/>
          <a:ln>
            <a:noFill/>
          </a:ln>
        </p:spPr>
      </p:pic>
      <p:pic>
        <p:nvPicPr>
          <p:cNvPr id="134" name="Google Shape;134;p20"/>
          <p:cNvPicPr preferRelativeResize="0"/>
          <p:nvPr/>
        </p:nvPicPr>
        <p:blipFill>
          <a:blip r:embed="rId9">
            <a:alphaModFix/>
          </a:blip>
          <a:stretch>
            <a:fillRect/>
          </a:stretch>
        </p:blipFill>
        <p:spPr>
          <a:xfrm>
            <a:off x="5193625" y="2217100"/>
            <a:ext cx="1905000" cy="2857500"/>
          </a:xfrm>
          <a:prstGeom prst="rect">
            <a:avLst/>
          </a:prstGeom>
          <a:noFill/>
          <a:ln>
            <a:noFill/>
          </a:ln>
        </p:spPr>
      </p:pic>
      <p:pic>
        <p:nvPicPr>
          <p:cNvPr id="135" name="Google Shape;135;p20"/>
          <p:cNvPicPr preferRelativeResize="0"/>
          <p:nvPr/>
        </p:nvPicPr>
        <p:blipFill>
          <a:blip r:embed="rId10">
            <a:alphaModFix/>
          </a:blip>
          <a:stretch>
            <a:fillRect/>
          </a:stretch>
        </p:blipFill>
        <p:spPr>
          <a:xfrm>
            <a:off x="4282873" y="1136350"/>
            <a:ext cx="548700" cy="548700"/>
          </a:xfrm>
          <a:prstGeom prst="rect">
            <a:avLst/>
          </a:prstGeom>
          <a:noFill/>
          <a:ln>
            <a:noFill/>
          </a:ln>
        </p:spPr>
      </p:pic>
      <p:pic>
        <p:nvPicPr>
          <p:cNvPr id="136" name="Google Shape;136;p20"/>
          <p:cNvPicPr preferRelativeResize="0"/>
          <p:nvPr/>
        </p:nvPicPr>
        <p:blipFill>
          <a:blip r:embed="rId10">
            <a:alphaModFix/>
          </a:blip>
          <a:stretch>
            <a:fillRect/>
          </a:stretch>
        </p:blipFill>
        <p:spPr>
          <a:xfrm>
            <a:off x="7103624" y="666375"/>
            <a:ext cx="714375" cy="714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Status - </a:t>
            </a:r>
            <a:r>
              <a:rPr lang="en"/>
              <a:t>Game Screenshots </a:t>
            </a:r>
            <a:endParaRPr/>
          </a:p>
          <a:p>
            <a:pPr indent="0" lvl="0" marL="0" rtl="0" algn="l">
              <a:spcBef>
                <a:spcPts val="0"/>
              </a:spcBef>
              <a:spcAft>
                <a:spcPts val="0"/>
              </a:spcAft>
              <a:buNone/>
            </a:pPr>
            <a:r>
              <a:t/>
            </a:r>
            <a:endParaRPr/>
          </a:p>
        </p:txBody>
      </p:sp>
      <p:sp>
        <p:nvSpPr>
          <p:cNvPr id="142" name="Google Shape;142;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1"/>
          <p:cNvPicPr preferRelativeResize="0"/>
          <p:nvPr/>
        </p:nvPicPr>
        <p:blipFill rotWithShape="1">
          <a:blip r:embed="rId3">
            <a:alphaModFix/>
          </a:blip>
          <a:srcRect b="38026" l="0" r="36616" t="0"/>
          <a:stretch/>
        </p:blipFill>
        <p:spPr>
          <a:xfrm>
            <a:off x="182550" y="1339449"/>
            <a:ext cx="4389448" cy="2682397"/>
          </a:xfrm>
          <a:prstGeom prst="rect">
            <a:avLst/>
          </a:prstGeom>
          <a:noFill/>
          <a:ln>
            <a:noFill/>
          </a:ln>
        </p:spPr>
      </p:pic>
      <p:pic>
        <p:nvPicPr>
          <p:cNvPr id="144" name="Google Shape;144;p21"/>
          <p:cNvPicPr preferRelativeResize="0"/>
          <p:nvPr/>
        </p:nvPicPr>
        <p:blipFill rotWithShape="1">
          <a:blip r:embed="rId4">
            <a:alphaModFix/>
          </a:blip>
          <a:srcRect b="0" l="0" r="6217" t="5051"/>
          <a:stretch/>
        </p:blipFill>
        <p:spPr>
          <a:xfrm>
            <a:off x="4729125" y="1301900"/>
            <a:ext cx="4239273" cy="268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