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3A00"/>
    <a:srgbClr val="E8E8E8"/>
    <a:srgbClr val="E0E0E0"/>
    <a:srgbClr val="FF5533"/>
    <a:srgbClr val="FF410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100" d="100"/>
          <a:sy n="100" d="100"/>
        </p:scale>
        <p:origin x="96"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775EAC-8438-430E-86A0-35921A0ADFA5}" type="datetimeFigureOut">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244862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775EAC-8438-430E-86A0-35921A0ADFA5}" type="datetimeFigureOut">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58019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775EAC-8438-430E-86A0-35921A0ADFA5}" type="datetimeFigureOut">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102980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775EAC-8438-430E-86A0-35921A0ADFA5}" type="datetimeFigureOut">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258060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775EAC-8438-430E-86A0-35921A0ADFA5}" type="datetimeFigureOut">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24244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775EAC-8438-430E-86A0-35921A0ADFA5}" type="datetimeFigureOut">
              <a:rPr lang="en-GB" smtClean="0"/>
              <a:t>04/06/2021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394959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775EAC-8438-430E-86A0-35921A0ADFA5}" type="datetimeFigureOut">
              <a:rPr lang="en-GB" smtClean="0"/>
              <a:t>04/06/2021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34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775EAC-8438-430E-86A0-35921A0ADFA5}" type="datetimeFigureOut">
              <a:rPr lang="en-GB" smtClean="0"/>
              <a:t>04/06/2021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234140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75EAC-8438-430E-86A0-35921A0ADFA5}" type="datetimeFigureOut">
              <a:rPr lang="en-GB" smtClean="0"/>
              <a:t>04/06/2021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267707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775EAC-8438-430E-86A0-35921A0ADFA5}" type="datetimeFigureOut">
              <a:rPr lang="en-GB" smtClean="0"/>
              <a:t>04/06/2021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146010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775EAC-8438-430E-86A0-35921A0ADFA5}" type="datetimeFigureOut">
              <a:rPr lang="en-GB" smtClean="0"/>
              <a:t>04/06/2021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F73476-F571-4344-8ED3-488E8F1C0272}" type="slidenum">
              <a:rPr lang="en-GB" smtClean="0"/>
              <a:t>‹#›</a:t>
            </a:fld>
            <a:endParaRPr lang="en-GB"/>
          </a:p>
        </p:txBody>
      </p:sp>
    </p:spTree>
    <p:extLst>
      <p:ext uri="{BB962C8B-B14F-4D97-AF65-F5344CB8AC3E}">
        <p14:creationId xmlns:p14="http://schemas.microsoft.com/office/powerpoint/2010/main" val="352910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75EAC-8438-430E-86A0-35921A0ADFA5}" type="datetimeFigureOut">
              <a:rPr lang="en-GB" smtClean="0"/>
              <a:t>04/06/2021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73476-F571-4344-8ED3-488E8F1C0272}" type="slidenum">
              <a:rPr lang="en-GB" smtClean="0"/>
              <a:t>‹#›</a:t>
            </a:fld>
            <a:endParaRPr lang="en-GB"/>
          </a:p>
        </p:txBody>
      </p:sp>
    </p:spTree>
    <p:extLst>
      <p:ext uri="{BB962C8B-B14F-4D97-AF65-F5344CB8AC3E}">
        <p14:creationId xmlns:p14="http://schemas.microsoft.com/office/powerpoint/2010/main" val="3750049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2A6EB2-34F6-4974-8A19-BBCEF17EACE7}"/>
              </a:ext>
            </a:extLst>
          </p:cNvPr>
          <p:cNvSpPr/>
          <p:nvPr/>
        </p:nvSpPr>
        <p:spPr>
          <a:xfrm>
            <a:off x="0" y="1"/>
            <a:ext cx="9144000" cy="494500"/>
          </a:xfrm>
          <a:prstGeom prst="rect">
            <a:avLst/>
          </a:prstGeom>
          <a:solidFill>
            <a:srgbClr val="F23A00"/>
          </a:solidFill>
          <a:ln>
            <a:solidFill>
              <a:srgbClr val="F23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latin typeface="Candara" panose="020E0502030303020204" pitchFamily="34" charset="0"/>
            </a:endParaRPr>
          </a:p>
        </p:txBody>
      </p:sp>
      <p:sp>
        <p:nvSpPr>
          <p:cNvPr id="4" name="Title 4">
            <a:extLst>
              <a:ext uri="{FF2B5EF4-FFF2-40B4-BE49-F238E27FC236}">
                <a16:creationId xmlns:a16="http://schemas.microsoft.com/office/drawing/2014/main" id="{4F301D49-5A53-45E9-8205-BCF9E6417CF4}"/>
              </a:ext>
            </a:extLst>
          </p:cNvPr>
          <p:cNvSpPr>
            <a:spLocks noGrp="1"/>
          </p:cNvSpPr>
          <p:nvPr>
            <p:ph type="title"/>
          </p:nvPr>
        </p:nvSpPr>
        <p:spPr>
          <a:xfrm>
            <a:off x="-77847" y="-79731"/>
            <a:ext cx="9297620" cy="639844"/>
          </a:xfrm>
          <a:noFill/>
          <a:ln>
            <a:noFill/>
          </a:ln>
          <a:effectLst>
            <a:softEdge rad="0"/>
          </a:effectLst>
        </p:spPr>
        <p:txBody>
          <a:bodyPr>
            <a:normAutofit/>
          </a:bodyPr>
          <a:lstStyle/>
          <a:p>
            <a:pPr algn="ctr"/>
            <a:r>
              <a:rPr lang="en-GB" sz="1600" b="1" dirty="0">
                <a:solidFill>
                  <a:schemeClr val="bg1"/>
                </a:solidFill>
                <a:latin typeface="Candara" panose="020E0502030303020204" pitchFamily="34" charset="0"/>
                <a:ea typeface="CMU Serif" panose="02000603000000000000" pitchFamily="2" charset="0"/>
                <a:cs typeface="CMU Serif" panose="02000603000000000000" pitchFamily="2" charset="0"/>
              </a:rPr>
              <a:t>Using MCMC to Measure Voter Unfairness in the Process of Redistricting</a:t>
            </a:r>
          </a:p>
        </p:txBody>
      </p:sp>
      <p:sp>
        <p:nvSpPr>
          <p:cNvPr id="5" name="TextBox 4">
            <a:extLst>
              <a:ext uri="{FF2B5EF4-FFF2-40B4-BE49-F238E27FC236}">
                <a16:creationId xmlns:a16="http://schemas.microsoft.com/office/drawing/2014/main" id="{114D4F54-4936-435E-86C3-0436C6A1D566}"/>
              </a:ext>
            </a:extLst>
          </p:cNvPr>
          <p:cNvSpPr txBox="1"/>
          <p:nvPr/>
        </p:nvSpPr>
        <p:spPr>
          <a:xfrm>
            <a:off x="56456" y="538203"/>
            <a:ext cx="2496947"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900" b="1" dirty="0">
                <a:solidFill>
                  <a:srgbClr val="F23A00"/>
                </a:solidFill>
                <a:latin typeface="Candara" panose="020E0502030303020204" pitchFamily="34" charset="0"/>
                <a:ea typeface="CMU Serif" panose="02000603000000000000" pitchFamily="2" charset="0"/>
                <a:cs typeface="Aharoni" panose="02010803020104030203" pitchFamily="2" charset="-79"/>
              </a:rPr>
              <a:t>Gerrymandering</a:t>
            </a:r>
          </a:p>
          <a:p>
            <a:pPr algn="just"/>
            <a:r>
              <a:rPr lang="en-US" sz="900" dirty="0">
                <a:latin typeface="Candara" panose="020E0502030303020204" pitchFamily="34" charset="0"/>
                <a:ea typeface="CMU Serif" panose="02000603000000000000" pitchFamily="2" charset="0"/>
                <a:cs typeface="Aharoni" panose="02010803020104030203" pitchFamily="2" charset="-79"/>
              </a:rPr>
              <a:t>Gerrymandering occurs when the political district lines are deliberately drawn in such a way as to </a:t>
            </a:r>
            <a:r>
              <a:rPr lang="en-GB" sz="900" dirty="0">
                <a:latin typeface="Candara" panose="020E0502030303020204" pitchFamily="34" charset="0"/>
                <a:ea typeface="CMU Serif" panose="02000603000000000000" pitchFamily="2" charset="0"/>
                <a:cs typeface="Aharoni" panose="02010803020104030203" pitchFamily="2" charset="-79"/>
              </a:rPr>
              <a:t>favour</a:t>
            </a:r>
            <a:r>
              <a:rPr lang="en-US" sz="900" dirty="0">
                <a:latin typeface="Candara" panose="020E0502030303020204" pitchFamily="34" charset="0"/>
                <a:ea typeface="CMU Serif" panose="02000603000000000000" pitchFamily="2" charset="0"/>
                <a:cs typeface="Aharoni" panose="02010803020104030203" pitchFamily="2" charset="-79"/>
              </a:rPr>
              <a:t> a certain party. A simple example of this can be seen in figure 1, in which despite the same number of votes in each plan, plan 1 and 2 would be won by the red party whilst plan 3 would be won by blue.</a:t>
            </a:r>
          </a:p>
          <a:p>
            <a:pPr algn="just"/>
            <a:r>
              <a:rPr lang="en-US" sz="900" dirty="0">
                <a:latin typeface="Candara" panose="020E0502030303020204" pitchFamily="34" charset="0"/>
                <a:ea typeface="CMU Serif" panose="02000603000000000000" pitchFamily="2" charset="0"/>
                <a:cs typeface="Aharoni" panose="02010803020104030203" pitchFamily="2" charset="-79"/>
              </a:rPr>
              <a:t>To stop this from happening mathematicians are trying to find ways of measuring how fair a particular district plan is (and hence deciding if it should be considered a gerrymander). One of these ways is by using Markov Chain Monte Carlo (MCMC) methods.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E19783C-56C0-4B8E-94F7-68843CA819C4}"/>
                  </a:ext>
                </a:extLst>
              </p:cNvPr>
              <p:cNvSpPr txBox="1"/>
              <p:nvPr/>
            </p:nvSpPr>
            <p:spPr>
              <a:xfrm>
                <a:off x="4704574" y="1914958"/>
                <a:ext cx="2230134" cy="2169825"/>
              </a:xfrm>
              <a:prstGeom prst="rect">
                <a:avLst/>
              </a:prstGeom>
              <a:solidFill>
                <a:srgbClr val="E8E8E8"/>
              </a:solidFill>
              <a:ln>
                <a:noFill/>
              </a:ln>
            </p:spPr>
            <p:txBody>
              <a:bodyPr wrap="square" rtlCol="0">
                <a:spAutoFit/>
              </a:bodyPr>
              <a:lstStyle/>
              <a:p>
                <a:pPr algn="ctr"/>
                <a:r>
                  <a:rPr lang="en-GB" sz="900" b="1" dirty="0">
                    <a:solidFill>
                      <a:srgbClr val="F23A00"/>
                    </a:solidFill>
                    <a:latin typeface="Candara" panose="020E0502030303020204" pitchFamily="34" charset="0"/>
                    <a:ea typeface="CMU Serif" panose="02000603000000000000" pitchFamily="2" charset="0"/>
                    <a:cs typeface="CMU Serif" panose="02000603000000000000" pitchFamily="2" charset="0"/>
                  </a:rPr>
                  <a:t>Markov Chains</a:t>
                </a:r>
              </a:p>
              <a:p>
                <a:pPr algn="just"/>
                <a:r>
                  <a:rPr lang="en-US" sz="900" dirty="0">
                    <a:latin typeface="Candara" panose="020E0502030303020204" pitchFamily="34" charset="0"/>
                    <a:ea typeface="CMU Serif" panose="02000603000000000000" pitchFamily="2" charset="0"/>
                    <a:cs typeface="CMU Serif" panose="02000603000000000000" pitchFamily="2" charset="0"/>
                  </a:rPr>
                  <a:t>Markov chains are stochastic processes on a finite set (or state space), </a:t>
                </a:r>
                <a14:m>
                  <m:oMath xmlns:m="http://schemas.openxmlformats.org/officeDocument/2006/math">
                    <m:r>
                      <a:rPr lang="en-US" sz="900" i="1" dirty="0">
                        <a:latin typeface="Cambria Math" panose="02040503050406030204" pitchFamily="18" charset="0"/>
                        <a:ea typeface="CMU Serif" panose="02000603000000000000" pitchFamily="2" charset="0"/>
                        <a:cs typeface="CMU Serif" panose="02000603000000000000" pitchFamily="2" charset="0"/>
                      </a:rPr>
                      <m:t>𝑆</m:t>
                    </m:r>
                  </m:oMath>
                </a14:m>
                <a:r>
                  <a:rPr lang="en-US" sz="900" dirty="0">
                    <a:latin typeface="Candara" panose="020E0502030303020204" pitchFamily="34" charset="0"/>
                    <a:ea typeface="CMU Serif" panose="02000603000000000000" pitchFamily="2" charset="0"/>
                    <a:cs typeface="CMU Serif" panose="02000603000000000000" pitchFamily="2" charset="0"/>
                  </a:rPr>
                  <a:t>. Markov chains can be represented by a transition matrix, </a:t>
                </a:r>
                <a14:m>
                  <m:oMath xmlns:m="http://schemas.openxmlformats.org/officeDocument/2006/math">
                    <m:r>
                      <a:rPr lang="en-GB" sz="900" i="1">
                        <a:latin typeface="Cambria Math" panose="02040503050406030204" pitchFamily="18" charset="0"/>
                        <a:ea typeface="CMU Serif" panose="02000603000000000000" pitchFamily="2" charset="0"/>
                        <a:cs typeface="CMU Serif" panose="02000603000000000000" pitchFamily="2" charset="0"/>
                      </a:rPr>
                      <m:t>𝑃</m:t>
                    </m:r>
                  </m:oMath>
                </a14:m>
                <a:r>
                  <a:rPr lang="en-US" sz="900" dirty="0">
                    <a:latin typeface="Candara" panose="020E0502030303020204" pitchFamily="34" charset="0"/>
                    <a:ea typeface="CMU Serif" panose="02000603000000000000" pitchFamily="2" charset="0"/>
                    <a:cs typeface="CMU Serif" panose="02000603000000000000" pitchFamily="2" charset="0"/>
                  </a:rPr>
                  <a:t>, containing the transition probabilities between each state and a vector, </a:t>
                </a:r>
                <a14:m>
                  <m:oMath xmlns:m="http://schemas.openxmlformats.org/officeDocument/2006/math">
                    <m:r>
                      <a:rPr lang="en-US" sz="900" i="1" dirty="0">
                        <a:latin typeface="Cambria Math" panose="02040503050406030204" pitchFamily="18" charset="0"/>
                        <a:ea typeface="CMU Serif" panose="02000603000000000000" pitchFamily="2" charset="0"/>
                        <a:cs typeface="CMU Serif" panose="02000603000000000000" pitchFamily="2" charset="0"/>
                      </a:rPr>
                      <m:t>𝑋</m:t>
                    </m:r>
                  </m:oMath>
                </a14:m>
                <a:r>
                  <a:rPr lang="en-US" sz="900" dirty="0">
                    <a:latin typeface="Candara" panose="020E0502030303020204" pitchFamily="34" charset="0"/>
                    <a:ea typeface="CMU Serif" panose="02000603000000000000" pitchFamily="2" charset="0"/>
                    <a:cs typeface="CMU Serif" panose="02000603000000000000" pitchFamily="2" charset="0"/>
                  </a:rPr>
                  <a:t>, containing the probability of being in each state at a given step. In this sequence each state </a:t>
                </a:r>
                <a14:m>
                  <m:oMath xmlns:m="http://schemas.openxmlformats.org/officeDocument/2006/math">
                    <m:sSub>
                      <m:sSubPr>
                        <m:ctrlPr>
                          <a:rPr lang="en-US" sz="900" i="1">
                            <a:latin typeface="Cambria Math" panose="02040503050406030204" pitchFamily="18" charset="0"/>
                            <a:ea typeface="CMU Serif" panose="02000603000000000000" pitchFamily="2" charset="0"/>
                            <a:cs typeface="CMU Serif" panose="02000603000000000000" pitchFamily="2" charset="0"/>
                          </a:rPr>
                        </m:ctrlPr>
                      </m:sSubPr>
                      <m:e>
                        <m:r>
                          <a:rPr lang="en-GB" sz="900" i="1">
                            <a:latin typeface="Cambria Math" panose="02040503050406030204" pitchFamily="18" charset="0"/>
                            <a:ea typeface="CMU Serif" panose="02000603000000000000" pitchFamily="2" charset="0"/>
                            <a:cs typeface="CMU Serif" panose="02000603000000000000" pitchFamily="2" charset="0"/>
                          </a:rPr>
                          <m:t>𝑋</m:t>
                        </m:r>
                      </m:e>
                      <m:sub>
                        <m:r>
                          <a:rPr lang="en-GB" sz="900" i="1">
                            <a:latin typeface="Cambria Math" panose="02040503050406030204" pitchFamily="18" charset="0"/>
                            <a:ea typeface="CMU Serif" panose="02000603000000000000" pitchFamily="2" charset="0"/>
                            <a:cs typeface="CMU Serif" panose="02000603000000000000" pitchFamily="2" charset="0"/>
                          </a:rPr>
                          <m:t>𝑛</m:t>
                        </m:r>
                      </m:sub>
                    </m:sSub>
                  </m:oMath>
                </a14:m>
                <a:r>
                  <a:rPr lang="en-US" sz="900" dirty="0">
                    <a:latin typeface="Candara" panose="020E0502030303020204" pitchFamily="34" charset="0"/>
                    <a:ea typeface="CMU Serif" panose="02000603000000000000" pitchFamily="2" charset="0"/>
                    <a:cs typeface="CMU Serif" panose="02000603000000000000" pitchFamily="2" charset="0"/>
                  </a:rPr>
                  <a:t> solely depends on the state before it </a:t>
                </a:r>
                <a14:m>
                  <m:oMath xmlns:m="http://schemas.openxmlformats.org/officeDocument/2006/math">
                    <m:sSub>
                      <m:sSubPr>
                        <m:ctrlPr>
                          <a:rPr lang="en-US" sz="900" i="1">
                            <a:latin typeface="Cambria Math" panose="02040503050406030204" pitchFamily="18" charset="0"/>
                            <a:ea typeface="CMU Serif" panose="02000603000000000000" pitchFamily="2" charset="0"/>
                            <a:cs typeface="CMU Serif" panose="02000603000000000000" pitchFamily="2" charset="0"/>
                          </a:rPr>
                        </m:ctrlPr>
                      </m:sSubPr>
                      <m:e>
                        <m:r>
                          <a:rPr lang="en-GB" sz="900" i="1">
                            <a:latin typeface="Cambria Math" panose="02040503050406030204" pitchFamily="18" charset="0"/>
                            <a:ea typeface="CMU Serif" panose="02000603000000000000" pitchFamily="2" charset="0"/>
                            <a:cs typeface="CMU Serif" panose="02000603000000000000" pitchFamily="2" charset="0"/>
                          </a:rPr>
                          <m:t>𝑋</m:t>
                        </m:r>
                      </m:e>
                      <m:sub>
                        <m:r>
                          <a:rPr lang="en-GB" sz="900" i="1">
                            <a:latin typeface="Cambria Math" panose="02040503050406030204" pitchFamily="18" charset="0"/>
                            <a:ea typeface="CMU Serif" panose="02000603000000000000" pitchFamily="2" charset="0"/>
                            <a:cs typeface="CMU Serif" panose="02000603000000000000" pitchFamily="2" charset="0"/>
                          </a:rPr>
                          <m:t>𝑛</m:t>
                        </m:r>
                        <m:r>
                          <a:rPr lang="en-GB" sz="900" i="1">
                            <a:latin typeface="Cambria Math" panose="02040503050406030204" pitchFamily="18" charset="0"/>
                            <a:ea typeface="CMU Serif" panose="02000603000000000000" pitchFamily="2" charset="0"/>
                            <a:cs typeface="CMU Serif" panose="02000603000000000000" pitchFamily="2" charset="0"/>
                          </a:rPr>
                          <m:t>−1</m:t>
                        </m:r>
                      </m:sub>
                    </m:sSub>
                  </m:oMath>
                </a14:m>
                <a:r>
                  <a:rPr lang="en-US" sz="900" dirty="0">
                    <a:latin typeface="Candara" panose="020E0502030303020204" pitchFamily="34" charset="0"/>
                    <a:ea typeface="CMU Serif" panose="02000603000000000000" pitchFamily="2" charset="0"/>
                    <a:cs typeface="CMU Serif" panose="02000603000000000000" pitchFamily="2" charset="0"/>
                  </a:rPr>
                  <a:t>.</a:t>
                </a:r>
              </a:p>
              <a:p>
                <a:pPr algn="just"/>
                <a:r>
                  <a:rPr lang="en-US" sz="900" dirty="0">
                    <a:latin typeface="Candara" panose="020E0502030303020204" pitchFamily="34" charset="0"/>
                  </a:rPr>
                  <a:t>After a certain number of steps most (but not all) Markov chains will reach a stationary distribution, </a:t>
                </a:r>
                <a14:m>
                  <m:oMath xmlns:m="http://schemas.openxmlformats.org/officeDocument/2006/math">
                    <m:r>
                      <a:rPr lang="en-GB" sz="900" i="1" smtClean="0">
                        <a:latin typeface="Cambria Math" panose="02040503050406030204" pitchFamily="18" charset="0"/>
                        <a:ea typeface="Cambria Math" panose="02040503050406030204" pitchFamily="18" charset="0"/>
                        <a:cs typeface="CMU Serif" panose="02000603000000000000" pitchFamily="2" charset="0"/>
                      </a:rPr>
                      <m:t>𝜋</m:t>
                    </m:r>
                  </m:oMath>
                </a14:m>
                <a:r>
                  <a:rPr lang="en-US" sz="900" dirty="0">
                    <a:latin typeface="Candara" panose="020E0502030303020204" pitchFamily="34" charset="0"/>
                  </a:rPr>
                  <a:t>, after which at each step the probabilities of landing on a specific state remain the same. </a:t>
                </a:r>
                <a:endParaRPr lang="en-US" sz="900" dirty="0">
                  <a:latin typeface="Candara" panose="020E0502030303020204" pitchFamily="34" charset="0"/>
                  <a:ea typeface="CMU Serif" panose="02000603000000000000" pitchFamily="2" charset="0"/>
                  <a:cs typeface="CMU Serif" panose="02000603000000000000" pitchFamily="2" charset="0"/>
                </a:endParaRPr>
              </a:p>
            </p:txBody>
          </p:sp>
        </mc:Choice>
        <mc:Fallback>
          <p:sp>
            <p:nvSpPr>
              <p:cNvPr id="9" name="TextBox 8">
                <a:extLst>
                  <a:ext uri="{FF2B5EF4-FFF2-40B4-BE49-F238E27FC236}">
                    <a16:creationId xmlns:a16="http://schemas.microsoft.com/office/drawing/2014/main" id="{5E19783C-56C0-4B8E-94F7-68843CA819C4}"/>
                  </a:ext>
                </a:extLst>
              </p:cNvPr>
              <p:cNvSpPr txBox="1">
                <a:spLocks noRot="1" noChangeAspect="1" noMove="1" noResize="1" noEditPoints="1" noAdjustHandles="1" noChangeArrowheads="1" noChangeShapeType="1" noTextEdit="1"/>
              </p:cNvSpPr>
              <p:nvPr/>
            </p:nvSpPr>
            <p:spPr>
              <a:xfrm>
                <a:off x="4704574" y="1914958"/>
                <a:ext cx="2230134" cy="2169825"/>
              </a:xfrm>
              <a:prstGeom prst="rect">
                <a:avLst/>
              </a:prstGeom>
              <a:blipFill>
                <a:blip r:embed="rId2"/>
                <a:stretch>
                  <a:fillRect b="-562"/>
                </a:stretch>
              </a:blipFill>
              <a:ln>
                <a:noFill/>
              </a:ln>
            </p:spPr>
            <p:txBody>
              <a:bodyPr/>
              <a:lstStyle/>
              <a:p>
                <a:r>
                  <a:rPr lang="en-GB">
                    <a:noFill/>
                  </a:rPr>
                  <a:t> </a:t>
                </a:r>
              </a:p>
            </p:txBody>
          </p:sp>
        </mc:Fallback>
      </mc:AlternateContent>
      <p:sp>
        <p:nvSpPr>
          <p:cNvPr id="10" name="TextBox 9">
            <a:extLst>
              <a:ext uri="{FF2B5EF4-FFF2-40B4-BE49-F238E27FC236}">
                <a16:creationId xmlns:a16="http://schemas.microsoft.com/office/drawing/2014/main" id="{14964B47-9C92-47ED-9B84-2ABF45B7EDA0}"/>
              </a:ext>
            </a:extLst>
          </p:cNvPr>
          <p:cNvSpPr txBox="1"/>
          <p:nvPr/>
        </p:nvSpPr>
        <p:spPr>
          <a:xfrm>
            <a:off x="4665183" y="529304"/>
            <a:ext cx="4478817" cy="1338828"/>
          </a:xfrm>
          <a:prstGeom prst="rect">
            <a:avLst/>
          </a:prstGeom>
          <a:noFill/>
        </p:spPr>
        <p:txBody>
          <a:bodyPr wrap="square" rtlCol="0">
            <a:spAutoFit/>
          </a:bodyPr>
          <a:lstStyle/>
          <a:p>
            <a:pPr algn="ctr"/>
            <a:r>
              <a:rPr lang="en-GB" sz="900" b="1" dirty="0">
                <a:solidFill>
                  <a:srgbClr val="F23A00"/>
                </a:solidFill>
                <a:latin typeface="Candara" panose="020E0502030303020204" pitchFamily="34" charset="0"/>
                <a:ea typeface="CMU Serif" panose="02000603000000000000" pitchFamily="2" charset="0"/>
                <a:cs typeface="CMU Serif" panose="02000603000000000000" pitchFamily="2" charset="0"/>
              </a:rPr>
              <a:t>Markov Chain Monte Carlo (MCMC) methods</a:t>
            </a:r>
          </a:p>
          <a:p>
            <a:pPr algn="just"/>
            <a:r>
              <a:rPr lang="en-GB" sz="900" dirty="0">
                <a:latin typeface="Candara" panose="020E0502030303020204" pitchFamily="34" charset="0"/>
                <a:ea typeface="CMU Serif" panose="02000603000000000000" pitchFamily="2" charset="0"/>
                <a:cs typeface="CMU Serif" panose="02000603000000000000" pitchFamily="2" charset="0"/>
              </a:rPr>
              <a:t>A solution to the problem of detecting gerrymandering is to simply take all the possible redistricting maps and hence measure which ones are the least common (the most altered). However, it would take an immense amount of time to find every possible map [4]. MCMC</a:t>
            </a:r>
            <a:r>
              <a:rPr lang="en-US" sz="900" dirty="0">
                <a:latin typeface="Candara" panose="020E0502030303020204" pitchFamily="34" charset="0"/>
                <a:cs typeface="Aharoni" panose="02010803020104030203" pitchFamily="2" charset="-79"/>
              </a:rPr>
              <a:t> is a way of measuring gerrymandering by just collecting a selection of all the possible ways a specific area can be partitioned to see how accurately each map represents the overall demographic vote of that area. The maps collected need to be valid redistricting maps and representative of the overall possibilities, hence the following techniques are combined.</a:t>
            </a:r>
            <a:endParaRPr lang="en-US" sz="900" dirty="0">
              <a:latin typeface="Candara" panose="020E0502030303020204" pitchFamily="34" charset="0"/>
              <a:ea typeface="CMU Serif" panose="02000603000000000000" pitchFamily="2" charset="0"/>
              <a:cs typeface="CMU Serif" panose="02000603000000000000" pitchFamily="2" charset="0"/>
            </a:endParaRPr>
          </a:p>
        </p:txBody>
      </p:sp>
      <p:sp>
        <p:nvSpPr>
          <p:cNvPr id="11" name="TextBox 10">
            <a:extLst>
              <a:ext uri="{FF2B5EF4-FFF2-40B4-BE49-F238E27FC236}">
                <a16:creationId xmlns:a16="http://schemas.microsoft.com/office/drawing/2014/main" id="{3E028E51-2CE2-4057-8970-E76686ED0304}"/>
              </a:ext>
            </a:extLst>
          </p:cNvPr>
          <p:cNvSpPr txBox="1"/>
          <p:nvPr/>
        </p:nvSpPr>
        <p:spPr>
          <a:xfrm>
            <a:off x="4704574" y="4250200"/>
            <a:ext cx="2230134" cy="1200329"/>
          </a:xfrm>
          <a:prstGeom prst="rect">
            <a:avLst/>
          </a:prstGeom>
          <a:solidFill>
            <a:srgbClr val="E8E8E8"/>
          </a:solidFill>
          <a:ln>
            <a:noFill/>
          </a:ln>
        </p:spPr>
        <p:txBody>
          <a:bodyPr wrap="square" rtlCol="0">
            <a:spAutoFit/>
          </a:bodyPr>
          <a:lstStyle/>
          <a:p>
            <a:pPr algn="ctr"/>
            <a:r>
              <a:rPr lang="en-GB" sz="900" b="1" dirty="0">
                <a:solidFill>
                  <a:srgbClr val="F23A00"/>
                </a:solidFill>
                <a:latin typeface="Candara" panose="020E0502030303020204" pitchFamily="34" charset="0"/>
                <a:ea typeface="CMU Serif" panose="02000603000000000000" pitchFamily="2" charset="0"/>
                <a:cs typeface="CMU Serif" panose="02000603000000000000" pitchFamily="2" charset="0"/>
              </a:rPr>
              <a:t>Monte Carlo Simulations</a:t>
            </a:r>
          </a:p>
          <a:p>
            <a:pPr algn="just"/>
            <a:r>
              <a:rPr lang="en-US" sz="900" dirty="0">
                <a:latin typeface="Candara" panose="020E0502030303020204" pitchFamily="34" charset="0"/>
                <a:ea typeface="CMU Serif" panose="02000603000000000000" pitchFamily="2" charset="0"/>
                <a:cs typeface="CMU Serif" panose="02000603000000000000" pitchFamily="2" charset="0"/>
              </a:rPr>
              <a:t>The goal of </a:t>
            </a:r>
            <a:r>
              <a:rPr lang="en-US" sz="900" i="1" dirty="0">
                <a:latin typeface="Candara" panose="020E0502030303020204" pitchFamily="34" charset="0"/>
                <a:ea typeface="CMU Serif" panose="02000603000000000000" pitchFamily="2" charset="0"/>
                <a:cs typeface="CMU Serif" panose="02000603000000000000" pitchFamily="2" charset="0"/>
              </a:rPr>
              <a:t>Monte Carlo simulations</a:t>
            </a:r>
            <a:r>
              <a:rPr lang="en-US" sz="900" dirty="0">
                <a:latin typeface="Candara" panose="020E0502030303020204" pitchFamily="34" charset="0"/>
                <a:ea typeface="CMU Serif" panose="02000603000000000000" pitchFamily="2" charset="0"/>
                <a:cs typeface="CMU Serif" panose="02000603000000000000" pitchFamily="2" charset="0"/>
              </a:rPr>
              <a:t> is to approximate an expected value from an unknown distribution. This is done by sampling from random data points in the distribution and finding the expected value of each point one by one, through a simulation of the scenario.</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7C7E1A3-F1E8-4390-9C60-2D1A5CB4891F}"/>
                  </a:ext>
                </a:extLst>
              </p:cNvPr>
              <p:cNvSpPr txBox="1"/>
              <p:nvPr/>
            </p:nvSpPr>
            <p:spPr>
              <a:xfrm>
                <a:off x="7078053" y="1913938"/>
                <a:ext cx="1971292" cy="3539302"/>
              </a:xfrm>
              <a:prstGeom prst="rect">
                <a:avLst/>
              </a:prstGeom>
              <a:solidFill>
                <a:srgbClr val="E8E8E8"/>
              </a:solidFill>
              <a:ln>
                <a:noFill/>
              </a:ln>
            </p:spPr>
            <p:txBody>
              <a:bodyPr wrap="square" rtlCol="0">
                <a:spAutoFit/>
              </a:bodyPr>
              <a:lstStyle/>
              <a:p>
                <a:pPr algn="ctr"/>
                <a:r>
                  <a:rPr lang="en-GB" sz="900" b="1" dirty="0">
                    <a:solidFill>
                      <a:srgbClr val="F23A00"/>
                    </a:solidFill>
                    <a:latin typeface="Candara" panose="020E0502030303020204" pitchFamily="34" charset="0"/>
                    <a:ea typeface="CMU Serif" panose="02000603000000000000" pitchFamily="2" charset="0"/>
                    <a:cs typeface="CMU Serif" panose="02000603000000000000" pitchFamily="2" charset="0"/>
                  </a:rPr>
                  <a:t>The Metropolis-Hastings algorithm</a:t>
                </a:r>
              </a:p>
              <a:p>
                <a:pPr algn="just"/>
                <a:r>
                  <a:rPr lang="en-US" sz="900" dirty="0">
                    <a:latin typeface="Candara" panose="020E0502030303020204" pitchFamily="34" charset="0"/>
                    <a:ea typeface="CMU Serif" panose="02000603000000000000" pitchFamily="2" charset="0"/>
                    <a:cs typeface="CMU Serif" panose="02000603000000000000" pitchFamily="2" charset="0"/>
                  </a:rPr>
                  <a:t>The </a:t>
                </a:r>
                <a:r>
                  <a:rPr lang="en-US" sz="900" i="1" dirty="0">
                    <a:latin typeface="Candara" panose="020E0502030303020204" pitchFamily="34" charset="0"/>
                    <a:ea typeface="CMU Serif" panose="02000603000000000000" pitchFamily="2" charset="0"/>
                    <a:cs typeface="CMU Serif" panose="02000603000000000000" pitchFamily="2" charset="0"/>
                  </a:rPr>
                  <a:t>Metropolis-Hastings algorithm </a:t>
                </a:r>
                <a:r>
                  <a:rPr lang="en-US" sz="900" dirty="0">
                    <a:latin typeface="Candara" panose="020E0502030303020204" pitchFamily="34" charset="0"/>
                    <a:ea typeface="CMU Serif" panose="02000603000000000000" pitchFamily="2" charset="0"/>
                    <a:cs typeface="CMU Serif" panose="02000603000000000000" pitchFamily="2" charset="0"/>
                  </a:rPr>
                  <a:t>is a Markov Chain Monte Carlo method where, at each step a proposed state is either accepted or rejected. This process results in a Markov chain with a valid and representative stationary distribution that can be used in analysis.</a:t>
                </a:r>
              </a:p>
              <a:p>
                <a:pPr algn="just"/>
                <a:r>
                  <a:rPr lang="en-US" sz="900" dirty="0">
                    <a:latin typeface="Candara" panose="020E0502030303020204" pitchFamily="34" charset="0"/>
                    <a:ea typeface="CMU Serif" panose="02000603000000000000" pitchFamily="2" charset="0"/>
                    <a:cs typeface="CMU Serif" panose="02000603000000000000" pitchFamily="2" charset="0"/>
                  </a:rPr>
                  <a:t>The steps involved in this algorithm are shown below:</a:t>
                </a:r>
                <a:endParaRPr lang="en-GB" sz="900" dirty="0">
                  <a:solidFill>
                    <a:srgbClr val="F23A00"/>
                  </a:solidFill>
                  <a:latin typeface="Candara" panose="020E0502030303020204" pitchFamily="34" charset="0"/>
                  <a:ea typeface="CMU Serif" panose="02000603000000000000" pitchFamily="2" charset="0"/>
                  <a:cs typeface="CMU Serif" panose="02000603000000000000" pitchFamily="2" charset="0"/>
                </a:endParaRPr>
              </a:p>
              <a:p>
                <a:pPr marL="171450" indent="-171450">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Initialize </a:t>
                </a:r>
                <a14:m>
                  <m:oMath xmlns:m="http://schemas.openxmlformats.org/officeDocument/2006/math">
                    <m:sSub>
                      <m:sSubPr>
                        <m:ctrlPr>
                          <a:rPr lang="en-US" sz="900" i="1">
                            <a:latin typeface="Cambria Math" panose="02040503050406030204" pitchFamily="18" charset="0"/>
                            <a:ea typeface="CMU Serif" panose="02000603000000000000" pitchFamily="2" charset="0"/>
                            <a:cs typeface="CMU Serif" panose="02000603000000000000" pitchFamily="2" charset="0"/>
                          </a:rPr>
                        </m:ctrlPr>
                      </m:sSubPr>
                      <m:e>
                        <m:r>
                          <a:rPr lang="en-GB" sz="900" i="1">
                            <a:latin typeface="Cambria Math" panose="02040503050406030204" pitchFamily="18" charset="0"/>
                            <a:ea typeface="CMU Serif" panose="02000603000000000000" pitchFamily="2" charset="0"/>
                            <a:cs typeface="CMU Serif" panose="02000603000000000000" pitchFamily="2" charset="0"/>
                          </a:rPr>
                          <m:t>𝑋</m:t>
                        </m:r>
                      </m:e>
                      <m:sub>
                        <m:r>
                          <a:rPr lang="en-GB" sz="900" i="1">
                            <a:latin typeface="Cambria Math" panose="02040503050406030204" pitchFamily="18" charset="0"/>
                            <a:ea typeface="CMU Serif" panose="02000603000000000000" pitchFamily="2" charset="0"/>
                            <a:cs typeface="CMU Serif" panose="02000603000000000000" pitchFamily="2" charset="0"/>
                          </a:rPr>
                          <m:t>𝑛</m:t>
                        </m:r>
                      </m:sub>
                    </m:sSub>
                    <m:r>
                      <a:rPr lang="en-GB" sz="900" i="1">
                        <a:latin typeface="Cambria Math" panose="02040503050406030204" pitchFamily="18" charset="0"/>
                        <a:ea typeface="CMU Serif" panose="02000603000000000000" pitchFamily="2" charset="0"/>
                        <a:cs typeface="CMU Serif" panose="02000603000000000000" pitchFamily="2" charset="0"/>
                      </a:rPr>
                      <m:t>=</m:t>
                    </m:r>
                    <m:r>
                      <a:rPr lang="en-GB" sz="900" i="1">
                        <a:latin typeface="Cambria Math" panose="02040503050406030204" pitchFamily="18" charset="0"/>
                        <a:ea typeface="CMU Serif" panose="02000603000000000000" pitchFamily="2" charset="0"/>
                        <a:cs typeface="CMU Serif" panose="02000603000000000000" pitchFamily="2" charset="0"/>
                      </a:rPr>
                      <m:t>𝑥</m:t>
                    </m:r>
                  </m:oMath>
                </a14:m>
                <a:r>
                  <a:rPr lang="en-US" sz="900" dirty="0">
                    <a:latin typeface="Candara" panose="020E0502030303020204" pitchFamily="34" charset="0"/>
                    <a:ea typeface="CMU Serif" panose="02000603000000000000" pitchFamily="2" charset="0"/>
                    <a:cs typeface="CMU Serif" panose="02000603000000000000" pitchFamily="2" charset="0"/>
                  </a:rPr>
                  <a:t>.</a:t>
                </a:r>
              </a:p>
              <a:p>
                <a:pPr marL="171450" indent="-171450">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Generate proposed state </a:t>
                </a:r>
                <a14:m>
                  <m:oMath xmlns:m="http://schemas.openxmlformats.org/officeDocument/2006/math">
                    <m:acc>
                      <m:accPr>
                        <m:chr m:val="̂"/>
                        <m:ctrlPr>
                          <a:rPr lang="en-US" sz="900" i="1">
                            <a:latin typeface="Cambria Math" panose="02040503050406030204" pitchFamily="18" charset="0"/>
                            <a:ea typeface="CMU Serif" panose="02000603000000000000" pitchFamily="2" charset="0"/>
                            <a:cs typeface="CMU Serif" panose="02000603000000000000" pitchFamily="2" charset="0"/>
                          </a:rPr>
                        </m:ctrlPr>
                      </m:accPr>
                      <m:e>
                        <m:r>
                          <a:rPr lang="en-GB" sz="900" i="1">
                            <a:latin typeface="Cambria Math" panose="02040503050406030204" pitchFamily="18" charset="0"/>
                            <a:ea typeface="CMU Serif" panose="02000603000000000000" pitchFamily="2" charset="0"/>
                            <a:cs typeface="CMU Serif" panose="02000603000000000000" pitchFamily="2" charset="0"/>
                          </a:rPr>
                          <m:t>𝑥</m:t>
                        </m:r>
                      </m:e>
                    </m:acc>
                  </m:oMath>
                </a14:m>
                <a:r>
                  <a:rPr lang="en-US" sz="900" dirty="0">
                    <a:latin typeface="Candara" panose="020E0502030303020204" pitchFamily="34" charset="0"/>
                    <a:ea typeface="CMU Serif" panose="02000603000000000000" pitchFamily="2" charset="0"/>
                    <a:cs typeface="CMU Serif" panose="02000603000000000000" pitchFamily="2" charset="0"/>
                  </a:rPr>
                  <a:t> according to </a:t>
                </a:r>
                <a14:m>
                  <m:oMath xmlns:m="http://schemas.openxmlformats.org/officeDocument/2006/math">
                    <m:sSub>
                      <m:sSubPr>
                        <m:ctrlPr>
                          <a:rPr lang="en-US" sz="900" i="1">
                            <a:latin typeface="Cambria Math" panose="02040503050406030204" pitchFamily="18" charset="0"/>
                            <a:ea typeface="CMU Serif" panose="02000603000000000000" pitchFamily="2" charset="0"/>
                            <a:cs typeface="CMU Serif" panose="02000603000000000000" pitchFamily="2" charset="0"/>
                          </a:rPr>
                        </m:ctrlPr>
                      </m:sSubPr>
                      <m:e>
                        <m:r>
                          <a:rPr lang="en-GB" sz="900" i="1">
                            <a:latin typeface="Cambria Math" panose="02040503050406030204" pitchFamily="18" charset="0"/>
                            <a:ea typeface="CMU Serif" panose="02000603000000000000" pitchFamily="2" charset="0"/>
                            <a:cs typeface="CMU Serif" panose="02000603000000000000" pitchFamily="2" charset="0"/>
                          </a:rPr>
                          <m:t>𝑃</m:t>
                        </m:r>
                      </m:e>
                      <m:sub>
                        <m:r>
                          <a:rPr lang="en-GB" sz="900" i="1">
                            <a:latin typeface="Cambria Math" panose="02040503050406030204" pitchFamily="18" charset="0"/>
                            <a:ea typeface="CMU Serif" panose="02000603000000000000" pitchFamily="2" charset="0"/>
                            <a:cs typeface="CMU Serif" panose="02000603000000000000" pitchFamily="2" charset="0"/>
                          </a:rPr>
                          <m:t>𝑥</m:t>
                        </m:r>
                        <m:r>
                          <a:rPr lang="en-GB" sz="900" i="1">
                            <a:latin typeface="Cambria Math" panose="02040503050406030204" pitchFamily="18" charset="0"/>
                            <a:ea typeface="CMU Serif" panose="02000603000000000000" pitchFamily="2" charset="0"/>
                            <a:cs typeface="CMU Serif" panose="02000603000000000000" pitchFamily="2" charset="0"/>
                          </a:rPr>
                          <m:t>,</m:t>
                        </m:r>
                        <m:acc>
                          <m:accPr>
                            <m:chr m:val="̂"/>
                            <m:ctrlPr>
                              <a:rPr lang="en-US" sz="900" i="1">
                                <a:latin typeface="Cambria Math" panose="02040503050406030204" pitchFamily="18" charset="0"/>
                                <a:ea typeface="CMU Serif" panose="02000603000000000000" pitchFamily="2" charset="0"/>
                                <a:cs typeface="CMU Serif" panose="02000603000000000000" pitchFamily="2" charset="0"/>
                              </a:rPr>
                            </m:ctrlPr>
                          </m:accPr>
                          <m:e>
                            <m:r>
                              <a:rPr lang="en-GB" sz="900" i="1">
                                <a:latin typeface="Cambria Math" panose="02040503050406030204" pitchFamily="18" charset="0"/>
                                <a:ea typeface="CMU Serif" panose="02000603000000000000" pitchFamily="2" charset="0"/>
                                <a:cs typeface="CMU Serif" panose="02000603000000000000" pitchFamily="2" charset="0"/>
                              </a:rPr>
                              <m:t>𝑥</m:t>
                            </m:r>
                          </m:e>
                        </m:acc>
                      </m:sub>
                    </m:sSub>
                  </m:oMath>
                </a14:m>
                <a:r>
                  <a:rPr lang="en-US" sz="900" dirty="0">
                    <a:latin typeface="Candara" panose="020E0502030303020204" pitchFamily="34" charset="0"/>
                    <a:ea typeface="CMU Serif" panose="02000603000000000000" pitchFamily="2" charset="0"/>
                    <a:cs typeface="CMU Serif" panose="02000603000000000000" pitchFamily="2" charset="0"/>
                  </a:rPr>
                  <a:t>.</a:t>
                </a:r>
              </a:p>
              <a:p>
                <a:pPr marL="171450" indent="-171450">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Compute acceptance probability</a:t>
                </a:r>
              </a:p>
              <a:p>
                <a:pPr marL="171450" indent="-171450">
                  <a:buFont typeface="+mj-lt"/>
                  <a:buAutoNum type="arabicPeriod"/>
                </a:pPr>
                <a:endParaRPr lang="en-US" sz="900" dirty="0">
                  <a:latin typeface="Candara" panose="020E0502030303020204" pitchFamily="34" charset="0"/>
                  <a:ea typeface="CMU Serif" panose="02000603000000000000" pitchFamily="2" charset="0"/>
                  <a:cs typeface="CMU Serif" panose="02000603000000000000" pitchFamily="2" charset="0"/>
                </a:endParaRPr>
              </a:p>
              <a:p>
                <a:pPr lvl="1"/>
                <a14:m>
                  <m:oMathPara xmlns:m="http://schemas.openxmlformats.org/officeDocument/2006/math">
                    <m:oMathParaPr>
                      <m:jc m:val="centerGroup"/>
                    </m:oMathParaPr>
                    <m:oMath xmlns:m="http://schemas.openxmlformats.org/officeDocument/2006/math">
                      <m:r>
                        <a:rPr lang="en-US" sz="900" i="1">
                          <a:latin typeface="Cambria Math" panose="02040503050406030204" pitchFamily="18" charset="0"/>
                          <a:ea typeface="Cambria Math" panose="02040503050406030204" pitchFamily="18" charset="0"/>
                          <a:cs typeface="CMU Serif" panose="02000603000000000000" pitchFamily="2" charset="0"/>
                        </a:rPr>
                        <m:t>𝛼</m:t>
                      </m:r>
                      <m:r>
                        <a:rPr lang="en-GB" sz="900" i="1">
                          <a:latin typeface="Cambria Math" panose="02040503050406030204" pitchFamily="18" charset="0"/>
                          <a:ea typeface="Cambria Math" panose="02040503050406030204" pitchFamily="18" charset="0"/>
                          <a:cs typeface="CMU Serif" panose="02000603000000000000" pitchFamily="2" charset="0"/>
                        </a:rPr>
                        <m:t>=</m:t>
                      </m:r>
                      <m:r>
                        <m:rPr>
                          <m:sty m:val="p"/>
                        </m:rPr>
                        <a:rPr lang="en-GB" sz="900">
                          <a:latin typeface="Cambria Math" panose="02040503050406030204" pitchFamily="18" charset="0"/>
                          <a:ea typeface="Cambria Math" panose="02040503050406030204" pitchFamily="18" charset="0"/>
                          <a:cs typeface="CMU Serif" panose="02000603000000000000" pitchFamily="2" charset="0"/>
                        </a:rPr>
                        <m:t>min</m:t>
                      </m:r>
                      <m:d>
                        <m:dPr>
                          <m:ctrlPr>
                            <a:rPr lang="en-GB" sz="900" i="1">
                              <a:latin typeface="Cambria Math" panose="02040503050406030204" pitchFamily="18" charset="0"/>
                              <a:ea typeface="Cambria Math" panose="02040503050406030204" pitchFamily="18" charset="0"/>
                              <a:cs typeface="CMU Serif" panose="02000603000000000000" pitchFamily="2" charset="0"/>
                            </a:rPr>
                          </m:ctrlPr>
                        </m:dPr>
                        <m:e>
                          <m:r>
                            <a:rPr lang="en-GB" sz="900" i="1">
                              <a:latin typeface="Cambria Math" panose="02040503050406030204" pitchFamily="18" charset="0"/>
                              <a:ea typeface="Cambria Math" panose="02040503050406030204" pitchFamily="18" charset="0"/>
                              <a:cs typeface="CMU Serif" panose="02000603000000000000" pitchFamily="2" charset="0"/>
                            </a:rPr>
                            <m:t>1, </m:t>
                          </m:r>
                          <m:f>
                            <m:fPr>
                              <m:ctrlPr>
                                <a:rPr lang="en-GB" sz="900" i="1">
                                  <a:latin typeface="Cambria Math" panose="02040503050406030204" pitchFamily="18" charset="0"/>
                                  <a:ea typeface="Cambria Math" panose="02040503050406030204" pitchFamily="18" charset="0"/>
                                  <a:cs typeface="CMU Serif" panose="02000603000000000000" pitchFamily="2" charset="0"/>
                                </a:rPr>
                              </m:ctrlPr>
                            </m:fPr>
                            <m:num>
                              <m:r>
                                <a:rPr lang="en-GB" sz="900" i="1">
                                  <a:latin typeface="Cambria Math" panose="02040503050406030204" pitchFamily="18" charset="0"/>
                                  <a:ea typeface="Cambria Math" panose="02040503050406030204" pitchFamily="18" charset="0"/>
                                  <a:cs typeface="CMU Serif" panose="02000603000000000000" pitchFamily="2" charset="0"/>
                                </a:rPr>
                                <m:t>𝜋</m:t>
                              </m:r>
                              <m:d>
                                <m:dPr>
                                  <m:ctrlPr>
                                    <a:rPr lang="en-GB" sz="900" i="1">
                                      <a:latin typeface="Cambria Math" panose="02040503050406030204" pitchFamily="18" charset="0"/>
                                      <a:ea typeface="Cambria Math" panose="02040503050406030204" pitchFamily="18" charset="0"/>
                                      <a:cs typeface="CMU Serif" panose="02000603000000000000" pitchFamily="2" charset="0"/>
                                    </a:rPr>
                                  </m:ctrlPr>
                                </m:dPr>
                                <m:e>
                                  <m:acc>
                                    <m:accPr>
                                      <m:chr m:val="̂"/>
                                      <m:ctrlPr>
                                        <a:rPr lang="en-US" sz="900" i="1">
                                          <a:latin typeface="Cambria Math" panose="02040503050406030204" pitchFamily="18" charset="0"/>
                                          <a:ea typeface="CMU Serif" panose="02000603000000000000" pitchFamily="2" charset="0"/>
                                          <a:cs typeface="CMU Serif" panose="02000603000000000000" pitchFamily="2" charset="0"/>
                                        </a:rPr>
                                      </m:ctrlPr>
                                    </m:accPr>
                                    <m:e>
                                      <m:r>
                                        <a:rPr lang="en-GB" sz="900" i="1">
                                          <a:latin typeface="Cambria Math" panose="02040503050406030204" pitchFamily="18" charset="0"/>
                                          <a:ea typeface="CMU Serif" panose="02000603000000000000" pitchFamily="2" charset="0"/>
                                          <a:cs typeface="CMU Serif" panose="02000603000000000000" pitchFamily="2" charset="0"/>
                                        </a:rPr>
                                        <m:t>𝑥</m:t>
                                      </m:r>
                                    </m:e>
                                  </m:acc>
                                </m:e>
                              </m:d>
                            </m:num>
                            <m:den>
                              <m:r>
                                <a:rPr lang="en-GB" sz="900" i="1">
                                  <a:latin typeface="Cambria Math" panose="02040503050406030204" pitchFamily="18" charset="0"/>
                                  <a:ea typeface="Cambria Math" panose="02040503050406030204" pitchFamily="18" charset="0"/>
                                  <a:cs typeface="CMU Serif" panose="02000603000000000000" pitchFamily="2" charset="0"/>
                                </a:rPr>
                                <m:t>𝜋</m:t>
                              </m:r>
                              <m:d>
                                <m:dPr>
                                  <m:ctrlPr>
                                    <a:rPr lang="en-GB" sz="900" i="1">
                                      <a:latin typeface="Cambria Math" panose="02040503050406030204" pitchFamily="18" charset="0"/>
                                      <a:ea typeface="Cambria Math" panose="02040503050406030204" pitchFamily="18" charset="0"/>
                                      <a:cs typeface="CMU Serif" panose="02000603000000000000" pitchFamily="2" charset="0"/>
                                    </a:rPr>
                                  </m:ctrlPr>
                                </m:dPr>
                                <m:e>
                                  <m:r>
                                    <a:rPr lang="en-GB" sz="900" i="1">
                                      <a:latin typeface="Cambria Math" panose="02040503050406030204" pitchFamily="18" charset="0"/>
                                      <a:ea typeface="Cambria Math" panose="02040503050406030204" pitchFamily="18" charset="0"/>
                                      <a:cs typeface="CMU Serif" panose="02000603000000000000" pitchFamily="2" charset="0"/>
                                    </a:rPr>
                                    <m:t>𝑥</m:t>
                                  </m:r>
                                </m:e>
                              </m:d>
                            </m:den>
                          </m:f>
                          <m:f>
                            <m:fPr>
                              <m:ctrlPr>
                                <a:rPr lang="en-GB" sz="900" i="1">
                                  <a:latin typeface="Cambria Math" panose="02040503050406030204" pitchFamily="18" charset="0"/>
                                  <a:ea typeface="Cambria Math" panose="02040503050406030204" pitchFamily="18" charset="0"/>
                                  <a:cs typeface="CMU Serif" panose="02000603000000000000" pitchFamily="2" charset="0"/>
                                </a:rPr>
                              </m:ctrlPr>
                            </m:fPr>
                            <m:num>
                              <m:sSub>
                                <m:sSubPr>
                                  <m:ctrlPr>
                                    <a:rPr lang="en-US" sz="900" i="1">
                                      <a:latin typeface="Cambria Math" panose="02040503050406030204" pitchFamily="18" charset="0"/>
                                      <a:ea typeface="CMU Serif" panose="02000603000000000000" pitchFamily="2" charset="0"/>
                                      <a:cs typeface="CMU Serif" panose="02000603000000000000" pitchFamily="2" charset="0"/>
                                    </a:rPr>
                                  </m:ctrlPr>
                                </m:sSubPr>
                                <m:e>
                                  <m:r>
                                    <a:rPr lang="en-GB" sz="900" i="1">
                                      <a:latin typeface="Cambria Math" panose="02040503050406030204" pitchFamily="18" charset="0"/>
                                      <a:ea typeface="CMU Serif" panose="02000603000000000000" pitchFamily="2" charset="0"/>
                                      <a:cs typeface="CMU Serif" panose="02000603000000000000" pitchFamily="2" charset="0"/>
                                    </a:rPr>
                                    <m:t>𝑃</m:t>
                                  </m:r>
                                </m:e>
                                <m:sub>
                                  <m:acc>
                                    <m:accPr>
                                      <m:chr m:val="̂"/>
                                      <m:ctrlPr>
                                        <a:rPr lang="en-US" sz="900" i="1">
                                          <a:latin typeface="Cambria Math" panose="02040503050406030204" pitchFamily="18" charset="0"/>
                                          <a:ea typeface="CMU Serif" panose="02000603000000000000" pitchFamily="2" charset="0"/>
                                          <a:cs typeface="CMU Serif" panose="02000603000000000000" pitchFamily="2" charset="0"/>
                                        </a:rPr>
                                      </m:ctrlPr>
                                    </m:accPr>
                                    <m:e>
                                      <m:r>
                                        <a:rPr lang="en-GB" sz="900" i="1">
                                          <a:latin typeface="Cambria Math" panose="02040503050406030204" pitchFamily="18" charset="0"/>
                                          <a:ea typeface="CMU Serif" panose="02000603000000000000" pitchFamily="2" charset="0"/>
                                          <a:cs typeface="CMU Serif" panose="02000603000000000000" pitchFamily="2" charset="0"/>
                                        </a:rPr>
                                        <m:t>𝑥</m:t>
                                      </m:r>
                                    </m:e>
                                  </m:acc>
                                  <m:r>
                                    <a:rPr lang="en-GB" sz="900" i="1">
                                      <a:latin typeface="Cambria Math" panose="02040503050406030204" pitchFamily="18" charset="0"/>
                                      <a:ea typeface="CMU Serif" panose="02000603000000000000" pitchFamily="2" charset="0"/>
                                      <a:cs typeface="CMU Serif" panose="02000603000000000000" pitchFamily="2" charset="0"/>
                                    </a:rPr>
                                    <m:t>,</m:t>
                                  </m:r>
                                  <m:r>
                                    <a:rPr lang="en-GB" sz="900" i="1">
                                      <a:latin typeface="Cambria Math" panose="02040503050406030204" pitchFamily="18" charset="0"/>
                                      <a:ea typeface="CMU Serif" panose="02000603000000000000" pitchFamily="2" charset="0"/>
                                      <a:cs typeface="CMU Serif" panose="02000603000000000000" pitchFamily="2" charset="0"/>
                                    </a:rPr>
                                    <m:t>𝑥</m:t>
                                  </m:r>
                                </m:sub>
                              </m:sSub>
                            </m:num>
                            <m:den>
                              <m:sSub>
                                <m:sSubPr>
                                  <m:ctrlPr>
                                    <a:rPr lang="en-US" sz="900" i="1">
                                      <a:latin typeface="Cambria Math" panose="02040503050406030204" pitchFamily="18" charset="0"/>
                                      <a:ea typeface="CMU Serif" panose="02000603000000000000" pitchFamily="2" charset="0"/>
                                      <a:cs typeface="CMU Serif" panose="02000603000000000000" pitchFamily="2" charset="0"/>
                                    </a:rPr>
                                  </m:ctrlPr>
                                </m:sSubPr>
                                <m:e>
                                  <m:r>
                                    <a:rPr lang="en-GB" sz="900" i="1">
                                      <a:latin typeface="Cambria Math" panose="02040503050406030204" pitchFamily="18" charset="0"/>
                                      <a:ea typeface="CMU Serif" panose="02000603000000000000" pitchFamily="2" charset="0"/>
                                      <a:cs typeface="CMU Serif" panose="02000603000000000000" pitchFamily="2" charset="0"/>
                                    </a:rPr>
                                    <m:t>𝑃</m:t>
                                  </m:r>
                                </m:e>
                                <m:sub>
                                  <m:r>
                                    <a:rPr lang="en-GB" sz="900" i="1">
                                      <a:latin typeface="Cambria Math" panose="02040503050406030204" pitchFamily="18" charset="0"/>
                                      <a:ea typeface="CMU Serif" panose="02000603000000000000" pitchFamily="2" charset="0"/>
                                      <a:cs typeface="CMU Serif" panose="02000603000000000000" pitchFamily="2" charset="0"/>
                                    </a:rPr>
                                    <m:t>𝑥</m:t>
                                  </m:r>
                                  <m:r>
                                    <a:rPr lang="en-GB" sz="900" i="1">
                                      <a:latin typeface="Cambria Math" panose="02040503050406030204" pitchFamily="18" charset="0"/>
                                      <a:ea typeface="CMU Serif" panose="02000603000000000000" pitchFamily="2" charset="0"/>
                                      <a:cs typeface="CMU Serif" panose="02000603000000000000" pitchFamily="2" charset="0"/>
                                    </a:rPr>
                                    <m:t>,</m:t>
                                  </m:r>
                                  <m:acc>
                                    <m:accPr>
                                      <m:chr m:val="̂"/>
                                      <m:ctrlPr>
                                        <a:rPr lang="en-US" sz="900" i="1">
                                          <a:latin typeface="Cambria Math" panose="02040503050406030204" pitchFamily="18" charset="0"/>
                                          <a:ea typeface="CMU Serif" panose="02000603000000000000" pitchFamily="2" charset="0"/>
                                          <a:cs typeface="CMU Serif" panose="02000603000000000000" pitchFamily="2" charset="0"/>
                                        </a:rPr>
                                      </m:ctrlPr>
                                    </m:accPr>
                                    <m:e>
                                      <m:r>
                                        <a:rPr lang="en-GB" sz="900" i="1">
                                          <a:latin typeface="Cambria Math" panose="02040503050406030204" pitchFamily="18" charset="0"/>
                                          <a:ea typeface="CMU Serif" panose="02000603000000000000" pitchFamily="2" charset="0"/>
                                          <a:cs typeface="CMU Serif" panose="02000603000000000000" pitchFamily="2" charset="0"/>
                                        </a:rPr>
                                        <m:t>𝑥</m:t>
                                      </m:r>
                                    </m:e>
                                  </m:acc>
                                </m:sub>
                              </m:sSub>
                            </m:den>
                          </m:f>
                        </m:e>
                      </m:d>
                    </m:oMath>
                  </m:oMathPara>
                </a14:m>
                <a:endParaRPr lang="en-US" sz="900" dirty="0">
                  <a:latin typeface="Candara" panose="020E0502030303020204" pitchFamily="34" charset="0"/>
                  <a:ea typeface="CMU Serif" panose="02000603000000000000" pitchFamily="2" charset="0"/>
                  <a:cs typeface="CMU Serif" panose="02000603000000000000" pitchFamily="2" charset="0"/>
                </a:endParaRPr>
              </a:p>
              <a:p>
                <a:pPr lvl="1"/>
                <a:endParaRPr lang="en-US" sz="900" dirty="0">
                  <a:latin typeface="Candara" panose="020E0502030303020204" pitchFamily="34" charset="0"/>
                  <a:ea typeface="CMU Serif" panose="02000603000000000000" pitchFamily="2" charset="0"/>
                  <a:cs typeface="CMU Serif" panose="02000603000000000000" pitchFamily="2" charset="0"/>
                </a:endParaRPr>
              </a:p>
              <a:p>
                <a:pPr marL="171450" indent="-171450">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Pick a number </a:t>
                </a:r>
                <a:r>
                  <a:rPr lang="en-US" sz="900" i="1" dirty="0">
                    <a:latin typeface="Candara" panose="020E0502030303020204" pitchFamily="34" charset="0"/>
                    <a:ea typeface="CMU Serif" panose="02000603000000000000" pitchFamily="2" charset="0"/>
                    <a:cs typeface="CMU Serif" panose="02000603000000000000" pitchFamily="2" charset="0"/>
                  </a:rPr>
                  <a:t>u</a:t>
                </a:r>
                <a:r>
                  <a:rPr lang="en-US" sz="900" dirty="0">
                    <a:latin typeface="Candara" panose="020E0502030303020204" pitchFamily="34" charset="0"/>
                    <a:ea typeface="CMU Serif" panose="02000603000000000000" pitchFamily="2" charset="0"/>
                    <a:cs typeface="CMU Serif" panose="02000603000000000000" pitchFamily="2" charset="0"/>
                  </a:rPr>
                  <a:t> uniformly on    [0, 1].</a:t>
                </a:r>
              </a:p>
              <a:p>
                <a:pPr marL="171450" indent="-171450">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Set</a:t>
                </a:r>
              </a:p>
              <a:p>
                <a14:m>
                  <m:oMathPara xmlns:m="http://schemas.openxmlformats.org/officeDocument/2006/math">
                    <m:oMathParaPr>
                      <m:jc m:val="centerGroup"/>
                    </m:oMathParaPr>
                    <m:oMath xmlns:m="http://schemas.openxmlformats.org/officeDocument/2006/math">
                      <m:sSub>
                        <m:sSubPr>
                          <m:ctrlPr>
                            <a:rPr lang="en-US" sz="900" i="1" smtClean="0">
                              <a:latin typeface="Cambria Math" panose="02040503050406030204" pitchFamily="18" charset="0"/>
                              <a:ea typeface="CMU Serif" panose="02000603000000000000" pitchFamily="2" charset="0"/>
                              <a:cs typeface="CMU Serif" panose="02000603000000000000" pitchFamily="2" charset="0"/>
                            </a:rPr>
                          </m:ctrlPr>
                        </m:sSubPr>
                        <m:e>
                          <m:r>
                            <a:rPr lang="en-GB" sz="900" i="1">
                              <a:latin typeface="Cambria Math" panose="02040503050406030204" pitchFamily="18" charset="0"/>
                              <a:ea typeface="CMU Serif" panose="02000603000000000000" pitchFamily="2" charset="0"/>
                              <a:cs typeface="CMU Serif" panose="02000603000000000000" pitchFamily="2" charset="0"/>
                            </a:rPr>
                            <m:t>𝑋</m:t>
                          </m:r>
                        </m:e>
                        <m:sub>
                          <m:r>
                            <a:rPr lang="en-GB" sz="900" i="1">
                              <a:latin typeface="Cambria Math" panose="02040503050406030204" pitchFamily="18" charset="0"/>
                              <a:ea typeface="CMU Serif" panose="02000603000000000000" pitchFamily="2" charset="0"/>
                              <a:cs typeface="CMU Serif" panose="02000603000000000000" pitchFamily="2" charset="0"/>
                            </a:rPr>
                            <m:t>𝑛</m:t>
                          </m:r>
                          <m:r>
                            <a:rPr lang="en-GB" sz="900" i="1">
                              <a:latin typeface="Cambria Math" panose="02040503050406030204" pitchFamily="18" charset="0"/>
                              <a:ea typeface="CMU Serif" panose="02000603000000000000" pitchFamily="2" charset="0"/>
                              <a:cs typeface="CMU Serif" panose="02000603000000000000" pitchFamily="2" charset="0"/>
                            </a:rPr>
                            <m:t>+1</m:t>
                          </m:r>
                        </m:sub>
                      </m:sSub>
                      <m:r>
                        <a:rPr lang="en-GB" sz="900" i="1">
                          <a:latin typeface="Cambria Math" panose="02040503050406030204" pitchFamily="18" charset="0"/>
                          <a:ea typeface="CMU Serif" panose="02000603000000000000" pitchFamily="2" charset="0"/>
                          <a:cs typeface="CMU Serif" panose="02000603000000000000" pitchFamily="2" charset="0"/>
                        </a:rPr>
                        <m:t>= </m:t>
                      </m:r>
                      <m:d>
                        <m:dPr>
                          <m:begChr m:val="{"/>
                          <m:endChr m:val=""/>
                          <m:ctrlPr>
                            <a:rPr lang="en-GB" sz="900" i="1">
                              <a:latin typeface="Cambria Math" panose="02040503050406030204" pitchFamily="18" charset="0"/>
                              <a:ea typeface="CMU Serif" panose="02000603000000000000" pitchFamily="2" charset="0"/>
                              <a:cs typeface="CMU Serif" panose="02000603000000000000" pitchFamily="2" charset="0"/>
                            </a:rPr>
                          </m:ctrlPr>
                        </m:dPr>
                        <m:e>
                          <m:eqArr>
                            <m:eqArrPr>
                              <m:ctrlPr>
                                <a:rPr lang="en-GB" sz="900" i="1">
                                  <a:latin typeface="Cambria Math" panose="02040503050406030204" pitchFamily="18" charset="0"/>
                                  <a:ea typeface="CMU Serif" panose="02000603000000000000" pitchFamily="2" charset="0"/>
                                  <a:cs typeface="CMU Serif" panose="02000603000000000000" pitchFamily="2" charset="0"/>
                                </a:rPr>
                              </m:ctrlPr>
                            </m:eqArrPr>
                            <m:e>
                              <m:acc>
                                <m:accPr>
                                  <m:chr m:val="̂"/>
                                  <m:ctrlPr>
                                    <a:rPr lang="en-US" sz="900" i="1">
                                      <a:latin typeface="Cambria Math" panose="02040503050406030204" pitchFamily="18" charset="0"/>
                                      <a:ea typeface="CMU Serif" panose="02000603000000000000" pitchFamily="2" charset="0"/>
                                      <a:cs typeface="CMU Serif" panose="02000603000000000000" pitchFamily="2" charset="0"/>
                                    </a:rPr>
                                  </m:ctrlPr>
                                </m:accPr>
                                <m:e>
                                  <m:r>
                                    <a:rPr lang="en-GB" sz="900" i="1">
                                      <a:latin typeface="Cambria Math" panose="02040503050406030204" pitchFamily="18" charset="0"/>
                                      <a:ea typeface="CMU Serif" panose="02000603000000000000" pitchFamily="2" charset="0"/>
                                      <a:cs typeface="CMU Serif" panose="02000603000000000000" pitchFamily="2" charset="0"/>
                                    </a:rPr>
                                    <m:t>𝑥</m:t>
                                  </m:r>
                                </m:e>
                              </m:acc>
                              <m:r>
                                <a:rPr lang="en-GB" sz="900">
                                  <a:latin typeface="Cambria Math" panose="02040503050406030204" pitchFamily="18" charset="0"/>
                                  <a:ea typeface="CMU Serif" panose="02000603000000000000" pitchFamily="2" charset="0"/>
                                  <a:cs typeface="CMU Serif" panose="02000603000000000000" pitchFamily="2" charset="0"/>
                                </a:rPr>
                                <m:t> </m:t>
                              </m:r>
                            </m:e>
                            <m:e>
                              <m:r>
                                <a:rPr lang="en-GB" sz="900" i="1">
                                  <a:latin typeface="Cambria Math" panose="02040503050406030204" pitchFamily="18" charset="0"/>
                                  <a:ea typeface="CMU Serif" panose="02000603000000000000" pitchFamily="2" charset="0"/>
                                  <a:cs typeface="CMU Serif" panose="02000603000000000000" pitchFamily="2" charset="0"/>
                                </a:rPr>
                                <m:t>𝑥</m:t>
                              </m:r>
                              <m:r>
                                <a:rPr lang="en-GB" sz="900">
                                  <a:latin typeface="Cambria Math" panose="02040503050406030204" pitchFamily="18" charset="0"/>
                                  <a:ea typeface="CMU Serif" panose="02000603000000000000" pitchFamily="2" charset="0"/>
                                  <a:cs typeface="CMU Serif" panose="02000603000000000000" pitchFamily="2" charset="0"/>
                                </a:rPr>
                                <m:t> </m:t>
                              </m:r>
                            </m:e>
                          </m:eqArr>
                          <m:r>
                            <a:rPr lang="en-GB" sz="900" i="1">
                              <a:latin typeface="Cambria Math" panose="02040503050406030204" pitchFamily="18" charset="0"/>
                              <a:ea typeface="CMU Serif" panose="02000603000000000000" pitchFamily="2" charset="0"/>
                              <a:cs typeface="CMU Serif" panose="02000603000000000000" pitchFamily="2" charset="0"/>
                            </a:rPr>
                            <m:t> </m:t>
                          </m:r>
                          <m:f>
                            <m:fPr>
                              <m:type m:val="noBar"/>
                              <m:ctrlPr>
                                <a:rPr lang="en-GB" sz="900" i="1">
                                  <a:latin typeface="Cambria Math" panose="02040503050406030204" pitchFamily="18" charset="0"/>
                                  <a:ea typeface="CMU Serif" panose="02000603000000000000" pitchFamily="2" charset="0"/>
                                  <a:cs typeface="CMU Serif" panose="02000603000000000000" pitchFamily="2" charset="0"/>
                                </a:rPr>
                              </m:ctrlPr>
                            </m:fPr>
                            <m:num>
                              <m:r>
                                <m:rPr>
                                  <m:sty m:val="p"/>
                                </m:rPr>
                                <a:rPr lang="en-GB" sz="900">
                                  <a:latin typeface="Cambria Math" panose="02040503050406030204" pitchFamily="18" charset="0"/>
                                  <a:ea typeface="CMU Serif" panose="02000603000000000000" pitchFamily="2" charset="0"/>
                                  <a:cs typeface="CMU Serif" panose="02000603000000000000" pitchFamily="2" charset="0"/>
                                </a:rPr>
                                <m:t>if</m:t>
                              </m:r>
                              <m:r>
                                <a:rPr lang="en-GB" sz="900" i="1">
                                  <a:latin typeface="Cambria Math" panose="02040503050406030204" pitchFamily="18" charset="0"/>
                                  <a:ea typeface="CMU Serif" panose="02000603000000000000" pitchFamily="2" charset="0"/>
                                  <a:cs typeface="CMU Serif" panose="02000603000000000000" pitchFamily="2" charset="0"/>
                                </a:rPr>
                                <m:t> </m:t>
                              </m:r>
                              <m:r>
                                <a:rPr lang="en-GB" sz="900" i="1">
                                  <a:latin typeface="Cambria Math" panose="02040503050406030204" pitchFamily="18" charset="0"/>
                                  <a:ea typeface="CMU Serif" panose="02000603000000000000" pitchFamily="2" charset="0"/>
                                  <a:cs typeface="CMU Serif" panose="02000603000000000000" pitchFamily="2" charset="0"/>
                                </a:rPr>
                                <m:t>𝑢</m:t>
                              </m:r>
                              <m:r>
                                <a:rPr lang="en-GB" sz="900" i="1">
                                  <a:latin typeface="Cambria Math" panose="02040503050406030204" pitchFamily="18" charset="0"/>
                                  <a:ea typeface="CMU Serif" panose="02000603000000000000" pitchFamily="2" charset="0"/>
                                  <a:cs typeface="CMU Serif" panose="02000603000000000000" pitchFamily="2" charset="0"/>
                                </a:rPr>
                                <m:t>&lt;</m:t>
                              </m:r>
                              <m:r>
                                <a:rPr lang="en-GB" sz="900" i="1">
                                  <a:latin typeface="Cambria Math" panose="02040503050406030204" pitchFamily="18" charset="0"/>
                                  <a:ea typeface="Cambria Math" panose="02040503050406030204" pitchFamily="18" charset="0"/>
                                  <a:cs typeface="CMU Serif" panose="02000603000000000000" pitchFamily="2" charset="0"/>
                                </a:rPr>
                                <m:t>𝛼</m:t>
                              </m:r>
                            </m:num>
                            <m:den>
                              <m:r>
                                <a:rPr lang="en-GB" sz="900">
                                  <a:latin typeface="Cambria Math" panose="02040503050406030204" pitchFamily="18" charset="0"/>
                                  <a:ea typeface="CMU Serif" panose="02000603000000000000" pitchFamily="2" charset="0"/>
                                  <a:cs typeface="CMU Serif" panose="02000603000000000000" pitchFamily="2" charset="0"/>
                                </a:rPr>
                                <m:t>    </m:t>
                              </m:r>
                              <m:r>
                                <m:rPr>
                                  <m:sty m:val="p"/>
                                </m:rPr>
                                <a:rPr lang="en-GB" sz="900">
                                  <a:latin typeface="Cambria Math" panose="02040503050406030204" pitchFamily="18" charset="0"/>
                                  <a:ea typeface="CMU Serif" panose="02000603000000000000" pitchFamily="2" charset="0"/>
                                  <a:cs typeface="CMU Serif" panose="02000603000000000000" pitchFamily="2" charset="0"/>
                                </a:rPr>
                                <m:t>otherwise</m:t>
                              </m:r>
                            </m:den>
                          </m:f>
                        </m:e>
                      </m:d>
                    </m:oMath>
                  </m:oMathPara>
                </a14:m>
                <a:endParaRPr lang="en-US" sz="900" dirty="0">
                  <a:latin typeface="Candara" panose="020E0502030303020204" pitchFamily="34" charset="0"/>
                  <a:ea typeface="CMU Serif" panose="02000603000000000000" pitchFamily="2" charset="0"/>
                  <a:cs typeface="CMU Serif" panose="02000603000000000000" pitchFamily="2" charset="0"/>
                </a:endParaRPr>
              </a:p>
            </p:txBody>
          </p:sp>
        </mc:Choice>
        <mc:Fallback>
          <p:sp>
            <p:nvSpPr>
              <p:cNvPr id="12" name="TextBox 11">
                <a:extLst>
                  <a:ext uri="{FF2B5EF4-FFF2-40B4-BE49-F238E27FC236}">
                    <a16:creationId xmlns:a16="http://schemas.microsoft.com/office/drawing/2014/main" id="{27C7E1A3-F1E8-4390-9C60-2D1A5CB4891F}"/>
                  </a:ext>
                </a:extLst>
              </p:cNvPr>
              <p:cNvSpPr txBox="1">
                <a:spLocks noRot="1" noChangeAspect="1" noMove="1" noResize="1" noEditPoints="1" noAdjustHandles="1" noChangeArrowheads="1" noChangeShapeType="1" noTextEdit="1"/>
              </p:cNvSpPr>
              <p:nvPr/>
            </p:nvSpPr>
            <p:spPr>
              <a:xfrm>
                <a:off x="7078053" y="1913938"/>
                <a:ext cx="1971292" cy="3539302"/>
              </a:xfrm>
              <a:prstGeom prst="rect">
                <a:avLst/>
              </a:prstGeom>
              <a:blipFill>
                <a:blip r:embed="rId3"/>
                <a:stretch>
                  <a:fillRect b="-32186"/>
                </a:stretch>
              </a:blipFill>
              <a:ln>
                <a:noFill/>
              </a:ln>
            </p:spPr>
            <p:txBody>
              <a:bodyPr/>
              <a:lstStyle/>
              <a:p>
                <a:r>
                  <a:rPr lang="en-GB">
                    <a:noFill/>
                  </a:rPr>
                  <a:t> </a:t>
                </a:r>
              </a:p>
            </p:txBody>
          </p:sp>
        </mc:Fallback>
      </mc:AlternateContent>
      <p:sp>
        <p:nvSpPr>
          <p:cNvPr id="13" name="TextBox 12">
            <a:extLst>
              <a:ext uri="{FF2B5EF4-FFF2-40B4-BE49-F238E27FC236}">
                <a16:creationId xmlns:a16="http://schemas.microsoft.com/office/drawing/2014/main" id="{E62F0DA3-2ACB-43AA-A13D-A2CCB07530B3}"/>
              </a:ext>
            </a:extLst>
          </p:cNvPr>
          <p:cNvSpPr txBox="1"/>
          <p:nvPr/>
        </p:nvSpPr>
        <p:spPr>
          <a:xfrm>
            <a:off x="126775" y="3867419"/>
            <a:ext cx="4444188" cy="1615827"/>
          </a:xfrm>
          <a:prstGeom prst="rect">
            <a:avLst/>
          </a:prstGeom>
          <a:noFill/>
          <a:ln w="28575">
            <a:solidFill>
              <a:srgbClr val="F23A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900" b="1" dirty="0">
                <a:solidFill>
                  <a:srgbClr val="F23A00"/>
                </a:solidFill>
                <a:latin typeface="Candara" panose="020E0502030303020204" pitchFamily="34" charset="0"/>
                <a:ea typeface="CMU Serif" panose="02000603000000000000" pitchFamily="2" charset="0"/>
                <a:cs typeface="CMU Serif" panose="02000603000000000000" pitchFamily="2" charset="0"/>
              </a:rPr>
              <a:t>Steps for redistricting</a:t>
            </a:r>
          </a:p>
          <a:p>
            <a:pPr marL="171450" indent="-171450" algn="just">
              <a:buClr>
                <a:srgbClr val="F23A00"/>
              </a:buClr>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An initial partition is created on a dual graph of the area (see figure 2).</a:t>
            </a:r>
          </a:p>
          <a:p>
            <a:pPr marL="171450" indent="-171450" algn="just">
              <a:buClr>
                <a:srgbClr val="F23A00"/>
              </a:buClr>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Markov chains are run on the initial plan (in the form of a random walk).</a:t>
            </a:r>
          </a:p>
          <a:p>
            <a:pPr marL="171450" indent="-171450" algn="just">
              <a:buClr>
                <a:srgbClr val="F23A00"/>
              </a:buClr>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Node by node the districts are altered.</a:t>
            </a:r>
          </a:p>
          <a:p>
            <a:pPr marL="171450" indent="-171450" algn="just">
              <a:buClr>
                <a:srgbClr val="F23A00"/>
              </a:buClr>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The Metropolis-Hastings algorithm is used to check whether the proposed plan at each step is a valid redistricting plan.</a:t>
            </a:r>
          </a:p>
          <a:p>
            <a:pPr marL="171450" indent="-171450" algn="just">
              <a:buClr>
                <a:srgbClr val="F23A00"/>
              </a:buClr>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The algorithm is usually halted once enough steps have been completed for the chain to reach a stationary distribution.</a:t>
            </a:r>
          </a:p>
          <a:p>
            <a:pPr marL="171450" indent="-171450" algn="just">
              <a:buClr>
                <a:srgbClr val="F23A00"/>
              </a:buClr>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An ensemble of valid redistricting maps is created from the samples.</a:t>
            </a:r>
          </a:p>
          <a:p>
            <a:pPr marL="171450" indent="-171450" algn="just">
              <a:buClr>
                <a:srgbClr val="F23A00"/>
              </a:buClr>
              <a:buFont typeface="+mj-lt"/>
              <a:buAutoNum type="arabicPeriod"/>
            </a:pPr>
            <a:r>
              <a:rPr lang="en-US" sz="900" dirty="0">
                <a:latin typeface="Candara" panose="020E0502030303020204" pitchFamily="34" charset="0"/>
                <a:ea typeface="CMU Serif" panose="02000603000000000000" pitchFamily="2" charset="0"/>
                <a:cs typeface="CMU Serif" panose="02000603000000000000" pitchFamily="2" charset="0"/>
              </a:rPr>
              <a:t>Outlier analysis is performed on the ensemble. If the redistricting map appears to be an outlier, it could be a case of gerrymandering (see figure 3).</a:t>
            </a:r>
          </a:p>
        </p:txBody>
      </p:sp>
      <p:grpSp>
        <p:nvGrpSpPr>
          <p:cNvPr id="21" name="Group 20">
            <a:extLst>
              <a:ext uri="{FF2B5EF4-FFF2-40B4-BE49-F238E27FC236}">
                <a16:creationId xmlns:a16="http://schemas.microsoft.com/office/drawing/2014/main" id="{6CEC3BF0-66B7-49E0-AE89-BF050D4CC249}"/>
              </a:ext>
            </a:extLst>
          </p:cNvPr>
          <p:cNvGrpSpPr/>
          <p:nvPr/>
        </p:nvGrpSpPr>
        <p:grpSpPr>
          <a:xfrm>
            <a:off x="2604317" y="728773"/>
            <a:ext cx="2009952" cy="1547135"/>
            <a:chOff x="3387972" y="1017699"/>
            <a:chExt cx="2096407" cy="1693693"/>
          </a:xfrm>
        </p:grpSpPr>
        <p:pic>
          <p:nvPicPr>
            <p:cNvPr id="7" name="Picture 6">
              <a:extLst>
                <a:ext uri="{FF2B5EF4-FFF2-40B4-BE49-F238E27FC236}">
                  <a16:creationId xmlns:a16="http://schemas.microsoft.com/office/drawing/2014/main" id="{F06D3682-6969-4260-BC44-A238A4C61768}"/>
                </a:ext>
              </a:extLst>
            </p:cNvPr>
            <p:cNvPicPr>
              <a:picLocks noChangeAspect="1"/>
            </p:cNvPicPr>
            <p:nvPr/>
          </p:nvPicPr>
          <p:blipFill>
            <a:blip r:embed="rId4"/>
            <a:stretch>
              <a:fillRect/>
            </a:stretch>
          </p:blipFill>
          <p:spPr>
            <a:xfrm>
              <a:off x="3424772" y="1017699"/>
              <a:ext cx="2022808" cy="1314169"/>
            </a:xfrm>
            <a:prstGeom prst="rect">
              <a:avLst/>
            </a:prstGeom>
            <a:solidFill>
              <a:schemeClr val="tx1"/>
            </a:solidFill>
            <a:ln>
              <a:noFill/>
            </a:ln>
          </p:spPr>
        </p:pic>
        <p:sp>
          <p:nvSpPr>
            <p:cNvPr id="6" name="TextBox 5">
              <a:extLst>
                <a:ext uri="{FF2B5EF4-FFF2-40B4-BE49-F238E27FC236}">
                  <a16:creationId xmlns:a16="http://schemas.microsoft.com/office/drawing/2014/main" id="{BBF064FA-3938-40B4-A6F4-7843E5AFAF87}"/>
                </a:ext>
              </a:extLst>
            </p:cNvPr>
            <p:cNvSpPr txBox="1"/>
            <p:nvPr/>
          </p:nvSpPr>
          <p:spPr>
            <a:xfrm>
              <a:off x="3387972" y="2307074"/>
              <a:ext cx="2096407" cy="404318"/>
            </a:xfrm>
            <a:prstGeom prst="rect">
              <a:avLst/>
            </a:prstGeom>
            <a:noFill/>
          </p:spPr>
          <p:txBody>
            <a:bodyPr wrap="square" rtlCol="0">
              <a:spAutoFit/>
            </a:bodyPr>
            <a:lstStyle/>
            <a:p>
              <a:r>
                <a:rPr lang="en-GB" sz="900" dirty="0">
                  <a:latin typeface="Candara" panose="020E0502030303020204" pitchFamily="34" charset="0"/>
                </a:rPr>
                <a:t>Figure 1: </a:t>
              </a:r>
              <a:r>
                <a:rPr lang="en-GB" sz="900" i="1" dirty="0">
                  <a:latin typeface="Candara" panose="020E0502030303020204" pitchFamily="34" charset="0"/>
                </a:rPr>
                <a:t>A simple example of gerrymandering [1]</a:t>
              </a:r>
            </a:p>
          </p:txBody>
        </p:sp>
      </p:grpSp>
      <p:pic>
        <p:nvPicPr>
          <p:cNvPr id="1030" name="Picture 6" descr="Home - AudioLab">
            <a:extLst>
              <a:ext uri="{FF2B5EF4-FFF2-40B4-BE49-F238E27FC236}">
                <a16:creationId xmlns:a16="http://schemas.microsoft.com/office/drawing/2014/main" id="{810B3000-3339-4F2A-B1FC-D0D8782023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49" y="-4234"/>
            <a:ext cx="1072085" cy="49449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5C72BE6-183E-4843-AD27-C3CBC03541D7}"/>
              </a:ext>
            </a:extLst>
          </p:cNvPr>
          <p:cNvSpPr txBox="1"/>
          <p:nvPr/>
        </p:nvSpPr>
        <p:spPr>
          <a:xfrm flipH="1">
            <a:off x="7777309" y="11761"/>
            <a:ext cx="1366691" cy="507831"/>
          </a:xfrm>
          <a:prstGeom prst="rect">
            <a:avLst/>
          </a:prstGeom>
          <a:noFill/>
        </p:spPr>
        <p:txBody>
          <a:bodyPr wrap="square" rtlCol="0">
            <a:spAutoFit/>
          </a:bodyPr>
          <a:lstStyle/>
          <a:p>
            <a:pPr algn="ctr"/>
            <a:r>
              <a:rPr lang="en-GB" sz="900" b="1" dirty="0">
                <a:solidFill>
                  <a:schemeClr val="bg1"/>
                </a:solidFill>
                <a:latin typeface="Candara" panose="020E0502030303020204" pitchFamily="34" charset="0"/>
              </a:rPr>
              <a:t>Natalie Tripp Foulds</a:t>
            </a:r>
          </a:p>
          <a:p>
            <a:pPr algn="ctr"/>
            <a:r>
              <a:rPr lang="en-GB" sz="900" dirty="0">
                <a:solidFill>
                  <a:schemeClr val="bg1"/>
                </a:solidFill>
                <a:latin typeface="Candara" panose="020E0502030303020204" pitchFamily="34" charset="0"/>
              </a:rPr>
              <a:t>Supervised by </a:t>
            </a:r>
          </a:p>
          <a:p>
            <a:pPr algn="ctr"/>
            <a:r>
              <a:rPr lang="en-GB" sz="900" dirty="0">
                <a:solidFill>
                  <a:schemeClr val="bg1"/>
                </a:solidFill>
                <a:latin typeface="Candara" panose="020E0502030303020204" pitchFamily="34" charset="0"/>
              </a:rPr>
              <a:t>Dr Graeme Wilkin</a:t>
            </a:r>
          </a:p>
        </p:txBody>
      </p:sp>
      <p:grpSp>
        <p:nvGrpSpPr>
          <p:cNvPr id="23" name="Group 22">
            <a:extLst>
              <a:ext uri="{FF2B5EF4-FFF2-40B4-BE49-F238E27FC236}">
                <a16:creationId xmlns:a16="http://schemas.microsoft.com/office/drawing/2014/main" id="{63D05F43-C0B2-4034-89D7-E440AD9126B9}"/>
              </a:ext>
            </a:extLst>
          </p:cNvPr>
          <p:cNvGrpSpPr/>
          <p:nvPr/>
        </p:nvGrpSpPr>
        <p:grpSpPr>
          <a:xfrm>
            <a:off x="58935" y="2533651"/>
            <a:ext cx="2923598" cy="1117861"/>
            <a:chOff x="176118" y="4062633"/>
            <a:chExt cx="3741066" cy="1183499"/>
          </a:xfrm>
        </p:grpSpPr>
        <p:pic>
          <p:nvPicPr>
            <p:cNvPr id="18" name="Picture 17">
              <a:extLst>
                <a:ext uri="{FF2B5EF4-FFF2-40B4-BE49-F238E27FC236}">
                  <a16:creationId xmlns:a16="http://schemas.microsoft.com/office/drawing/2014/main" id="{879616F4-A266-4387-9803-E2EF4C13810E}"/>
                </a:ext>
              </a:extLst>
            </p:cNvPr>
            <p:cNvPicPr>
              <a:picLocks noChangeAspect="1"/>
            </p:cNvPicPr>
            <p:nvPr/>
          </p:nvPicPr>
          <p:blipFill>
            <a:blip r:embed="rId6"/>
            <a:stretch>
              <a:fillRect/>
            </a:stretch>
          </p:blipFill>
          <p:spPr>
            <a:xfrm>
              <a:off x="232557" y="4062633"/>
              <a:ext cx="3684627" cy="1049491"/>
            </a:xfrm>
            <a:prstGeom prst="rect">
              <a:avLst/>
            </a:prstGeom>
          </p:spPr>
        </p:pic>
        <p:sp>
          <p:nvSpPr>
            <p:cNvPr id="22" name="TextBox 21">
              <a:extLst>
                <a:ext uri="{FF2B5EF4-FFF2-40B4-BE49-F238E27FC236}">
                  <a16:creationId xmlns:a16="http://schemas.microsoft.com/office/drawing/2014/main" id="{02D07DD0-C607-48A1-8CF7-EB47DDA3C290}"/>
                </a:ext>
              </a:extLst>
            </p:cNvPr>
            <p:cNvSpPr txBox="1"/>
            <p:nvPr/>
          </p:nvSpPr>
          <p:spPr>
            <a:xfrm>
              <a:off x="176118" y="5001746"/>
              <a:ext cx="3308037" cy="244386"/>
            </a:xfrm>
            <a:prstGeom prst="rect">
              <a:avLst/>
            </a:prstGeom>
            <a:noFill/>
          </p:spPr>
          <p:txBody>
            <a:bodyPr wrap="square" rtlCol="0">
              <a:spAutoFit/>
            </a:bodyPr>
            <a:lstStyle/>
            <a:p>
              <a:r>
                <a:rPr lang="en-GB" sz="900" dirty="0">
                  <a:latin typeface="Candara" panose="020E0502030303020204" pitchFamily="34" charset="0"/>
                </a:rPr>
                <a:t>Figure 2: </a:t>
              </a:r>
              <a:r>
                <a:rPr lang="en-GB" sz="900" i="1" dirty="0">
                  <a:latin typeface="Candara" panose="020E0502030303020204" pitchFamily="34" charset="0"/>
                </a:rPr>
                <a:t>A dual graph of the U.S. state of Iowa [2]</a:t>
              </a:r>
              <a:endParaRPr lang="en-GB" sz="900" dirty="0">
                <a:latin typeface="Candara" panose="020E0502030303020204" pitchFamily="34" charset="0"/>
              </a:endParaRPr>
            </a:p>
          </p:txBody>
        </p:sp>
      </p:grpSp>
      <p:grpSp>
        <p:nvGrpSpPr>
          <p:cNvPr id="26" name="Group 25">
            <a:extLst>
              <a:ext uri="{FF2B5EF4-FFF2-40B4-BE49-F238E27FC236}">
                <a16:creationId xmlns:a16="http://schemas.microsoft.com/office/drawing/2014/main" id="{BFC60F71-80B6-45BA-B9AC-6BAD93947171}"/>
              </a:ext>
            </a:extLst>
          </p:cNvPr>
          <p:cNvGrpSpPr/>
          <p:nvPr/>
        </p:nvGrpSpPr>
        <p:grpSpPr>
          <a:xfrm>
            <a:off x="2900923" y="2401438"/>
            <a:ext cx="1799541" cy="1386703"/>
            <a:chOff x="3624787" y="3834194"/>
            <a:chExt cx="2015407" cy="1568949"/>
          </a:xfrm>
        </p:grpSpPr>
        <p:pic>
          <p:nvPicPr>
            <p:cNvPr id="15" name="Picture 14">
              <a:extLst>
                <a:ext uri="{FF2B5EF4-FFF2-40B4-BE49-F238E27FC236}">
                  <a16:creationId xmlns:a16="http://schemas.microsoft.com/office/drawing/2014/main" id="{EC1BC580-A946-462F-9404-3BAF5701D0BE}"/>
                </a:ext>
              </a:extLst>
            </p:cNvPr>
            <p:cNvPicPr>
              <a:picLocks noChangeAspect="1"/>
            </p:cNvPicPr>
            <p:nvPr/>
          </p:nvPicPr>
          <p:blipFill>
            <a:blip r:embed="rId7"/>
            <a:stretch>
              <a:fillRect/>
            </a:stretch>
          </p:blipFill>
          <p:spPr>
            <a:xfrm>
              <a:off x="3716185" y="3834194"/>
              <a:ext cx="1728745" cy="1182420"/>
            </a:xfrm>
            <a:prstGeom prst="rect">
              <a:avLst/>
            </a:prstGeom>
            <a:ln>
              <a:noFill/>
            </a:ln>
          </p:spPr>
        </p:pic>
        <p:sp>
          <p:nvSpPr>
            <p:cNvPr id="25" name="TextBox 24">
              <a:extLst>
                <a:ext uri="{FF2B5EF4-FFF2-40B4-BE49-F238E27FC236}">
                  <a16:creationId xmlns:a16="http://schemas.microsoft.com/office/drawing/2014/main" id="{815258A7-0B72-4CAA-BC1F-C420594B1A02}"/>
                </a:ext>
              </a:extLst>
            </p:cNvPr>
            <p:cNvSpPr txBox="1"/>
            <p:nvPr/>
          </p:nvSpPr>
          <p:spPr>
            <a:xfrm>
              <a:off x="3624787" y="4985272"/>
              <a:ext cx="2015407" cy="417871"/>
            </a:xfrm>
            <a:prstGeom prst="rect">
              <a:avLst/>
            </a:prstGeom>
            <a:noFill/>
          </p:spPr>
          <p:txBody>
            <a:bodyPr wrap="square" rtlCol="0">
              <a:spAutoFit/>
            </a:bodyPr>
            <a:lstStyle/>
            <a:p>
              <a:r>
                <a:rPr lang="en-GB" sz="900" dirty="0">
                  <a:latin typeface="Candara" panose="020E0502030303020204" pitchFamily="34" charset="0"/>
                </a:rPr>
                <a:t>Figure 3: </a:t>
              </a:r>
              <a:r>
                <a:rPr lang="en-GB" sz="900" i="1" dirty="0">
                  <a:latin typeface="Candara" panose="020E0502030303020204" pitchFamily="34" charset="0"/>
                </a:rPr>
                <a:t>Outlier analysis plot of the 2012 elections in Wisconsin [3]</a:t>
              </a:r>
            </a:p>
          </p:txBody>
        </p:sp>
      </p:grpSp>
      <p:grpSp>
        <p:nvGrpSpPr>
          <p:cNvPr id="28" name="Group 27">
            <a:extLst>
              <a:ext uri="{FF2B5EF4-FFF2-40B4-BE49-F238E27FC236}">
                <a16:creationId xmlns:a16="http://schemas.microsoft.com/office/drawing/2014/main" id="{A3A2DAAB-04C6-45B8-A661-4554D34CC895}"/>
              </a:ext>
            </a:extLst>
          </p:cNvPr>
          <p:cNvGrpSpPr/>
          <p:nvPr/>
        </p:nvGrpSpPr>
        <p:grpSpPr>
          <a:xfrm>
            <a:off x="78487" y="5603879"/>
            <a:ext cx="4553428" cy="766379"/>
            <a:chOff x="-3691" y="5849186"/>
            <a:chExt cx="5744600" cy="879139"/>
          </a:xfrm>
        </p:grpSpPr>
        <p:pic>
          <p:nvPicPr>
            <p:cNvPr id="16" name="Picture 15">
              <a:extLst>
                <a:ext uri="{FF2B5EF4-FFF2-40B4-BE49-F238E27FC236}">
                  <a16:creationId xmlns:a16="http://schemas.microsoft.com/office/drawing/2014/main" id="{4D049BDF-CDAA-49C5-B34C-66F852D4F9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95" y="5849186"/>
              <a:ext cx="5607240" cy="623027"/>
            </a:xfrm>
            <a:prstGeom prst="rect">
              <a:avLst/>
            </a:prstGeom>
          </p:spPr>
        </p:pic>
        <p:sp>
          <p:nvSpPr>
            <p:cNvPr id="27" name="TextBox 26">
              <a:extLst>
                <a:ext uri="{FF2B5EF4-FFF2-40B4-BE49-F238E27FC236}">
                  <a16:creationId xmlns:a16="http://schemas.microsoft.com/office/drawing/2014/main" id="{76A42860-E4C9-4839-8A73-C0863BB10039}"/>
                </a:ext>
              </a:extLst>
            </p:cNvPr>
            <p:cNvSpPr txBox="1"/>
            <p:nvPr/>
          </p:nvSpPr>
          <p:spPr>
            <a:xfrm>
              <a:off x="-3691" y="6463530"/>
              <a:ext cx="5744600" cy="264795"/>
            </a:xfrm>
            <a:prstGeom prst="rect">
              <a:avLst/>
            </a:prstGeom>
            <a:noFill/>
          </p:spPr>
          <p:txBody>
            <a:bodyPr wrap="square" rtlCol="0">
              <a:spAutoFit/>
            </a:bodyPr>
            <a:lstStyle/>
            <a:p>
              <a:r>
                <a:rPr lang="en-GB" sz="900" dirty="0">
                  <a:latin typeface="Candara" panose="020E0502030303020204" pitchFamily="34" charset="0"/>
                </a:rPr>
                <a:t>Figure 4: </a:t>
              </a:r>
              <a:r>
                <a:rPr lang="en-GB" sz="900" i="1" dirty="0">
                  <a:latin typeface="Candara" panose="020E0502030303020204" pitchFamily="34" charset="0"/>
                </a:rPr>
                <a:t>The</a:t>
              </a:r>
              <a:r>
                <a:rPr lang="en-GB" sz="900" dirty="0">
                  <a:latin typeface="Candara" panose="020E0502030303020204" pitchFamily="34" charset="0"/>
                </a:rPr>
                <a:t> </a:t>
              </a:r>
              <a:r>
                <a:rPr lang="en-GB" sz="900" i="1" dirty="0">
                  <a:latin typeface="Candara" panose="020E0502030303020204" pitchFamily="34" charset="0"/>
                </a:rPr>
                <a:t>Metropolis-Hastings algorithm implemented on a 40x60 grid over 250,000 steps </a:t>
              </a:r>
              <a:endParaRPr lang="en-GB" sz="900" dirty="0">
                <a:latin typeface="Candara" panose="020E0502030303020204" pitchFamily="34" charset="0"/>
              </a:endParaRPr>
            </a:p>
          </p:txBody>
        </p:sp>
      </p:grpSp>
      <p:sp>
        <p:nvSpPr>
          <p:cNvPr id="33" name="TextBox 32">
            <a:extLst>
              <a:ext uri="{FF2B5EF4-FFF2-40B4-BE49-F238E27FC236}">
                <a16:creationId xmlns:a16="http://schemas.microsoft.com/office/drawing/2014/main" id="{4D73D011-34F7-468E-9B11-84042EB9A745}"/>
              </a:ext>
            </a:extLst>
          </p:cNvPr>
          <p:cNvSpPr txBox="1"/>
          <p:nvPr/>
        </p:nvSpPr>
        <p:spPr>
          <a:xfrm>
            <a:off x="4667824" y="5478675"/>
            <a:ext cx="4381521" cy="923330"/>
          </a:xfrm>
          <a:prstGeom prst="rect">
            <a:avLst/>
          </a:prstGeom>
          <a:noFill/>
        </p:spPr>
        <p:txBody>
          <a:bodyPr wrap="square" rtlCol="0">
            <a:spAutoFit/>
          </a:bodyPr>
          <a:lstStyle/>
          <a:p>
            <a:pPr algn="ctr"/>
            <a:r>
              <a:rPr lang="en-GB" sz="900" b="1" dirty="0">
                <a:solidFill>
                  <a:srgbClr val="F23A00"/>
                </a:solidFill>
                <a:latin typeface="Candara" panose="020E0502030303020204" pitchFamily="34" charset="0"/>
                <a:ea typeface="CMU Serif" panose="02000603000000000000" pitchFamily="2" charset="0"/>
                <a:cs typeface="CMU Serif" panose="02000603000000000000" pitchFamily="2" charset="0"/>
              </a:rPr>
              <a:t>Conclusion</a:t>
            </a:r>
          </a:p>
          <a:p>
            <a:pPr algn="just"/>
            <a:r>
              <a:rPr lang="en-US" sz="900" dirty="0">
                <a:latin typeface="Candara" panose="020E0502030303020204" pitchFamily="34" charset="0"/>
              </a:rPr>
              <a:t>This field is constantly progressing as mathematicians are continuously attempting to find faster and more reliable algorithms for handling the issues surrounding redistricting. Investigating the topic and performing MCMC methods on a simple grid  (see figure 4)  showed this technique to be a very efficient and easily applicable way of measuring voter unfairness. </a:t>
            </a:r>
            <a:endParaRPr lang="en-GB" sz="900" dirty="0">
              <a:latin typeface="Candara" panose="020E0502030303020204" pitchFamily="34" charset="0"/>
              <a:ea typeface="CMU Serif" panose="02000603000000000000" pitchFamily="2" charset="0"/>
              <a:cs typeface="CMU Serif" panose="02000603000000000000" pitchFamily="2" charset="0"/>
            </a:endParaRPr>
          </a:p>
        </p:txBody>
      </p:sp>
      <p:sp>
        <p:nvSpPr>
          <p:cNvPr id="35" name="Rectangle 34">
            <a:extLst>
              <a:ext uri="{FF2B5EF4-FFF2-40B4-BE49-F238E27FC236}">
                <a16:creationId xmlns:a16="http://schemas.microsoft.com/office/drawing/2014/main" id="{3ECAE3AD-B2D4-4804-AEA3-BA410F080894}"/>
              </a:ext>
            </a:extLst>
          </p:cNvPr>
          <p:cNvSpPr/>
          <p:nvPr/>
        </p:nvSpPr>
        <p:spPr>
          <a:xfrm>
            <a:off x="-15695" y="6411084"/>
            <a:ext cx="9144000" cy="459434"/>
          </a:xfrm>
          <a:prstGeom prst="rect">
            <a:avLst/>
          </a:prstGeom>
          <a:solidFill>
            <a:srgbClr val="F23A00"/>
          </a:solidFill>
          <a:ln>
            <a:solidFill>
              <a:srgbClr val="F23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latin typeface="Candara" panose="020E0502030303020204" pitchFamily="34" charset="0"/>
            </a:endParaRPr>
          </a:p>
        </p:txBody>
      </p:sp>
      <p:sp>
        <p:nvSpPr>
          <p:cNvPr id="31" name="TextBox 30">
            <a:extLst>
              <a:ext uri="{FF2B5EF4-FFF2-40B4-BE49-F238E27FC236}">
                <a16:creationId xmlns:a16="http://schemas.microsoft.com/office/drawing/2014/main" id="{6CA1B112-613A-42F6-BBDB-B0B30C7CBB5F}"/>
              </a:ext>
            </a:extLst>
          </p:cNvPr>
          <p:cNvSpPr txBox="1"/>
          <p:nvPr/>
        </p:nvSpPr>
        <p:spPr>
          <a:xfrm>
            <a:off x="103041" y="6362687"/>
            <a:ext cx="8989355" cy="507831"/>
          </a:xfrm>
          <a:prstGeom prst="rect">
            <a:avLst/>
          </a:prstGeom>
          <a:noFill/>
        </p:spPr>
        <p:txBody>
          <a:bodyPr wrap="square" rtlCol="0">
            <a:spAutoFit/>
          </a:bodyPr>
          <a:lstStyle/>
          <a:p>
            <a:r>
              <a:rPr lang="en-US" sz="900" dirty="0">
                <a:solidFill>
                  <a:schemeClr val="bg1"/>
                </a:solidFill>
                <a:latin typeface="Candara" panose="020E0502030303020204" pitchFamily="34" charset="0"/>
              </a:rPr>
              <a:t>References: [1] Kristopher </a:t>
            </a:r>
            <a:r>
              <a:rPr lang="en-US" sz="900" dirty="0" err="1">
                <a:solidFill>
                  <a:schemeClr val="bg1"/>
                </a:solidFill>
                <a:latin typeface="Candara" panose="020E0502030303020204" pitchFamily="34" charset="0"/>
              </a:rPr>
              <a:t>Tapp</a:t>
            </a:r>
            <a:r>
              <a:rPr lang="en-US" sz="900" dirty="0">
                <a:solidFill>
                  <a:schemeClr val="bg1"/>
                </a:solidFill>
                <a:latin typeface="Candara" panose="020E0502030303020204" pitchFamily="34" charset="0"/>
              </a:rPr>
              <a:t>, Measuring political gerrymandering, The American Mathematical Monthly 126 (2019), no. 7, 593–609. [2] Daryl De Ford, Moon </a:t>
            </a:r>
            <a:r>
              <a:rPr lang="en-US" sz="900" dirty="0" err="1">
                <a:solidFill>
                  <a:schemeClr val="bg1"/>
                </a:solidFill>
                <a:latin typeface="Candara" panose="020E0502030303020204" pitchFamily="34" charset="0"/>
              </a:rPr>
              <a:t>Duchin</a:t>
            </a:r>
            <a:r>
              <a:rPr lang="en-US" sz="900" dirty="0">
                <a:solidFill>
                  <a:schemeClr val="bg1"/>
                </a:solidFill>
                <a:latin typeface="Candara" panose="020E0502030303020204" pitchFamily="34" charset="0"/>
              </a:rPr>
              <a:t>, and Justin Solomon, Recombination: A family of Markov chains for redistricting (2020). [3] </a:t>
            </a:r>
            <a:r>
              <a:rPr lang="en-GB" sz="900" dirty="0">
                <a:solidFill>
                  <a:schemeClr val="bg1"/>
                </a:solidFill>
                <a:latin typeface="Candara" panose="020E0502030303020204" pitchFamily="34" charset="0"/>
              </a:rPr>
              <a:t>Gregory </a:t>
            </a:r>
            <a:r>
              <a:rPr lang="en-GB" sz="900" dirty="0" err="1">
                <a:solidFill>
                  <a:schemeClr val="bg1"/>
                </a:solidFill>
                <a:latin typeface="Candara" panose="020E0502030303020204" pitchFamily="34" charset="0"/>
              </a:rPr>
              <a:t>Herschlag</a:t>
            </a:r>
            <a:r>
              <a:rPr lang="en-GB" sz="900" dirty="0">
                <a:solidFill>
                  <a:schemeClr val="bg1"/>
                </a:solidFill>
                <a:latin typeface="Candara" panose="020E0502030303020204" pitchFamily="34" charset="0"/>
              </a:rPr>
              <a:t>, Robert </a:t>
            </a:r>
            <a:r>
              <a:rPr lang="en-GB" sz="900" dirty="0" err="1">
                <a:solidFill>
                  <a:schemeClr val="bg1"/>
                </a:solidFill>
                <a:latin typeface="Candara" panose="020E0502030303020204" pitchFamily="34" charset="0"/>
              </a:rPr>
              <a:t>Ravier</a:t>
            </a:r>
            <a:r>
              <a:rPr lang="en-GB" sz="900" dirty="0">
                <a:solidFill>
                  <a:schemeClr val="bg1"/>
                </a:solidFill>
                <a:latin typeface="Candara" panose="020E0502030303020204" pitchFamily="34" charset="0"/>
              </a:rPr>
              <a:t>, and Jonathan C Mattingly, Evaluating partisan gerrymandering in Wisconsin, </a:t>
            </a:r>
            <a:r>
              <a:rPr lang="en-GB" sz="900" dirty="0" err="1">
                <a:solidFill>
                  <a:schemeClr val="bg1"/>
                </a:solidFill>
                <a:latin typeface="Candara" panose="020E0502030303020204" pitchFamily="34" charset="0"/>
              </a:rPr>
              <a:t>arXiv</a:t>
            </a:r>
            <a:r>
              <a:rPr lang="en-GB" sz="900" dirty="0">
                <a:solidFill>
                  <a:schemeClr val="bg1"/>
                </a:solidFill>
                <a:latin typeface="Candara" panose="020E0502030303020204" pitchFamily="34" charset="0"/>
              </a:rPr>
              <a:t> preprint arXiv:1709.01596 (2017). [4]</a:t>
            </a:r>
            <a:r>
              <a:rPr lang="en-US" sz="900" dirty="0">
                <a:solidFill>
                  <a:schemeClr val="bg1"/>
                </a:solidFill>
                <a:latin typeface="Candara" panose="020E0502030303020204" pitchFamily="34" charset="0"/>
              </a:rPr>
              <a:t> Moon </a:t>
            </a:r>
            <a:r>
              <a:rPr lang="en-US" sz="900" dirty="0" err="1">
                <a:solidFill>
                  <a:schemeClr val="bg1"/>
                </a:solidFill>
                <a:latin typeface="Candara" panose="020E0502030303020204" pitchFamily="34" charset="0"/>
              </a:rPr>
              <a:t>Duchin</a:t>
            </a:r>
            <a:r>
              <a:rPr lang="en-US" sz="900" dirty="0">
                <a:solidFill>
                  <a:schemeClr val="bg1"/>
                </a:solidFill>
                <a:latin typeface="Candara" panose="020E0502030303020204" pitchFamily="34" charset="0"/>
              </a:rPr>
              <a:t>, Geometry v. Gerrymandering, The Best Writing on Mathematics 2019,  (2019).</a:t>
            </a:r>
          </a:p>
        </p:txBody>
      </p:sp>
    </p:spTree>
    <p:extLst>
      <p:ext uri="{BB962C8B-B14F-4D97-AF65-F5344CB8AC3E}">
        <p14:creationId xmlns:p14="http://schemas.microsoft.com/office/powerpoint/2010/main" val="3155108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3264</TotalTime>
  <Words>849</Words>
  <Application>Microsoft Office PowerPoint</Application>
  <PresentationFormat>On-screen Show (4:3)</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Candara</vt:lpstr>
      <vt:lpstr>Office Theme</vt:lpstr>
      <vt:lpstr>Using MCMC to Measure Voter Unfairness in the Process of Redistricting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MCMC to Measure Voter Unfairness in the Process of Redistricting</dc:title>
  <dc:creator>Natalie Tripp Foulds</dc:creator>
  <cp:lastModifiedBy>Natalie Tripp Foulds</cp:lastModifiedBy>
  <cp:revision>72</cp:revision>
  <dcterms:created xsi:type="dcterms:W3CDTF">2021-05-30T14:30:44Z</dcterms:created>
  <dcterms:modified xsi:type="dcterms:W3CDTF">2021-06-04T00:17:16Z</dcterms:modified>
</cp:coreProperties>
</file>