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4" r:id="rId8"/>
    <p:sldId id="262" r:id="rId9"/>
    <p:sldId id="263" r:id="rId10"/>
    <p:sldId id="265" r:id="rId11"/>
    <p:sldId id="266" r:id="rId12"/>
  </p:sldIdLst>
  <p:sldSz cx="12192000" cy="6858000"/>
  <p:notesSz cx="7772400" cy="100584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19ECD7-2FE7-43B3-BBAA-AC06FB588796}" v="503" dt="2020-04-20T11:27:37.3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8bitmen.com/what-is-apache-openwhisk-why-use-it-everything-you-should-know-about-it/" TargetMode="External"/><Relationship Id="rId7" Type="http://schemas.openxmlformats.org/officeDocument/2006/relationships/hyperlink" Target="https://www.youtube.com/watch?v=5bOnGxgda1I" TargetMode="External"/><Relationship Id="rId2" Type="http://schemas.openxmlformats.org/officeDocument/2006/relationships/hyperlink" Target="https://medium.com/openwhisk/openwhisk-for-a-smart-city-data-application-dccd7894e0e1" TargetMode="External"/><Relationship Id="rId1" Type="http://schemas.openxmlformats.org/officeDocument/2006/relationships/slideLayout" Target="../slideLayouts/slideLayout1.xml"/><Relationship Id="rId6" Type="http://schemas.openxmlformats.org/officeDocument/2006/relationships/hyperlink" Target="https://openwhisk.apache.org/" TargetMode="External"/><Relationship Id="rId5" Type="http://schemas.openxmlformats.org/officeDocument/2006/relationships/hyperlink" Target="https://www.oreilly.com/library/view/learning-apache-openwhisk/9781492046158/ch01.html" TargetMode="External"/><Relationship Id="rId4" Type="http://schemas.openxmlformats.org/officeDocument/2006/relationships/hyperlink" Target="https://thenewstack.io/behind-scenes-apache-openwhisk-serverless-platfor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CustomShape 1"/>
          <p:cNvSpPr/>
          <p:nvPr/>
        </p:nvSpPr>
        <p:spPr>
          <a:xfrm>
            <a:off x="507240" y="3012480"/>
            <a:ext cx="702216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0" strike="noStrike" spc="-1">
                <a:solidFill>
                  <a:srgbClr val="595959"/>
                </a:solidFill>
                <a:latin typeface="Arial"/>
                <a:ea typeface="Tahoma"/>
              </a:rPr>
              <a:t>Apache</a:t>
            </a:r>
            <a:r>
              <a:rPr lang="en-US" sz="4800" b="0" strike="noStrike" spc="-1">
                <a:solidFill>
                  <a:srgbClr val="000000"/>
                </a:solidFill>
                <a:latin typeface="Arial"/>
                <a:ea typeface="Tahoma"/>
              </a:rPr>
              <a:t> OpenWhisk</a:t>
            </a:r>
            <a:endParaRPr lang="en-US" sz="4800" b="0" strike="noStrike" spc="-1">
              <a:latin typeface="Arial"/>
            </a:endParaRPr>
          </a:p>
        </p:txBody>
      </p:sp>
      <p:sp>
        <p:nvSpPr>
          <p:cNvPr id="39" name="CustomShape 2"/>
          <p:cNvSpPr/>
          <p:nvPr/>
        </p:nvSpPr>
        <p:spPr>
          <a:xfrm>
            <a:off x="33480" y="925920"/>
            <a:ext cx="918000" cy="918000"/>
          </a:xfrm>
          <a:custGeom>
            <a:avLst/>
            <a:gdLst/>
            <a:ahLst/>
            <a:cxnLst/>
            <a:rect l="l" t="t" r="r" b="b"/>
            <a:pathLst>
              <a:path w="21600" h="21600">
                <a:moveTo>
                  <a:pt x="0" y="0"/>
                </a:moveTo>
                <a:lnTo>
                  <a:pt x="21600" y="21600"/>
                </a:lnTo>
              </a:path>
            </a:pathLst>
          </a:custGeom>
          <a:noFill/>
          <a:ln/>
        </p:spPr>
        <p:style>
          <a:lnRef idx="1">
            <a:schemeClr val="dk1"/>
          </a:lnRef>
          <a:fillRef idx="0">
            <a:schemeClr val="dk1"/>
          </a:fillRef>
          <a:effectRef idx="0">
            <a:schemeClr val="dk1"/>
          </a:effectRef>
          <a:fontRef idx="minor"/>
        </p:style>
      </p:sp>
      <p:sp>
        <p:nvSpPr>
          <p:cNvPr id="40" name="CustomShape 3"/>
          <p:cNvSpPr/>
          <p:nvPr/>
        </p:nvSpPr>
        <p:spPr>
          <a:xfrm>
            <a:off x="531360" y="1298520"/>
            <a:ext cx="918000" cy="918000"/>
          </a:xfrm>
          <a:custGeom>
            <a:avLst/>
            <a:gdLst/>
            <a:ahLst/>
            <a:cxnLst/>
            <a:rect l="l" t="t" r="r" b="b"/>
            <a:pathLst>
              <a:path w="21600" h="21600">
                <a:moveTo>
                  <a:pt x="0" y="0"/>
                </a:moveTo>
                <a:lnTo>
                  <a:pt x="21600" y="21600"/>
                </a:lnTo>
              </a:path>
            </a:pathLst>
          </a:custGeom>
          <a:noFill/>
          <a:ln/>
        </p:spPr>
        <p:style>
          <a:lnRef idx="1">
            <a:schemeClr val="dk1"/>
          </a:lnRef>
          <a:fillRef idx="0">
            <a:schemeClr val="dk1"/>
          </a:fillRef>
          <a:effectRef idx="0">
            <a:schemeClr val="dk1"/>
          </a:effectRef>
          <a:fontRef idx="minor"/>
        </p:style>
      </p:sp>
      <p:sp>
        <p:nvSpPr>
          <p:cNvPr id="41" name="CustomShape 4"/>
          <p:cNvSpPr/>
          <p:nvPr/>
        </p:nvSpPr>
        <p:spPr>
          <a:xfrm>
            <a:off x="37440" y="648000"/>
            <a:ext cx="918000" cy="918000"/>
          </a:xfrm>
          <a:custGeom>
            <a:avLst/>
            <a:gdLst/>
            <a:ahLst/>
            <a:cxnLst/>
            <a:rect l="l" t="t" r="r" b="b"/>
            <a:pathLst>
              <a:path w="21600" h="21600">
                <a:moveTo>
                  <a:pt x="0" y="0"/>
                </a:moveTo>
                <a:lnTo>
                  <a:pt x="21600" y="21600"/>
                </a:lnTo>
              </a:path>
            </a:pathLst>
          </a:custGeom>
          <a:noFill/>
          <a:ln/>
        </p:spPr>
        <p:style>
          <a:lnRef idx="1">
            <a:schemeClr val="dk1"/>
          </a:lnRef>
          <a:fillRef idx="0">
            <a:schemeClr val="dk1"/>
          </a:fillRef>
          <a:effectRef idx="0">
            <a:schemeClr val="dk1"/>
          </a:effectRef>
          <a:fontRef idx="minor"/>
        </p:style>
      </p:sp>
      <p:sp>
        <p:nvSpPr>
          <p:cNvPr id="42" name="CustomShape 5"/>
          <p:cNvSpPr/>
          <p:nvPr/>
        </p:nvSpPr>
        <p:spPr>
          <a:xfrm>
            <a:off x="2880" y="39240"/>
            <a:ext cx="1450080" cy="1450080"/>
          </a:xfrm>
          <a:custGeom>
            <a:avLst/>
            <a:gdLst/>
            <a:ahLst/>
            <a:cxnLst/>
            <a:rect l="l" t="t" r="r" b="b"/>
            <a:pathLst>
              <a:path w="21600" h="21600">
                <a:moveTo>
                  <a:pt x="0" y="0"/>
                </a:moveTo>
                <a:lnTo>
                  <a:pt x="21600" y="21600"/>
                </a:lnTo>
              </a:path>
            </a:pathLst>
          </a:custGeom>
          <a:noFill/>
          <a:ln/>
        </p:spPr>
        <p:style>
          <a:lnRef idx="1">
            <a:schemeClr val="dk1"/>
          </a:lnRef>
          <a:fillRef idx="0">
            <a:schemeClr val="dk1"/>
          </a:fillRef>
          <a:effectRef idx="0">
            <a:schemeClr val="dk1"/>
          </a:effectRef>
          <a:fontRef idx="minor"/>
        </p:style>
      </p:sp>
      <p:sp>
        <p:nvSpPr>
          <p:cNvPr id="43" name="CustomShape 6"/>
          <p:cNvSpPr/>
          <p:nvPr/>
        </p:nvSpPr>
        <p:spPr>
          <a:xfrm>
            <a:off x="528480" y="419040"/>
            <a:ext cx="2149560" cy="2139120"/>
          </a:xfrm>
          <a:custGeom>
            <a:avLst/>
            <a:gdLst/>
            <a:ahLst/>
            <a:cxnLst/>
            <a:rect l="l" t="t" r="r" b="b"/>
            <a:pathLst>
              <a:path w="21600" h="21600">
                <a:moveTo>
                  <a:pt x="0" y="0"/>
                </a:moveTo>
                <a:lnTo>
                  <a:pt x="21600" y="21600"/>
                </a:lnTo>
              </a:path>
            </a:pathLst>
          </a:custGeom>
          <a:noFill/>
          <a:ln>
            <a:solidFill>
              <a:srgbClr val="C00000"/>
            </a:solidFill>
          </a:ln>
        </p:spPr>
        <p:style>
          <a:lnRef idx="1">
            <a:schemeClr val="accent1"/>
          </a:lnRef>
          <a:fillRef idx="0">
            <a:schemeClr val="accent1"/>
          </a:fillRef>
          <a:effectRef idx="0">
            <a:schemeClr val="accent1"/>
          </a:effectRef>
          <a:fontRef idx="minor"/>
        </p:style>
      </p:sp>
      <p:sp>
        <p:nvSpPr>
          <p:cNvPr id="44" name="CustomShape 7"/>
          <p:cNvSpPr/>
          <p:nvPr/>
        </p:nvSpPr>
        <p:spPr>
          <a:xfrm>
            <a:off x="826560" y="226440"/>
            <a:ext cx="500400" cy="385560"/>
          </a:xfrm>
          <a:prstGeom prst="bentConnector3">
            <a:avLst>
              <a:gd name="adj1" fmla="val 50000"/>
            </a:avLst>
          </a:prstGeom>
          <a:noFill/>
          <a:ln>
            <a:solidFill>
              <a:srgbClr val="C00000"/>
            </a:solidFill>
          </a:ln>
        </p:spPr>
        <p:style>
          <a:lnRef idx="1">
            <a:schemeClr val="dk1"/>
          </a:lnRef>
          <a:fillRef idx="0">
            <a:schemeClr val="dk1"/>
          </a:fillRef>
          <a:effectRef idx="0">
            <a:schemeClr val="dk1"/>
          </a:effectRef>
          <a:fontRef idx="minor"/>
        </p:style>
      </p:sp>
      <p:sp>
        <p:nvSpPr>
          <p:cNvPr id="45" name="CustomShape 8"/>
          <p:cNvSpPr/>
          <p:nvPr/>
        </p:nvSpPr>
        <p:spPr>
          <a:xfrm flipH="1">
            <a:off x="1824840" y="766080"/>
            <a:ext cx="792720" cy="385560"/>
          </a:xfrm>
          <a:prstGeom prst="bentConnector3">
            <a:avLst>
              <a:gd name="adj1" fmla="val 50000"/>
            </a:avLst>
          </a:prstGeom>
          <a:noFill/>
          <a:ln/>
        </p:spPr>
        <p:style>
          <a:lnRef idx="1">
            <a:schemeClr val="dk1"/>
          </a:lnRef>
          <a:fillRef idx="0">
            <a:schemeClr val="dk1"/>
          </a:fillRef>
          <a:effectRef idx="0">
            <a:schemeClr val="dk1"/>
          </a:effectRef>
          <a:fontRef idx="minor"/>
        </p:style>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91440" y="182880"/>
            <a:ext cx="4607280" cy="700200"/>
          </a:xfrm>
          <a:prstGeom prst="rect">
            <a:avLst/>
          </a:prstGeom>
          <a:noFill/>
          <a:ln>
            <a:noFill/>
          </a:ln>
        </p:spPr>
        <p:txBody>
          <a:bodyPr lIns="90000" tIns="45000" rIns="90000" bIns="45000" anchor="t">
            <a:noAutofit/>
          </a:bodyPr>
          <a:lstStyle/>
          <a:p>
            <a:r>
              <a:rPr lang="en-US" sz="2400" b="1" u="sng" strike="noStrike" spc="-1" dirty="0">
                <a:solidFill>
                  <a:srgbClr val="C00000"/>
                </a:solidFill>
                <a:uFillTx/>
                <a:latin typeface="Calibri"/>
                <a:ea typeface="DejaVu Sans"/>
              </a:rPr>
              <a:t>What is IBM </a:t>
            </a:r>
            <a:r>
              <a:rPr lang="en-US" sz="2400" b="1" u="sng" spc="-1" dirty="0">
                <a:solidFill>
                  <a:srgbClr val="C00000"/>
                </a:solidFill>
                <a:latin typeface="Calibri"/>
                <a:ea typeface="DejaVu Sans"/>
              </a:rPr>
              <a:t>Bluemix</a:t>
            </a:r>
            <a:r>
              <a:rPr lang="en-US" sz="2400" b="1" u="sng" strike="noStrike" spc="-1" dirty="0">
                <a:solidFill>
                  <a:srgbClr val="C00000"/>
                </a:solidFill>
                <a:uFillTx/>
                <a:latin typeface="Calibri"/>
                <a:ea typeface="DejaVu Sans"/>
              </a:rPr>
              <a:t> </a:t>
            </a:r>
            <a:r>
              <a:rPr lang="en-US" sz="2400" b="1" u="sng" strike="noStrike" spc="-1" dirty="0" err="1">
                <a:solidFill>
                  <a:srgbClr val="C00000"/>
                </a:solidFill>
                <a:uFillTx/>
                <a:latin typeface="Calibri"/>
                <a:ea typeface="DejaVu Sans"/>
              </a:rPr>
              <a:t>OpenWhisk</a:t>
            </a:r>
            <a:r>
              <a:rPr lang="en-US" sz="2400" b="1" u="sng" strike="noStrike" spc="-1" dirty="0">
                <a:solidFill>
                  <a:srgbClr val="C00000"/>
                </a:solidFill>
                <a:uFillTx/>
                <a:latin typeface="Calibri"/>
                <a:ea typeface="DejaVu Sans"/>
              </a:rPr>
              <a:t>?</a:t>
            </a:r>
            <a:endParaRPr lang="en-US" sz="2400" b="0" strike="noStrike" spc="-1">
              <a:latin typeface="Arial"/>
            </a:endParaRPr>
          </a:p>
        </p:txBody>
      </p:sp>
      <p:sp>
        <p:nvSpPr>
          <p:cNvPr id="144" name="TextShape 2"/>
          <p:cNvSpPr txBox="1"/>
          <p:nvPr/>
        </p:nvSpPr>
        <p:spPr>
          <a:xfrm>
            <a:off x="822960" y="1005840"/>
            <a:ext cx="4389120" cy="1114200"/>
          </a:xfrm>
          <a:prstGeom prst="rect">
            <a:avLst/>
          </a:prstGeom>
          <a:noFill/>
          <a:ln>
            <a:noFill/>
          </a:ln>
        </p:spPr>
        <p:txBody>
          <a:bodyPr lIns="90000" tIns="45000" rIns="90000" bIns="45000">
            <a:noAutofit/>
          </a:bodyPr>
          <a:lstStyle/>
          <a:p>
            <a:r>
              <a:rPr lang="en-US" sz="1800" b="0" strike="noStrike" spc="-1">
                <a:latin typeface="Arial"/>
              </a:rPr>
              <a:t>IBM BlueMix OpenWhisk is the FaaS Functions as a Service programming platform of IBM based on the open source serverless project OpenWhisk.</a:t>
            </a:r>
          </a:p>
        </p:txBody>
      </p:sp>
      <p:pic>
        <p:nvPicPr>
          <p:cNvPr id="145" name="Slika 144"/>
          <p:cNvPicPr/>
          <p:nvPr/>
        </p:nvPicPr>
        <p:blipFill>
          <a:blip r:embed="rId2"/>
          <a:stretch/>
        </p:blipFill>
        <p:spPr>
          <a:xfrm>
            <a:off x="2438640" y="2194560"/>
            <a:ext cx="7802640" cy="391644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471600" y="296640"/>
            <a:ext cx="274248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800" b="1" strike="noStrike" spc="-1">
                <a:solidFill>
                  <a:srgbClr val="C00000"/>
                </a:solidFill>
                <a:latin typeface="Calibri"/>
                <a:ea typeface="DejaVu Sans"/>
              </a:rPr>
              <a:t>Sources:</a:t>
            </a:r>
            <a:endParaRPr lang="en-US" sz="2800" b="0" strike="noStrike" spc="-1">
              <a:latin typeface="Arial"/>
            </a:endParaRPr>
          </a:p>
        </p:txBody>
      </p:sp>
      <p:sp>
        <p:nvSpPr>
          <p:cNvPr id="147" name="CustomShape 2"/>
          <p:cNvSpPr/>
          <p:nvPr/>
        </p:nvSpPr>
        <p:spPr>
          <a:xfrm>
            <a:off x="37800" y="1489680"/>
            <a:ext cx="12494160" cy="496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120">
              <a:lnSpc>
                <a:spcPct val="100000"/>
              </a:lnSpc>
              <a:buClr>
                <a:srgbClr val="000000"/>
              </a:buClr>
              <a:buFont typeface="Arial"/>
              <a:buChar char="•"/>
            </a:pPr>
            <a:r>
              <a:rPr lang="en-US" sz="2000" b="0" u="sng" strike="noStrike" spc="-1">
                <a:solidFill>
                  <a:srgbClr val="0563C1"/>
                </a:solidFill>
                <a:uFillTx/>
                <a:latin typeface="Calibri"/>
                <a:ea typeface="Calibri"/>
                <a:hlinkClick r:id="rId2"/>
              </a:rPr>
              <a:t>https://medium.com/openwhisk/openwhisk-for-a-smart-city-data-application-dccd7894e0e1</a:t>
            </a:r>
            <a:r>
              <a:rPr lang="en-US" sz="2000" b="0" strike="noStrike" spc="-1">
                <a:solidFill>
                  <a:srgbClr val="000000"/>
                </a:solidFill>
                <a:latin typeface="Calibri"/>
                <a:ea typeface="Calibri"/>
              </a:rPr>
              <a:t> </a:t>
            </a:r>
            <a:endParaRPr lang="en-US" sz="2000" b="0" strike="noStrike" spc="-1">
              <a:latin typeface="Arial"/>
            </a:endParaRPr>
          </a:p>
          <a:p>
            <a:pPr>
              <a:lnSpc>
                <a:spcPct val="100000"/>
              </a:lnSpc>
            </a:pPr>
            <a:endParaRPr lang="en-US" sz="2000" b="0" strike="noStrike" spc="-1">
              <a:latin typeface="Arial"/>
            </a:endParaRPr>
          </a:p>
          <a:p>
            <a:pPr marL="285840" indent="-285120">
              <a:lnSpc>
                <a:spcPct val="100000"/>
              </a:lnSpc>
              <a:buClr>
                <a:srgbClr val="000000"/>
              </a:buClr>
              <a:buFont typeface="Arial"/>
              <a:buChar char="•"/>
            </a:pPr>
            <a:r>
              <a:rPr lang="en-US" sz="2000" b="0" u="sng" strike="noStrike" spc="-1">
                <a:solidFill>
                  <a:srgbClr val="0563C1"/>
                </a:solidFill>
                <a:uFillTx/>
                <a:latin typeface="Calibri"/>
                <a:ea typeface="Calibri"/>
                <a:hlinkClick r:id="rId3"/>
              </a:rPr>
              <a:t>https://www.8bitmen.com/what-is-apache-openwhisk-why-use-it-everything-you-should-know-about-it/</a:t>
            </a:r>
            <a:r>
              <a:rPr lang="en-US" sz="2000" b="0" strike="noStrike" spc="-1">
                <a:solidFill>
                  <a:srgbClr val="000000"/>
                </a:solidFill>
                <a:latin typeface="Calibri"/>
                <a:ea typeface="Calibri"/>
              </a:rPr>
              <a:t> </a:t>
            </a:r>
            <a:endParaRPr lang="en-US" sz="2000" b="0" strike="noStrike" spc="-1">
              <a:latin typeface="Arial"/>
            </a:endParaRPr>
          </a:p>
          <a:p>
            <a:pPr>
              <a:lnSpc>
                <a:spcPct val="100000"/>
              </a:lnSpc>
            </a:pPr>
            <a:endParaRPr lang="en-US" sz="2000" b="0" strike="noStrike" spc="-1">
              <a:latin typeface="Arial"/>
            </a:endParaRPr>
          </a:p>
          <a:p>
            <a:pPr marL="285840" indent="-285120">
              <a:lnSpc>
                <a:spcPct val="100000"/>
              </a:lnSpc>
              <a:buClr>
                <a:srgbClr val="000000"/>
              </a:buClr>
              <a:buFont typeface="Arial"/>
              <a:buChar char="•"/>
            </a:pPr>
            <a:r>
              <a:rPr lang="en-US" sz="2000" b="0" u="sng" strike="noStrike" spc="-1">
                <a:solidFill>
                  <a:srgbClr val="0563C1"/>
                </a:solidFill>
                <a:uFillTx/>
                <a:latin typeface="Calibri"/>
                <a:ea typeface="Calibri"/>
                <a:hlinkClick r:id="rId4"/>
              </a:rPr>
              <a:t>https://thenewstack.io/behind-scenes-apache-openwhisk-serverless-platform/</a:t>
            </a:r>
            <a:r>
              <a:rPr lang="en-US" sz="2000" b="0" strike="noStrike" spc="-1">
                <a:solidFill>
                  <a:srgbClr val="000000"/>
                </a:solidFill>
                <a:latin typeface="Calibri"/>
                <a:ea typeface="Calibri"/>
              </a:rPr>
              <a:t> </a:t>
            </a:r>
            <a:endParaRPr lang="en-US" sz="2000" b="0" strike="noStrike" spc="-1">
              <a:latin typeface="Arial"/>
            </a:endParaRPr>
          </a:p>
          <a:p>
            <a:pPr>
              <a:lnSpc>
                <a:spcPct val="100000"/>
              </a:lnSpc>
            </a:pPr>
            <a:endParaRPr lang="en-US" sz="2000" b="0" strike="noStrike" spc="-1">
              <a:latin typeface="Arial"/>
            </a:endParaRPr>
          </a:p>
          <a:p>
            <a:pPr marL="285840" indent="-285120">
              <a:lnSpc>
                <a:spcPct val="100000"/>
              </a:lnSpc>
              <a:buClr>
                <a:srgbClr val="000000"/>
              </a:buClr>
              <a:buFont typeface="Arial"/>
              <a:buChar char="•"/>
            </a:pPr>
            <a:r>
              <a:rPr lang="en-US" sz="2000" b="0" u="sng" strike="noStrike" spc="-1">
                <a:solidFill>
                  <a:srgbClr val="0563C1"/>
                </a:solidFill>
                <a:uFillTx/>
                <a:latin typeface="Calibri"/>
                <a:ea typeface="Calibri"/>
                <a:hlinkClick r:id="rId5"/>
              </a:rPr>
              <a:t>https://www.oreilly.com/library/view/learning-apache-openwhisk/9781492046158/ch01.html</a:t>
            </a:r>
            <a:r>
              <a:rPr lang="en-US" sz="2000" b="0" strike="noStrike" spc="-1">
                <a:solidFill>
                  <a:srgbClr val="000000"/>
                </a:solidFill>
                <a:latin typeface="Calibri"/>
                <a:ea typeface="Calibri"/>
              </a:rPr>
              <a:t> </a:t>
            </a:r>
            <a:endParaRPr lang="en-US" sz="2000" b="0" strike="noStrike" spc="-1">
              <a:latin typeface="Arial"/>
            </a:endParaRPr>
          </a:p>
          <a:p>
            <a:pPr>
              <a:lnSpc>
                <a:spcPct val="100000"/>
              </a:lnSpc>
            </a:pPr>
            <a:endParaRPr lang="en-US" sz="2000" b="0" strike="noStrike" spc="-1">
              <a:latin typeface="Arial"/>
            </a:endParaRPr>
          </a:p>
          <a:p>
            <a:pPr marL="285840" indent="-285120">
              <a:lnSpc>
                <a:spcPct val="100000"/>
              </a:lnSpc>
              <a:buClr>
                <a:srgbClr val="000000"/>
              </a:buClr>
              <a:buFont typeface="Arial"/>
              <a:buChar char="•"/>
            </a:pPr>
            <a:r>
              <a:rPr lang="en-US" sz="2000" b="0" u="sng" strike="noStrike" spc="-1">
                <a:solidFill>
                  <a:srgbClr val="0563C1"/>
                </a:solidFill>
                <a:uFillTx/>
                <a:latin typeface="Calibri"/>
                <a:ea typeface="Calibri"/>
                <a:hlinkClick r:id="rId6"/>
              </a:rPr>
              <a:t>https://openwhisk.apache.org/</a:t>
            </a:r>
            <a:endParaRPr lang="en-US" sz="2000" b="0" strike="noStrike" spc="-1">
              <a:latin typeface="Arial"/>
            </a:endParaRPr>
          </a:p>
          <a:p>
            <a:pPr>
              <a:lnSpc>
                <a:spcPct val="100000"/>
              </a:lnSpc>
            </a:pPr>
            <a:endParaRPr lang="en-US" sz="2000" b="0" strike="noStrike" spc="-1">
              <a:latin typeface="Arial"/>
            </a:endParaRPr>
          </a:p>
          <a:p>
            <a:pPr marL="285840" indent="-285120">
              <a:lnSpc>
                <a:spcPct val="100000"/>
              </a:lnSpc>
              <a:buClr>
                <a:srgbClr val="000000"/>
              </a:buClr>
              <a:buFont typeface="Arial"/>
              <a:buChar char="•"/>
            </a:pPr>
            <a:r>
              <a:rPr lang="en-US" sz="2000" b="0" u="sng" strike="noStrike" spc="-1">
                <a:solidFill>
                  <a:srgbClr val="0563C1"/>
                </a:solidFill>
                <a:uFillTx/>
                <a:latin typeface="Calibri"/>
                <a:ea typeface="Calibri"/>
                <a:hlinkClick r:id="rId7"/>
              </a:rPr>
              <a:t>https://www.youtube.com/watch?v=5bOnGxgda1I</a:t>
            </a: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a:lnSpc>
                <a:spcPct val="100000"/>
              </a:lnSpc>
            </a:pPr>
            <a:br/>
            <a:endParaRPr lang="en-US" sz="2000" b="0" strike="noStrike" spc="-1">
              <a:latin typeface="Arial"/>
            </a:endParaRPr>
          </a:p>
          <a:p>
            <a:pPr>
              <a:lnSpc>
                <a:spcPct val="100000"/>
              </a:lnSpc>
            </a:pPr>
            <a:endParaRPr lang="en-US" sz="20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CustomShape 1"/>
          <p:cNvSpPr/>
          <p:nvPr/>
        </p:nvSpPr>
        <p:spPr>
          <a:xfrm>
            <a:off x="3047400" y="5744520"/>
            <a:ext cx="6845760" cy="682560"/>
          </a:xfrm>
          <a:prstGeom prst="accentCallout2">
            <a:avLst>
              <a:gd name="adj1" fmla="val 18750"/>
              <a:gd name="adj2" fmla="val -8333"/>
              <a:gd name="adj3" fmla="val 18750"/>
              <a:gd name="adj4" fmla="val -16667"/>
              <a:gd name="adj5" fmla="val 112500"/>
              <a:gd name="adj6" fmla="val -46667"/>
            </a:avLst>
          </a:prstGeom>
          <a:solidFill>
            <a:schemeClr val="bg1">
              <a:lumMod val="95000"/>
            </a:schemeClr>
          </a:solidFill>
          <a:ln>
            <a:solidFill>
              <a:srgbClr val="C00000"/>
            </a:solidFill>
          </a:ln>
        </p:spPr>
        <p:style>
          <a:lnRef idx="2">
            <a:schemeClr val="dk1"/>
          </a:lnRef>
          <a:fillRef idx="1">
            <a:schemeClr val="lt1"/>
          </a:fillRef>
          <a:effectRef idx="0">
            <a:schemeClr val="dk1"/>
          </a:effectRef>
          <a:fontRef idx="minor"/>
        </p:style>
        <p:txBody>
          <a:bodyPr lIns="90000" tIns="45000" rIns="90000" bIns="45000" anchor="ctr">
            <a:noAutofit/>
          </a:bodyPr>
          <a:lstStyle/>
          <a:p>
            <a:pPr algn="ctr">
              <a:lnSpc>
                <a:spcPct val="100000"/>
              </a:lnSpc>
            </a:pPr>
            <a:r>
              <a:rPr lang="en-US" sz="1800" b="1" strike="noStrike" spc="-1" dirty="0">
                <a:solidFill>
                  <a:srgbClr val="000000"/>
                </a:solidFill>
                <a:latin typeface="Calibri"/>
                <a:ea typeface="Calibri"/>
              </a:rPr>
              <a:t>Apache </a:t>
            </a:r>
            <a:r>
              <a:rPr lang="en-US" sz="1800" b="1" strike="noStrike" spc="-1" dirty="0" err="1">
                <a:solidFill>
                  <a:srgbClr val="000000"/>
                </a:solidFill>
                <a:latin typeface="Calibri"/>
                <a:ea typeface="Calibri"/>
              </a:rPr>
              <a:t>OpenWhisk</a:t>
            </a:r>
            <a:r>
              <a:rPr lang="en-US" sz="1800" b="0" strike="noStrike" spc="-1" dirty="0">
                <a:solidFill>
                  <a:srgbClr val="000000"/>
                </a:solidFill>
                <a:latin typeface="Calibri"/>
                <a:ea typeface="Calibri"/>
              </a:rPr>
              <a:t> is an open source, distributed </a:t>
            </a:r>
            <a:r>
              <a:rPr lang="en-US" sz="1800" b="1" strike="noStrike" spc="-1" dirty="0">
                <a:solidFill>
                  <a:srgbClr val="000000"/>
                </a:solidFill>
                <a:latin typeface="Calibri"/>
                <a:ea typeface="Calibri"/>
              </a:rPr>
              <a:t>Serverless </a:t>
            </a:r>
            <a:r>
              <a:rPr lang="en-US" sz="1800" b="0" strike="noStrike" spc="-1" dirty="0">
                <a:solidFill>
                  <a:srgbClr val="000000"/>
                </a:solidFill>
                <a:latin typeface="Calibri"/>
                <a:ea typeface="Calibri"/>
              </a:rPr>
              <a:t>platform that executes functions </a:t>
            </a:r>
            <a:r>
              <a:rPr lang="en-US" spc="-1" dirty="0">
                <a:solidFill>
                  <a:srgbClr val="000000"/>
                </a:solidFill>
                <a:latin typeface="Calibri"/>
                <a:ea typeface="Calibri"/>
              </a:rPr>
              <a:t>f</a:t>
            </a:r>
            <a:r>
              <a:rPr lang="en-US" sz="1800" b="0" strike="noStrike" spc="-1" dirty="0">
                <a:solidFill>
                  <a:srgbClr val="000000"/>
                </a:solidFill>
                <a:latin typeface="Calibri"/>
                <a:ea typeface="Calibri"/>
              </a:rPr>
              <a:t>(</a:t>
            </a:r>
            <a:r>
              <a:rPr lang="en-US" spc="-1" dirty="0">
                <a:solidFill>
                  <a:srgbClr val="000000"/>
                </a:solidFill>
                <a:latin typeface="Calibri"/>
                <a:ea typeface="Calibri"/>
              </a:rPr>
              <a:t>x</a:t>
            </a:r>
            <a:r>
              <a:rPr lang="en-US" sz="1800" b="0" strike="noStrike" spc="-1" dirty="0">
                <a:solidFill>
                  <a:srgbClr val="000000"/>
                </a:solidFill>
                <a:latin typeface="Calibri"/>
                <a:ea typeface="Calibri"/>
              </a:rPr>
              <a:t>) in response to events at any scale.</a:t>
            </a:r>
            <a:endParaRPr lang="en-US" sz="1800" b="0" strike="noStrike" spc="-1" dirty="0">
              <a:latin typeface="Arial"/>
            </a:endParaRPr>
          </a:p>
        </p:txBody>
      </p:sp>
      <p:sp>
        <p:nvSpPr>
          <p:cNvPr id="47" name="CustomShape 2"/>
          <p:cNvSpPr/>
          <p:nvPr/>
        </p:nvSpPr>
        <p:spPr>
          <a:xfrm>
            <a:off x="2346480" y="522360"/>
            <a:ext cx="8235000" cy="1385640"/>
          </a:xfrm>
          <a:prstGeom prst="accentCallout3">
            <a:avLst>
              <a:gd name="adj1" fmla="val 18750"/>
              <a:gd name="adj2" fmla="val -8333"/>
              <a:gd name="adj3" fmla="val 18750"/>
              <a:gd name="adj4" fmla="val -16667"/>
              <a:gd name="adj5" fmla="val 100000"/>
              <a:gd name="adj6" fmla="val -16667"/>
              <a:gd name="adj7" fmla="val 112963"/>
              <a:gd name="adj8" fmla="val -8333"/>
            </a:avLst>
          </a:prstGeom>
          <a:ln>
            <a:solidFill>
              <a:srgbClr val="C00000"/>
            </a:solidFill>
          </a:ln>
        </p:spPr>
        <p:style>
          <a:lnRef idx="2">
            <a:schemeClr val="dk1"/>
          </a:lnRef>
          <a:fillRef idx="1">
            <a:schemeClr val="lt1"/>
          </a:fillRef>
          <a:effectRef idx="0">
            <a:schemeClr val="dk1"/>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Calibri"/>
                <a:ea typeface="Calibri"/>
              </a:rPr>
              <a:t>An </a:t>
            </a:r>
            <a:r>
              <a:rPr lang="en-US" sz="1800" b="1" strike="noStrike" spc="-1">
                <a:solidFill>
                  <a:srgbClr val="000000"/>
                </a:solidFill>
                <a:latin typeface="Calibri"/>
                <a:ea typeface="Calibri"/>
              </a:rPr>
              <a:t>open source</a:t>
            </a:r>
            <a:r>
              <a:rPr lang="en-US" sz="1800" b="0" strike="noStrike" spc="-1">
                <a:solidFill>
                  <a:srgbClr val="000000"/>
                </a:solidFill>
                <a:latin typeface="Calibri"/>
                <a:ea typeface="Calibri"/>
              </a:rPr>
              <a:t> project driven by </a:t>
            </a:r>
            <a:r>
              <a:rPr lang="en-US" sz="1800" b="1" strike="noStrike" spc="-1">
                <a:solidFill>
                  <a:srgbClr val="000000"/>
                </a:solidFill>
                <a:latin typeface="Calibri"/>
                <a:ea typeface="Calibri"/>
              </a:rPr>
              <a:t>IBM</a:t>
            </a:r>
            <a:r>
              <a:rPr lang="en-US" sz="1800" b="0" strike="noStrike" spc="-1">
                <a:solidFill>
                  <a:srgbClr val="000000"/>
                </a:solidFill>
                <a:latin typeface="Calibri"/>
                <a:ea typeface="Calibri"/>
              </a:rPr>
              <a:t> and </a:t>
            </a:r>
            <a:r>
              <a:rPr lang="en-US" sz="1800" b="1" strike="noStrike" spc="-1">
                <a:solidFill>
                  <a:srgbClr val="000000"/>
                </a:solidFill>
                <a:latin typeface="Calibri"/>
                <a:ea typeface="Calibri"/>
              </a:rPr>
              <a:t>Adobe</a:t>
            </a:r>
            <a:r>
              <a:rPr lang="en-US" sz="1800" b="0" strike="noStrike" spc="-1">
                <a:solidFill>
                  <a:srgbClr val="000000"/>
                </a:solidFill>
                <a:latin typeface="Calibri"/>
                <a:ea typeface="Calibri"/>
              </a:rPr>
              <a:t>, </a:t>
            </a:r>
            <a:r>
              <a:rPr lang="en-US" sz="1800" b="1" strike="noStrike" spc="-1">
                <a:solidFill>
                  <a:srgbClr val="000000"/>
                </a:solidFill>
                <a:latin typeface="Calibri"/>
                <a:ea typeface="Calibri"/>
              </a:rPr>
              <a:t>Apache OpenWhisk </a:t>
            </a:r>
            <a:r>
              <a:rPr lang="en-US" sz="1800" b="0" strike="noStrike" spc="-1">
                <a:solidFill>
                  <a:srgbClr val="000000"/>
                </a:solidFill>
                <a:latin typeface="Calibri"/>
                <a:ea typeface="Calibri"/>
              </a:rPr>
              <a:t>is a robust </a:t>
            </a:r>
            <a:r>
              <a:rPr lang="en-US" sz="1800" b="1" strike="noStrike" spc="-1">
                <a:solidFill>
                  <a:srgbClr val="000000"/>
                </a:solidFill>
                <a:latin typeface="Calibri"/>
                <a:ea typeface="Calibri"/>
              </a:rPr>
              <a:t>Functions-as-a-Service</a:t>
            </a:r>
            <a:r>
              <a:rPr lang="en-US" sz="1800" b="0" strike="noStrike" spc="-1">
                <a:solidFill>
                  <a:srgbClr val="000000"/>
                </a:solidFill>
                <a:latin typeface="Calibri"/>
                <a:ea typeface="Calibri"/>
              </a:rPr>
              <a:t> (FaaS) platform that can be deployed in the cloud or within the data center. When compared to other </a:t>
            </a:r>
            <a:r>
              <a:rPr lang="en-US" sz="1800" b="1" strike="noStrike" spc="-1">
                <a:solidFill>
                  <a:srgbClr val="000000"/>
                </a:solidFill>
                <a:latin typeface="Calibri"/>
                <a:ea typeface="Calibri"/>
              </a:rPr>
              <a:t>serverless</a:t>
            </a:r>
            <a:r>
              <a:rPr lang="en-US" sz="1800" b="0" strike="noStrike" spc="-1">
                <a:solidFill>
                  <a:srgbClr val="000000"/>
                </a:solidFill>
                <a:latin typeface="Calibri"/>
                <a:ea typeface="Calibri"/>
              </a:rPr>
              <a:t> projects, OpenWhisk is a robust, scalable platform designed to support thousands of concurrent triggers and invocations.</a:t>
            </a:r>
            <a:endParaRPr lang="en-US" sz="1800" b="0" strike="noStrike" spc="-1">
              <a:latin typeface="Arial"/>
            </a:endParaRPr>
          </a:p>
        </p:txBody>
      </p:sp>
      <p:sp>
        <p:nvSpPr>
          <p:cNvPr id="48" name="CustomShape 3"/>
          <p:cNvSpPr/>
          <p:nvPr/>
        </p:nvSpPr>
        <p:spPr>
          <a:xfrm>
            <a:off x="3044520" y="4239000"/>
            <a:ext cx="5368320" cy="885240"/>
          </a:xfrm>
          <a:prstGeom prst="accentBorderCallout1">
            <a:avLst>
              <a:gd name="adj1" fmla="val 18750"/>
              <a:gd name="adj2" fmla="val -8333"/>
              <a:gd name="adj3" fmla="val 112500"/>
              <a:gd name="adj4" fmla="val -38333"/>
            </a:avLst>
          </a:prstGeom>
          <a:ln>
            <a:solidFill>
              <a:srgbClr val="C00000"/>
            </a:solidFill>
          </a:ln>
        </p:spPr>
        <p:style>
          <a:lnRef idx="2">
            <a:schemeClr val="dk1"/>
          </a:lnRef>
          <a:fillRef idx="1">
            <a:schemeClr val="lt1"/>
          </a:fillRef>
          <a:effectRef idx="0">
            <a:schemeClr val="dk1"/>
          </a:effectRef>
          <a:fontRef idx="minor"/>
        </p:style>
        <p:txBody>
          <a:bodyPr lIns="90000" tIns="45000" rIns="90000" bIns="45000" anchor="ctr">
            <a:noAutofit/>
          </a:bodyPr>
          <a:lstStyle/>
          <a:p>
            <a:pPr algn="ctr">
              <a:lnSpc>
                <a:spcPct val="100000"/>
              </a:lnSpc>
            </a:pPr>
            <a:r>
              <a:rPr lang="en-US" sz="1800" b="1" strike="noStrike" spc="-1">
                <a:solidFill>
                  <a:srgbClr val="000000"/>
                </a:solidFill>
                <a:latin typeface="Calibri"/>
                <a:ea typeface="Calibri"/>
              </a:rPr>
              <a:t>Apache OpenWhisk</a:t>
            </a:r>
            <a:r>
              <a:rPr lang="en-US" sz="1800" b="0" strike="noStrike" spc="-1">
                <a:solidFill>
                  <a:srgbClr val="000000"/>
                </a:solidFill>
                <a:latin typeface="Calibri"/>
                <a:ea typeface="Calibri"/>
              </a:rPr>
              <a:t> is a </a:t>
            </a:r>
            <a:r>
              <a:rPr lang="en-US" sz="1800" b="1" strike="noStrike" spc="-1">
                <a:solidFill>
                  <a:srgbClr val="000000"/>
                </a:solidFill>
                <a:latin typeface="Calibri"/>
                <a:ea typeface="Calibri"/>
              </a:rPr>
              <a:t>serverless </a:t>
            </a:r>
            <a:r>
              <a:rPr lang="en-US" sz="1800" b="0" strike="noStrike" spc="-1">
                <a:solidFill>
                  <a:srgbClr val="000000"/>
                </a:solidFill>
                <a:latin typeface="Calibri"/>
                <a:ea typeface="Calibri"/>
              </a:rPr>
              <a:t>platform ideally suited to a wide range of scenarios including cognitive, data, IoT, microservices, and mobile workloads. </a:t>
            </a:r>
            <a:endParaRPr lang="en-US" sz="1800" b="0" strike="noStrike" spc="-1">
              <a:latin typeface="Arial"/>
            </a:endParaRPr>
          </a:p>
        </p:txBody>
      </p:sp>
      <p:sp>
        <p:nvSpPr>
          <p:cNvPr id="49" name="CustomShape 4"/>
          <p:cNvSpPr/>
          <p:nvPr/>
        </p:nvSpPr>
        <p:spPr>
          <a:xfrm>
            <a:off x="785160" y="2808000"/>
            <a:ext cx="2131200" cy="936360"/>
          </a:xfrm>
          <a:prstGeom prst="accentBorderCallout3">
            <a:avLst>
              <a:gd name="adj1" fmla="val 18750"/>
              <a:gd name="adj2" fmla="val -8333"/>
              <a:gd name="adj3" fmla="val 18750"/>
              <a:gd name="adj4" fmla="val -16667"/>
              <a:gd name="adj5" fmla="val 100000"/>
              <a:gd name="adj6" fmla="val -16667"/>
              <a:gd name="adj7" fmla="val 112963"/>
              <a:gd name="adj8" fmla="val -8333"/>
            </a:avLst>
          </a:prstGeom>
          <a:ln/>
        </p:spPr>
        <p:style>
          <a:lnRef idx="2">
            <a:schemeClr val="dk1"/>
          </a:lnRef>
          <a:fillRef idx="1">
            <a:schemeClr val="lt1"/>
          </a:fillRef>
          <a:effectRef idx="0">
            <a:schemeClr val="dk1"/>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Calibri"/>
                <a:ea typeface="DejaVu Sans"/>
              </a:rPr>
              <a:t>Available as open source via Apache openwhisk.org</a:t>
            </a:r>
            <a:endParaRPr lang="en-US" sz="1800" b="0" strike="noStrike" spc="-1">
              <a:latin typeface="Arial"/>
            </a:endParaRPr>
          </a:p>
        </p:txBody>
      </p:sp>
      <p:sp>
        <p:nvSpPr>
          <p:cNvPr id="50" name="CustomShape 5"/>
          <p:cNvSpPr/>
          <p:nvPr/>
        </p:nvSpPr>
        <p:spPr>
          <a:xfrm>
            <a:off x="9074520" y="2714040"/>
            <a:ext cx="2721240" cy="1035000"/>
          </a:xfrm>
          <a:prstGeom prst="accentBorderCallout1">
            <a:avLst>
              <a:gd name="adj1" fmla="val 18750"/>
              <a:gd name="adj2" fmla="val -8333"/>
              <a:gd name="adj3" fmla="val 112500"/>
              <a:gd name="adj4" fmla="val -38333"/>
            </a:avLst>
          </a:prstGeom>
          <a:ln/>
        </p:spPr>
        <p:style>
          <a:lnRef idx="2">
            <a:schemeClr val="dk1"/>
          </a:lnRef>
          <a:fillRef idx="1">
            <a:schemeClr val="lt1"/>
          </a:fillRef>
          <a:effectRef idx="0">
            <a:schemeClr val="dk1"/>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Calibri"/>
                <a:ea typeface="DejaVu Sans"/>
              </a:rPr>
              <a:t>Available as managed service on </a:t>
            </a:r>
            <a:r>
              <a:rPr lang="en-US" sz="1800" b="1" strike="noStrike" spc="-1">
                <a:solidFill>
                  <a:srgbClr val="000000"/>
                </a:solidFill>
                <a:latin typeface="Calibri"/>
                <a:ea typeface="DejaVu Sans"/>
              </a:rPr>
              <a:t>IBM Bluemix</a:t>
            </a:r>
            <a:br/>
            <a:r>
              <a:rPr lang="en-US" sz="1800" b="1" strike="noStrike" spc="-1">
                <a:solidFill>
                  <a:srgbClr val="000000"/>
                </a:solidFill>
                <a:latin typeface="Calibri"/>
                <a:ea typeface="DejaVu Sans"/>
              </a:rPr>
              <a:t>bluemix.net/openwhisk</a:t>
            </a:r>
            <a:endParaRPr lang="en-US" sz="1800" b="0" strike="noStrike" spc="-1">
              <a:latin typeface="Arial"/>
            </a:endParaRPr>
          </a:p>
        </p:txBody>
      </p:sp>
      <p:sp>
        <p:nvSpPr>
          <p:cNvPr id="51" name="CustomShape 6"/>
          <p:cNvSpPr/>
          <p:nvPr/>
        </p:nvSpPr>
        <p:spPr>
          <a:xfrm>
            <a:off x="4438800" y="2362320"/>
            <a:ext cx="3323520" cy="1431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1" strike="noStrike" spc="-1">
                <a:solidFill>
                  <a:srgbClr val="C00000"/>
                </a:solidFill>
                <a:latin typeface="Calibri"/>
                <a:ea typeface="DejaVu Sans"/>
              </a:rPr>
              <a:t>What is OpenWhisk?</a:t>
            </a:r>
            <a:endParaRPr lang="en-US" sz="4400" b="0" strike="noStrike" spc="-1">
              <a:latin typeface="Arial"/>
            </a:endParaRPr>
          </a:p>
        </p:txBody>
      </p:sp>
      <p:sp>
        <p:nvSpPr>
          <p:cNvPr id="52" name="CustomShape 7"/>
          <p:cNvSpPr/>
          <p:nvPr/>
        </p:nvSpPr>
        <p:spPr>
          <a:xfrm>
            <a:off x="8992800" y="3957480"/>
            <a:ext cx="2742480" cy="228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800" b="1" strike="noStrike" spc="-1">
                <a:solidFill>
                  <a:srgbClr val="000000"/>
                </a:solidFill>
                <a:latin typeface="Calibri"/>
                <a:ea typeface="DejaVu Sans"/>
              </a:rPr>
              <a:t>Apache OpenWhisk</a:t>
            </a:r>
            <a:r>
              <a:rPr lang="en-US" sz="1800" b="0" strike="noStrike" spc="-1">
                <a:solidFill>
                  <a:srgbClr val="000000"/>
                </a:solidFill>
                <a:latin typeface="Calibri"/>
                <a:ea typeface="DejaVu Sans"/>
              </a:rPr>
              <a:t> is a </a:t>
            </a:r>
            <a:r>
              <a:rPr lang="en-US" sz="1800" b="1" strike="noStrike" spc="-1">
                <a:solidFill>
                  <a:srgbClr val="000000"/>
                </a:solidFill>
                <a:latin typeface="Calibri"/>
                <a:ea typeface="DejaVu Sans"/>
              </a:rPr>
              <a:t>serverless</a:t>
            </a:r>
            <a:r>
              <a:rPr lang="en-US" sz="1800" b="0" strike="noStrike" spc="-1">
                <a:solidFill>
                  <a:srgbClr val="000000"/>
                </a:solidFill>
                <a:latin typeface="Calibri"/>
                <a:ea typeface="DejaVu Sans"/>
              </a:rPr>
              <a:t>, </a:t>
            </a:r>
            <a:r>
              <a:rPr lang="en-US" sz="1800" b="1" strike="noStrike" spc="-1">
                <a:solidFill>
                  <a:srgbClr val="000000"/>
                </a:solidFill>
                <a:latin typeface="Calibri"/>
                <a:ea typeface="DejaVu Sans"/>
              </a:rPr>
              <a:t>open source</a:t>
            </a:r>
            <a:r>
              <a:rPr lang="en-US" sz="1800" b="0" strike="noStrike" spc="-1">
                <a:solidFill>
                  <a:srgbClr val="000000"/>
                </a:solidFill>
                <a:latin typeface="Calibri"/>
                <a:ea typeface="DejaVu Sans"/>
              </a:rPr>
              <a:t> cloud platform that executes </a:t>
            </a:r>
            <a:r>
              <a:rPr lang="en-US" sz="1800" b="1" strike="noStrike" spc="-1">
                <a:solidFill>
                  <a:srgbClr val="000000"/>
                </a:solidFill>
                <a:latin typeface="Calibri"/>
                <a:ea typeface="DejaVu Sans"/>
              </a:rPr>
              <a:t>functions</a:t>
            </a:r>
            <a:r>
              <a:rPr lang="en-US" sz="1800" b="0" strike="noStrike" spc="-1">
                <a:solidFill>
                  <a:srgbClr val="000000"/>
                </a:solidFill>
                <a:latin typeface="Calibri"/>
                <a:ea typeface="DejaVu Sans"/>
              </a:rPr>
              <a:t> in response to events at any scale</a:t>
            </a:r>
            <a:endParaRPr lang="en-US" sz="1800" b="0" strike="noStrike" spc="-1">
              <a:latin typeface="Arial"/>
            </a:endParaRPr>
          </a:p>
          <a:p>
            <a:pPr algn="ctr">
              <a:lnSpc>
                <a:spcPct val="100000"/>
              </a:lnSpc>
            </a:pPr>
            <a:endParaRPr lang="en-US" sz="1800" b="0" strike="noStrike" spc="-1">
              <a:latin typeface="Arial"/>
            </a:endParaRPr>
          </a:p>
          <a:p>
            <a:pPr>
              <a:lnSpc>
                <a:spcPct val="100000"/>
              </a:lnSpc>
            </a:pPr>
            <a:endParaRPr lang="en-US"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1"/>
          <p:cNvGrpSpPr/>
          <p:nvPr/>
        </p:nvGrpSpPr>
        <p:grpSpPr>
          <a:xfrm>
            <a:off x="972720" y="1424880"/>
            <a:ext cx="11028960" cy="1971000"/>
            <a:chOff x="972720" y="1424880"/>
            <a:chExt cx="11028960" cy="1971000"/>
          </a:xfrm>
        </p:grpSpPr>
        <p:grpSp>
          <p:nvGrpSpPr>
            <p:cNvPr id="54" name="Group 2"/>
            <p:cNvGrpSpPr/>
            <p:nvPr/>
          </p:nvGrpSpPr>
          <p:grpSpPr>
            <a:xfrm>
              <a:off x="972720" y="1427400"/>
              <a:ext cx="9876960" cy="1968480"/>
              <a:chOff x="972720" y="1427400"/>
              <a:chExt cx="9876960" cy="1968480"/>
            </a:xfrm>
          </p:grpSpPr>
          <p:sp>
            <p:nvSpPr>
              <p:cNvPr id="55" name="CustomShape 3"/>
              <p:cNvSpPr/>
              <p:nvPr/>
            </p:nvSpPr>
            <p:spPr>
              <a:xfrm flipV="1">
                <a:off x="1618920" y="2333160"/>
                <a:ext cx="9180720" cy="3600"/>
              </a:xfrm>
              <a:custGeom>
                <a:avLst/>
                <a:gdLst/>
                <a:ahLst/>
                <a:cxnLst/>
                <a:rect l="l" t="t" r="r" b="b"/>
                <a:pathLst>
                  <a:path w="21600" h="21600">
                    <a:moveTo>
                      <a:pt x="0" y="0"/>
                    </a:moveTo>
                    <a:lnTo>
                      <a:pt x="21600" y="21600"/>
                    </a:lnTo>
                  </a:path>
                </a:pathLst>
              </a:custGeom>
              <a:noFill/>
              <a:ln>
                <a:tailEnd type="triangle" w="med" len="med"/>
              </a:ln>
              <a:effectLst>
                <a:outerShdw blurRad="40000" dist="23040" dir="5400000" rotWithShape="0">
                  <a:srgbClr val="000000">
                    <a:alpha val="35000"/>
                  </a:srgbClr>
                </a:outerShdw>
              </a:effectLst>
            </p:spPr>
            <p:style>
              <a:lnRef idx="3">
                <a:schemeClr val="dk1"/>
              </a:lnRef>
              <a:fillRef idx="0">
                <a:schemeClr val="dk1"/>
              </a:fillRef>
              <a:effectRef idx="2">
                <a:schemeClr val="dk1"/>
              </a:effectRef>
              <a:fontRef idx="minor"/>
            </p:style>
          </p:sp>
          <p:sp>
            <p:nvSpPr>
              <p:cNvPr id="56" name="CustomShape 4"/>
              <p:cNvSpPr/>
              <p:nvPr/>
            </p:nvSpPr>
            <p:spPr>
              <a:xfrm>
                <a:off x="972720" y="2396880"/>
                <a:ext cx="27424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dirty="0">
                    <a:solidFill>
                      <a:srgbClr val="A6A6A6"/>
                    </a:solidFill>
                    <a:latin typeface="Calibri"/>
                    <a:ea typeface="DejaVu Sans"/>
                  </a:rPr>
                  <a:t>Timeline</a:t>
                </a:r>
                <a:endParaRPr lang="en-US" sz="1800" b="0" strike="noStrike" spc="-1" dirty="0">
                  <a:latin typeface="Arial"/>
                </a:endParaRPr>
              </a:p>
            </p:txBody>
          </p:sp>
          <p:sp>
            <p:nvSpPr>
              <p:cNvPr id="58" name="CustomShape 6"/>
              <p:cNvSpPr/>
              <p:nvPr/>
            </p:nvSpPr>
            <p:spPr>
              <a:xfrm>
                <a:off x="1623600" y="1565640"/>
                <a:ext cx="27424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dirty="0">
                    <a:solidFill>
                      <a:srgbClr val="000000"/>
                    </a:solidFill>
                    <a:latin typeface="Calibri"/>
                    <a:ea typeface="DejaVu Sans"/>
                  </a:rPr>
                  <a:t>Cloud &amp; Virtualization</a:t>
                </a:r>
                <a:endParaRPr lang="en-US" sz="1800" b="0" strike="noStrike" spc="-1" dirty="0">
                  <a:latin typeface="Arial"/>
                </a:endParaRPr>
              </a:p>
            </p:txBody>
          </p:sp>
          <p:sp>
            <p:nvSpPr>
              <p:cNvPr id="60" name="CustomShape 8"/>
              <p:cNvSpPr/>
              <p:nvPr/>
            </p:nvSpPr>
            <p:spPr>
              <a:xfrm>
                <a:off x="3506400" y="2686680"/>
                <a:ext cx="274248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dirty="0">
                    <a:solidFill>
                      <a:srgbClr val="000000"/>
                    </a:solidFill>
                    <a:latin typeface="Calibri"/>
                    <a:ea typeface="DejaVu Sans"/>
                  </a:rPr>
                  <a:t>IaaS</a:t>
                </a:r>
                <a:br/>
                <a:r>
                  <a:rPr lang="en-US" sz="1800" b="0" strike="noStrike" spc="-1" dirty="0">
                    <a:solidFill>
                      <a:srgbClr val="000000"/>
                    </a:solidFill>
                    <a:latin typeface="Calibri"/>
                    <a:ea typeface="Calibri"/>
                  </a:rPr>
                  <a:t>Infrastructure as a service</a:t>
                </a:r>
                <a:endParaRPr lang="en-US" sz="1800" b="0" strike="noStrike" spc="-1" dirty="0">
                  <a:latin typeface="Arial"/>
                </a:endParaRPr>
              </a:p>
            </p:txBody>
          </p:sp>
          <p:sp>
            <p:nvSpPr>
              <p:cNvPr id="62" name="CustomShape 10"/>
              <p:cNvSpPr/>
              <p:nvPr/>
            </p:nvSpPr>
            <p:spPr>
              <a:xfrm>
                <a:off x="5587560" y="1427400"/>
                <a:ext cx="274248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dirty="0">
                    <a:solidFill>
                      <a:srgbClr val="000000"/>
                    </a:solidFill>
                    <a:latin typeface="Calibri"/>
                    <a:ea typeface="DejaVu Sans"/>
                  </a:rPr>
                  <a:t>PaaS</a:t>
                </a:r>
                <a:br/>
                <a:r>
                  <a:rPr lang="en-US" sz="1800" b="0" strike="noStrike" spc="-1" dirty="0">
                    <a:solidFill>
                      <a:srgbClr val="000000"/>
                    </a:solidFill>
                    <a:latin typeface="Calibri"/>
                    <a:ea typeface="DejaVu Sans"/>
                  </a:rPr>
                  <a:t>Platform as a service</a:t>
                </a:r>
                <a:endParaRPr lang="en-US" sz="1800" b="0" strike="noStrike" spc="-1" dirty="0">
                  <a:latin typeface="Arial"/>
                </a:endParaRPr>
              </a:p>
            </p:txBody>
          </p:sp>
          <p:sp>
            <p:nvSpPr>
              <p:cNvPr id="64" name="CustomShape 12"/>
              <p:cNvSpPr/>
              <p:nvPr/>
            </p:nvSpPr>
            <p:spPr>
              <a:xfrm>
                <a:off x="8107200" y="2756880"/>
                <a:ext cx="274248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dirty="0" err="1">
                    <a:solidFill>
                      <a:srgbClr val="000000"/>
                    </a:solidFill>
                    <a:latin typeface="Calibri"/>
                    <a:ea typeface="DejaVu Sans"/>
                  </a:rPr>
                  <a:t>Caas</a:t>
                </a:r>
                <a:endParaRPr lang="en-US" sz="1800" b="0" strike="noStrike" spc="-1" dirty="0" err="1">
                  <a:latin typeface="Arial"/>
                </a:endParaRPr>
              </a:p>
              <a:p>
                <a:pPr>
                  <a:lnSpc>
                    <a:spcPct val="100000"/>
                  </a:lnSpc>
                </a:pPr>
                <a:r>
                  <a:rPr lang="en-US" sz="1800" b="0" strike="noStrike" spc="-1" dirty="0">
                    <a:solidFill>
                      <a:srgbClr val="000000"/>
                    </a:solidFill>
                    <a:latin typeface="Calibri"/>
                    <a:ea typeface="Calibri"/>
                  </a:rPr>
                  <a:t>Container as a service</a:t>
                </a:r>
                <a:endParaRPr lang="en-US" sz="1800" b="0" strike="noStrike" spc="-1" dirty="0">
                  <a:latin typeface="Arial"/>
                </a:endParaRPr>
              </a:p>
            </p:txBody>
          </p:sp>
        </p:grpSp>
        <p:sp>
          <p:nvSpPr>
            <p:cNvPr id="65" name="CustomShape 13"/>
            <p:cNvSpPr/>
            <p:nvPr/>
          </p:nvSpPr>
          <p:spPr>
            <a:xfrm>
              <a:off x="9259200" y="1424880"/>
              <a:ext cx="274248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800" b="0" strike="noStrike" spc="-1" dirty="0">
                  <a:solidFill>
                    <a:srgbClr val="C00000"/>
                  </a:solidFill>
                  <a:latin typeface="Calibri"/>
                  <a:ea typeface="DejaVu Sans"/>
                </a:rPr>
                <a:t>Serverless</a:t>
              </a:r>
              <a:endParaRPr lang="en-US" sz="2800" b="0" strike="noStrike" spc="-1" dirty="0">
                <a:latin typeface="Arial"/>
              </a:endParaRPr>
            </a:p>
          </p:txBody>
        </p:sp>
      </p:grpSp>
      <p:grpSp>
        <p:nvGrpSpPr>
          <p:cNvPr id="66" name="Group 14"/>
          <p:cNvGrpSpPr/>
          <p:nvPr/>
        </p:nvGrpSpPr>
        <p:grpSpPr>
          <a:xfrm>
            <a:off x="663840" y="4087800"/>
            <a:ext cx="10873800" cy="2016720"/>
            <a:chOff x="663840" y="4087800"/>
            <a:chExt cx="10873800" cy="2016720"/>
          </a:xfrm>
        </p:grpSpPr>
        <p:sp>
          <p:nvSpPr>
            <p:cNvPr id="67" name="CustomShape 15"/>
            <p:cNvSpPr/>
            <p:nvPr/>
          </p:nvSpPr>
          <p:spPr>
            <a:xfrm>
              <a:off x="4181760" y="4087800"/>
              <a:ext cx="408888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800" b="0" strike="noStrike" spc="-1">
                  <a:solidFill>
                    <a:srgbClr val="C00000"/>
                  </a:solidFill>
                  <a:latin typeface="Calibri"/>
                  <a:ea typeface="DejaVu Sans"/>
                </a:rPr>
                <a:t>Serverless != No Servers</a:t>
              </a:r>
              <a:endParaRPr lang="en-US" sz="2800" b="0" strike="noStrike" spc="-1">
                <a:latin typeface="Arial"/>
              </a:endParaRPr>
            </a:p>
          </p:txBody>
        </p:sp>
        <p:sp>
          <p:nvSpPr>
            <p:cNvPr id="68" name="CustomShape 16"/>
            <p:cNvSpPr/>
            <p:nvPr/>
          </p:nvSpPr>
          <p:spPr>
            <a:xfrm>
              <a:off x="2031480" y="4786920"/>
              <a:ext cx="90158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alibri"/>
                  <a:ea typeface="DejaVu Sans"/>
                </a:rPr>
                <a:t>“serverless” does not mean “without a server”—it means “without managing the server</a:t>
              </a:r>
              <a:r>
                <a:rPr lang="en-US" sz="1800" b="0" i="1" strike="noStrike" spc="-1">
                  <a:solidFill>
                    <a:srgbClr val="000000"/>
                  </a:solidFill>
                  <a:latin typeface="Calibri"/>
                  <a:ea typeface="DejaVu Sans"/>
                </a:rPr>
                <a:t>"</a:t>
              </a:r>
              <a:endParaRPr lang="en-US" sz="1800" b="0" strike="noStrike" spc="-1">
                <a:latin typeface="Arial"/>
              </a:endParaRPr>
            </a:p>
          </p:txBody>
        </p:sp>
        <p:sp>
          <p:nvSpPr>
            <p:cNvPr id="69" name="CustomShape 17"/>
            <p:cNvSpPr/>
            <p:nvPr/>
          </p:nvSpPr>
          <p:spPr>
            <a:xfrm>
              <a:off x="663840" y="5465520"/>
              <a:ext cx="1087380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800" b="0" strike="noStrike" spc="-1">
                  <a:solidFill>
                    <a:srgbClr val="000000"/>
                  </a:solidFill>
                  <a:latin typeface="Calibri"/>
                  <a:ea typeface="DejaVu Sans"/>
                </a:rPr>
                <a:t>Instead of spending valuable time on designing and maintaining multi-servers scalable architecture OpenWhisk will handle it all for them. So, programmer only care about functions.</a:t>
              </a:r>
              <a:endParaRPr lang="en-US" sz="1800" b="0" strike="noStrike" spc="-1">
                <a:latin typeface="Arial"/>
              </a:endParaRPr>
            </a:p>
          </p:txBody>
        </p:sp>
      </p:grpSp>
      <p:sp>
        <p:nvSpPr>
          <p:cNvPr id="70" name="CustomShape 18"/>
          <p:cNvSpPr/>
          <p:nvPr/>
        </p:nvSpPr>
        <p:spPr>
          <a:xfrm>
            <a:off x="339480" y="339480"/>
            <a:ext cx="374904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0" u="sng" strike="noStrike" spc="-1">
                <a:solidFill>
                  <a:srgbClr val="C00000"/>
                </a:solidFill>
                <a:uFillTx/>
                <a:latin typeface="Calibri"/>
                <a:ea typeface="DejaVu Sans"/>
              </a:rPr>
              <a:t>Evolution of  serverless</a:t>
            </a:r>
            <a:endParaRPr lang="en-US" sz="2400" b="0" strike="noStrike" spc="-1">
              <a:latin typeface="Arial"/>
            </a:endParaRPr>
          </a:p>
        </p:txBody>
      </p:sp>
      <p:cxnSp>
        <p:nvCxnSpPr>
          <p:cNvPr id="5" name="Prava linija spajanja sa strelicom 4">
            <a:extLst>
              <a:ext uri="{FF2B5EF4-FFF2-40B4-BE49-F238E27FC236}">
                <a16:creationId xmlns:a16="http://schemas.microsoft.com/office/drawing/2014/main" id="{9E6AE260-E2C0-46FE-9FF3-92661252F426}"/>
              </a:ext>
            </a:extLst>
          </p:cNvPr>
          <p:cNvCxnSpPr/>
          <p:nvPr/>
        </p:nvCxnSpPr>
        <p:spPr>
          <a:xfrm>
            <a:off x="2731765" y="2231509"/>
            <a:ext cx="1" cy="222608"/>
          </a:xfrm>
          <a:prstGeom prst="straightConnector1">
            <a:avLst/>
          </a:prstGeom>
          <a:ln/>
        </p:spPr>
        <p:style>
          <a:lnRef idx="2">
            <a:schemeClr val="dk1"/>
          </a:lnRef>
          <a:fillRef idx="0">
            <a:schemeClr val="dk1"/>
          </a:fillRef>
          <a:effectRef idx="1">
            <a:schemeClr val="dk1"/>
          </a:effectRef>
          <a:fontRef idx="minor">
            <a:schemeClr val="tx1"/>
          </a:fontRef>
        </p:style>
      </p:cxnSp>
      <p:cxnSp>
        <p:nvCxnSpPr>
          <p:cNvPr id="28" name="Prava linija spajanja sa strelicom 27">
            <a:extLst>
              <a:ext uri="{FF2B5EF4-FFF2-40B4-BE49-F238E27FC236}">
                <a16:creationId xmlns:a16="http://schemas.microsoft.com/office/drawing/2014/main" id="{E1C73309-33CC-4CDF-A355-AA89F8C1BDB5}"/>
              </a:ext>
            </a:extLst>
          </p:cNvPr>
          <p:cNvCxnSpPr>
            <a:cxnSpLocks/>
          </p:cNvCxnSpPr>
          <p:nvPr/>
        </p:nvCxnSpPr>
        <p:spPr>
          <a:xfrm>
            <a:off x="4512619" y="2231509"/>
            <a:ext cx="1" cy="222608"/>
          </a:xfrm>
          <a:prstGeom prst="straightConnector1">
            <a:avLst/>
          </a:prstGeom>
          <a:ln/>
        </p:spPr>
        <p:style>
          <a:lnRef idx="2">
            <a:schemeClr val="dk1"/>
          </a:lnRef>
          <a:fillRef idx="0">
            <a:schemeClr val="dk1"/>
          </a:fillRef>
          <a:effectRef idx="1">
            <a:schemeClr val="dk1"/>
          </a:effectRef>
          <a:fontRef idx="minor">
            <a:schemeClr val="tx1"/>
          </a:fontRef>
        </p:style>
      </p:cxnSp>
      <p:cxnSp>
        <p:nvCxnSpPr>
          <p:cNvPr id="29" name="Prava linija spajanja sa strelicom 28">
            <a:extLst>
              <a:ext uri="{FF2B5EF4-FFF2-40B4-BE49-F238E27FC236}">
                <a16:creationId xmlns:a16="http://schemas.microsoft.com/office/drawing/2014/main" id="{F4E75F63-1B80-409C-AF8A-A2920F9BE386}"/>
              </a:ext>
            </a:extLst>
          </p:cNvPr>
          <p:cNvCxnSpPr>
            <a:cxnSpLocks/>
          </p:cNvCxnSpPr>
          <p:nvPr/>
        </p:nvCxnSpPr>
        <p:spPr>
          <a:xfrm>
            <a:off x="6490394" y="2231509"/>
            <a:ext cx="1" cy="222608"/>
          </a:xfrm>
          <a:prstGeom prst="straightConnector1">
            <a:avLst/>
          </a:prstGeom>
          <a:ln/>
        </p:spPr>
        <p:style>
          <a:lnRef idx="2">
            <a:schemeClr val="dk1"/>
          </a:lnRef>
          <a:fillRef idx="0">
            <a:schemeClr val="dk1"/>
          </a:fillRef>
          <a:effectRef idx="1">
            <a:schemeClr val="dk1"/>
          </a:effectRef>
          <a:fontRef idx="minor">
            <a:schemeClr val="tx1"/>
          </a:fontRef>
        </p:style>
      </p:cxnSp>
      <p:cxnSp>
        <p:nvCxnSpPr>
          <p:cNvPr id="30" name="Prava linija spajanja sa strelicom 29">
            <a:extLst>
              <a:ext uri="{FF2B5EF4-FFF2-40B4-BE49-F238E27FC236}">
                <a16:creationId xmlns:a16="http://schemas.microsoft.com/office/drawing/2014/main" id="{96D0A0FC-AA4A-4AF6-B9F9-9E2F5380DCB0}"/>
              </a:ext>
            </a:extLst>
          </p:cNvPr>
          <p:cNvCxnSpPr>
            <a:cxnSpLocks/>
          </p:cNvCxnSpPr>
          <p:nvPr/>
        </p:nvCxnSpPr>
        <p:spPr>
          <a:xfrm>
            <a:off x="8742147" y="2231509"/>
            <a:ext cx="1" cy="222608"/>
          </a:xfrm>
          <a:prstGeom prst="straightConnector1">
            <a:avLst/>
          </a:prstGeom>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Slika 2" descr="Slika na kojoj se nalazi sat, računar&#10;&#10;Opis je generisan sa veoma visokim stepenom pouzdanosti">
            <a:extLst>
              <a:ext uri="{FF2B5EF4-FFF2-40B4-BE49-F238E27FC236}">
                <a16:creationId xmlns:a16="http://schemas.microsoft.com/office/drawing/2014/main" id="{CE6783BD-33CA-43D4-A155-168AC74C2181}"/>
              </a:ext>
            </a:extLst>
          </p:cNvPr>
          <p:cNvPicPr>
            <a:picLocks noChangeAspect="1"/>
          </p:cNvPicPr>
          <p:nvPr/>
        </p:nvPicPr>
        <p:blipFill>
          <a:blip r:embed="rId2"/>
          <a:stretch>
            <a:fillRect/>
          </a:stretch>
        </p:blipFill>
        <p:spPr>
          <a:xfrm>
            <a:off x="1984625" y="1265716"/>
            <a:ext cx="7452187" cy="4583420"/>
          </a:xfrm>
          <a:prstGeom prst="rect">
            <a:avLst/>
          </a:prstGeom>
        </p:spPr>
      </p:pic>
      <p:sp>
        <p:nvSpPr>
          <p:cNvPr id="71" name="CustomShape 1"/>
          <p:cNvSpPr/>
          <p:nvPr/>
        </p:nvSpPr>
        <p:spPr>
          <a:xfrm>
            <a:off x="56880" y="1080"/>
            <a:ext cx="292356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600" b="0" u="sng" strike="noStrike" spc="-1">
                <a:solidFill>
                  <a:srgbClr val="C00000"/>
                </a:solidFill>
                <a:uFillTx/>
                <a:latin typeface="Calibri"/>
                <a:ea typeface="DejaVu Sans"/>
              </a:rPr>
              <a:t>Concepts</a:t>
            </a:r>
            <a:endParaRPr lang="en-US" sz="3600" b="0" strike="noStrike" spc="-1">
              <a:latin typeface="Arial"/>
            </a:endParaRPr>
          </a:p>
        </p:txBody>
      </p:sp>
      <p:sp>
        <p:nvSpPr>
          <p:cNvPr id="91" name="CustomShape 18"/>
          <p:cNvSpPr/>
          <p:nvPr/>
        </p:nvSpPr>
        <p:spPr>
          <a:xfrm>
            <a:off x="57600" y="3969360"/>
            <a:ext cx="2340000" cy="130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0" strike="noStrike" spc="-1">
                <a:solidFill>
                  <a:srgbClr val="000000"/>
                </a:solidFill>
                <a:latin typeface="Calibri"/>
                <a:ea typeface="Calibri"/>
              </a:rPr>
              <a:t>An external event can be anything ranging from an HTTP request to a data feed such as audio, video, text etc.</a:t>
            </a:r>
            <a:endParaRPr lang="en-US" sz="1600" b="0" strike="noStrike" spc="-1">
              <a:latin typeface="Arial"/>
            </a:endParaRPr>
          </a:p>
        </p:txBody>
      </p:sp>
      <p:sp>
        <p:nvSpPr>
          <p:cNvPr id="92" name="CustomShape 19"/>
          <p:cNvSpPr/>
          <p:nvPr/>
        </p:nvSpPr>
        <p:spPr>
          <a:xfrm>
            <a:off x="119114" y="2212391"/>
            <a:ext cx="2858400" cy="1550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1" strike="noStrike" spc="-1">
                <a:solidFill>
                  <a:srgbClr val="000000"/>
                </a:solidFill>
                <a:latin typeface="Calibri"/>
                <a:ea typeface="Calibri"/>
              </a:rPr>
              <a:t>Triggers</a:t>
            </a:r>
            <a:r>
              <a:rPr lang="en-US" sz="1600" b="0" strike="noStrike" spc="-1">
                <a:solidFill>
                  <a:srgbClr val="000000"/>
                </a:solidFill>
                <a:latin typeface="Calibri"/>
                <a:ea typeface="Calibri"/>
              </a:rPr>
              <a:t>, are endpoints that are explicitly called by event sources such as databases, stream processing engines, file systems, and line-of-business applications.</a:t>
            </a:r>
            <a:endParaRPr lang="en-US" sz="1600" b="0" strike="noStrike" spc="-1">
              <a:latin typeface="Arial"/>
            </a:endParaRPr>
          </a:p>
        </p:txBody>
      </p:sp>
      <p:sp>
        <p:nvSpPr>
          <p:cNvPr id="93" name="CustomShape 20"/>
          <p:cNvSpPr/>
          <p:nvPr/>
        </p:nvSpPr>
        <p:spPr>
          <a:xfrm>
            <a:off x="5841929" y="432258"/>
            <a:ext cx="3519000" cy="130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1" strike="noStrike" spc="-1">
                <a:solidFill>
                  <a:srgbClr val="000000"/>
                </a:solidFill>
                <a:latin typeface="Calibri"/>
                <a:ea typeface="Calibri"/>
              </a:rPr>
              <a:t>Rules </a:t>
            </a:r>
            <a:r>
              <a:rPr lang="en-US" sz="1600" b="0" strike="noStrike" spc="-1">
                <a:solidFill>
                  <a:srgbClr val="000000"/>
                </a:solidFill>
                <a:latin typeface="Calibri"/>
                <a:ea typeface="Calibri"/>
              </a:rPr>
              <a:t> create a loosely coupled association between Triggers and Actions. This design pattern enables the same Action to get invoked by different Triggers.</a:t>
            </a:r>
            <a:endParaRPr lang="en-US" sz="1600" b="0" strike="noStrike" spc="-1">
              <a:latin typeface="Arial"/>
            </a:endParaRPr>
          </a:p>
        </p:txBody>
      </p:sp>
      <p:sp>
        <p:nvSpPr>
          <p:cNvPr id="94" name="CustomShape 21"/>
          <p:cNvSpPr/>
          <p:nvPr/>
        </p:nvSpPr>
        <p:spPr>
          <a:xfrm>
            <a:off x="8403949" y="3773769"/>
            <a:ext cx="3873240" cy="179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0" strike="noStrike" spc="-1">
                <a:solidFill>
                  <a:srgbClr val="000000"/>
                </a:solidFill>
                <a:latin typeface="Calibri"/>
                <a:ea typeface="Calibri"/>
              </a:rPr>
              <a:t>The backend functions which hold the business logic are called </a:t>
            </a:r>
            <a:r>
              <a:rPr lang="en-US" sz="1600" b="1" strike="noStrike" spc="-1">
                <a:solidFill>
                  <a:srgbClr val="000000"/>
                </a:solidFill>
                <a:latin typeface="Calibri"/>
                <a:ea typeface="Calibri"/>
              </a:rPr>
              <a:t>Actions</a:t>
            </a:r>
            <a:r>
              <a:rPr lang="en-US" sz="1600" b="0" strike="noStrike" spc="-1">
                <a:solidFill>
                  <a:srgbClr val="000000"/>
                </a:solidFill>
                <a:latin typeface="Calibri"/>
                <a:ea typeface="Calibri"/>
              </a:rPr>
              <a:t>. They are completely autonomous and independent of the event sources. They can be invoked as long as an event source passes the right set of parameters that are essential for the invocation.</a:t>
            </a:r>
            <a:endParaRPr lang="en-US" sz="1600" b="0" strike="noStrike" spc="-1">
              <a:latin typeface="Arial"/>
            </a:endParaRPr>
          </a:p>
        </p:txBody>
      </p:sp>
      <p:sp>
        <p:nvSpPr>
          <p:cNvPr id="95" name="CustomShape 22"/>
          <p:cNvSpPr/>
          <p:nvPr/>
        </p:nvSpPr>
        <p:spPr>
          <a:xfrm>
            <a:off x="996840" y="5980680"/>
            <a:ext cx="1036260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alibri"/>
                <a:ea typeface="Calibri"/>
              </a:rPr>
              <a:t>Actions, Rules, and Triggers can be created and managed through REST endpoints. All that the event source needs to do to invoke an Action is to call the Trigger REST API.</a:t>
            </a:r>
            <a:endParaRPr lang="en-US"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2160655" y="2408007"/>
            <a:ext cx="3050280" cy="155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0" u="sng" strike="noStrike" spc="-1">
                <a:solidFill>
                  <a:srgbClr val="C00000"/>
                </a:solidFill>
                <a:uFillTx/>
                <a:latin typeface="Calibri"/>
                <a:ea typeface="DejaVu Sans"/>
              </a:rPr>
              <a:t>Supported languages</a:t>
            </a:r>
            <a:endParaRPr lang="en-US" sz="4800" b="0" strike="noStrike" spc="-1">
              <a:latin typeface="Arial"/>
            </a:endParaRPr>
          </a:p>
        </p:txBody>
      </p:sp>
      <p:sp>
        <p:nvSpPr>
          <p:cNvPr id="97" name="CustomShape 2"/>
          <p:cNvSpPr/>
          <p:nvPr/>
        </p:nvSpPr>
        <p:spPr>
          <a:xfrm>
            <a:off x="5999080" y="2758146"/>
            <a:ext cx="207576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1" strike="noStrike" spc="-1">
                <a:solidFill>
                  <a:srgbClr val="000000"/>
                </a:solidFill>
                <a:latin typeface="Calibri"/>
                <a:ea typeface="DejaVu Sans"/>
              </a:rPr>
              <a:t>Multi-language Support</a:t>
            </a:r>
            <a:endParaRPr lang="en-US" sz="1800" b="0" strike="noStrike" spc="-1">
              <a:latin typeface="Arial"/>
            </a:endParaRPr>
          </a:p>
        </p:txBody>
      </p:sp>
      <p:sp>
        <p:nvSpPr>
          <p:cNvPr id="98" name="CustomShape 3"/>
          <p:cNvSpPr/>
          <p:nvPr/>
        </p:nvSpPr>
        <p:spPr>
          <a:xfrm>
            <a:off x="8913388" y="341705"/>
            <a:ext cx="3114000" cy="50153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spAutoFit/>
          </a:bodyPr>
          <a:lstStyle/>
          <a:p>
            <a:r>
              <a:rPr lang="en-US" sz="3200" b="0" strike="noStrike" spc="-1" dirty="0">
                <a:solidFill>
                  <a:srgbClr val="000000"/>
                </a:solidFill>
                <a:latin typeface="Calibri"/>
                <a:ea typeface="DejaVu Sans"/>
              </a:rPr>
              <a:t>Java, </a:t>
            </a:r>
            <a:endParaRPr lang="en-US" sz="3200" spc="-1" dirty="0">
              <a:solidFill>
                <a:srgbClr val="000000"/>
              </a:solidFill>
              <a:latin typeface="Arial"/>
              <a:ea typeface="DejaVu Sans"/>
            </a:endParaRPr>
          </a:p>
          <a:p>
            <a:r>
              <a:rPr lang="en-US" sz="3200" b="0" strike="noStrike" spc="-1" dirty="0">
                <a:solidFill>
                  <a:srgbClr val="000000"/>
                </a:solidFill>
                <a:latin typeface="Calibri"/>
                <a:ea typeface="DejaVu Sans"/>
              </a:rPr>
              <a:t>NodeJS, </a:t>
            </a:r>
            <a:endParaRPr lang="en-US" sz="3200" spc="-1" dirty="0">
              <a:solidFill>
                <a:srgbClr val="000000"/>
              </a:solidFill>
              <a:latin typeface="Arial"/>
              <a:ea typeface="DejaVu Sans"/>
            </a:endParaRPr>
          </a:p>
          <a:p>
            <a:r>
              <a:rPr lang="en-US" sz="3200" b="0" strike="noStrike" spc="-1" dirty="0">
                <a:solidFill>
                  <a:srgbClr val="000000"/>
                </a:solidFill>
                <a:latin typeface="Calibri"/>
                <a:ea typeface="DejaVu Sans"/>
              </a:rPr>
              <a:t>Python,</a:t>
            </a:r>
            <a:r>
              <a:rPr lang="en-US" sz="3200" spc="-1" dirty="0">
                <a:solidFill>
                  <a:srgbClr val="000000"/>
                </a:solidFill>
                <a:latin typeface="Calibri"/>
                <a:ea typeface="DejaVu Sans"/>
              </a:rPr>
              <a:t> </a:t>
            </a:r>
            <a:endParaRPr lang="en-US" sz="3200" spc="-1">
              <a:solidFill>
                <a:srgbClr val="000000"/>
              </a:solidFill>
              <a:latin typeface="Arial"/>
              <a:ea typeface="DejaVu Sans"/>
            </a:endParaRPr>
          </a:p>
          <a:p>
            <a:r>
              <a:rPr lang="en-US" sz="3200" b="0" strike="noStrike" spc="-1" dirty="0">
                <a:solidFill>
                  <a:srgbClr val="000000"/>
                </a:solidFill>
                <a:latin typeface="Calibri"/>
                <a:ea typeface="DejaVu Sans"/>
              </a:rPr>
              <a:t>PHP,</a:t>
            </a:r>
            <a:r>
              <a:rPr lang="en-US" sz="3200" spc="-1" dirty="0">
                <a:solidFill>
                  <a:srgbClr val="000000"/>
                </a:solidFill>
                <a:latin typeface="Calibri"/>
                <a:ea typeface="DejaVu Sans"/>
              </a:rPr>
              <a:t> </a:t>
            </a:r>
            <a:endParaRPr lang="en-US" sz="3200" spc="-1">
              <a:solidFill>
                <a:srgbClr val="000000"/>
              </a:solidFill>
              <a:latin typeface="Arial"/>
              <a:ea typeface="DejaVu Sans"/>
            </a:endParaRPr>
          </a:p>
          <a:p>
            <a:r>
              <a:rPr lang="en-US" sz="3200" spc="-1" dirty="0">
                <a:solidFill>
                  <a:srgbClr val="000000"/>
                </a:solidFill>
                <a:latin typeface="Calibri"/>
                <a:ea typeface="DejaVu Sans"/>
              </a:rPr>
              <a:t>Ruby, </a:t>
            </a:r>
            <a:endParaRPr lang="en-US" sz="3200" spc="-1">
              <a:solidFill>
                <a:srgbClr val="000000"/>
              </a:solidFill>
              <a:latin typeface="Arial"/>
              <a:ea typeface="DejaVu Sans"/>
            </a:endParaRPr>
          </a:p>
          <a:p>
            <a:r>
              <a:rPr lang="en-US" sz="3200" b="0" strike="noStrike" spc="-1" dirty="0">
                <a:solidFill>
                  <a:srgbClr val="000000"/>
                </a:solidFill>
                <a:latin typeface="Calibri"/>
                <a:ea typeface="DejaVu Sans"/>
              </a:rPr>
              <a:t>Go,</a:t>
            </a:r>
            <a:r>
              <a:rPr lang="en-US" sz="3200" spc="-1" dirty="0">
                <a:solidFill>
                  <a:srgbClr val="000000"/>
                </a:solidFill>
                <a:latin typeface="Calibri"/>
                <a:ea typeface="DejaVu Sans"/>
              </a:rPr>
              <a:t> </a:t>
            </a:r>
            <a:endParaRPr lang="en-US" sz="3200" spc="-1">
              <a:solidFill>
                <a:srgbClr val="000000"/>
              </a:solidFill>
              <a:latin typeface="Arial"/>
              <a:ea typeface="DejaVu Sans"/>
            </a:endParaRPr>
          </a:p>
          <a:p>
            <a:r>
              <a:rPr lang="en-US" sz="3200" b="0" strike="noStrike" spc="-1" dirty="0">
                <a:solidFill>
                  <a:srgbClr val="000000"/>
                </a:solidFill>
                <a:latin typeface="Calibri"/>
                <a:ea typeface="DejaVu Sans"/>
              </a:rPr>
              <a:t>Scala,</a:t>
            </a:r>
            <a:r>
              <a:rPr lang="en-US" sz="3200" spc="-1" dirty="0">
                <a:solidFill>
                  <a:srgbClr val="000000"/>
                </a:solidFill>
                <a:latin typeface="Calibri"/>
                <a:ea typeface="DejaVu Sans"/>
              </a:rPr>
              <a:t> </a:t>
            </a:r>
            <a:endParaRPr lang="en-US" sz="3200" spc="-1">
              <a:solidFill>
                <a:srgbClr val="000000"/>
              </a:solidFill>
              <a:latin typeface="Arial"/>
              <a:ea typeface="DejaVu Sans"/>
            </a:endParaRPr>
          </a:p>
          <a:p>
            <a:r>
              <a:rPr lang="en-US" sz="3200" b="0" strike="noStrike" spc="-1" dirty="0">
                <a:solidFill>
                  <a:srgbClr val="000000"/>
                </a:solidFill>
                <a:latin typeface="Calibri"/>
                <a:ea typeface="DejaVu Sans"/>
              </a:rPr>
              <a:t>Swift,</a:t>
            </a:r>
            <a:r>
              <a:rPr lang="en-US" sz="3200" spc="-1" dirty="0">
                <a:solidFill>
                  <a:srgbClr val="000000"/>
                </a:solidFill>
                <a:latin typeface="Calibri"/>
                <a:ea typeface="DejaVu Sans"/>
              </a:rPr>
              <a:t> </a:t>
            </a:r>
            <a:endParaRPr lang="en-US" sz="3200" spc="-1">
              <a:solidFill>
                <a:srgbClr val="000000"/>
              </a:solidFill>
              <a:latin typeface="Arial"/>
              <a:ea typeface="DejaVu Sans"/>
            </a:endParaRPr>
          </a:p>
          <a:p>
            <a:pPr>
              <a:lnSpc>
                <a:spcPct val="100000"/>
              </a:lnSpc>
            </a:pPr>
            <a:r>
              <a:rPr lang="en-US" sz="3200" b="0" strike="noStrike" spc="-1" dirty="0">
                <a:solidFill>
                  <a:srgbClr val="000000"/>
                </a:solidFill>
                <a:latin typeface="Calibri"/>
                <a:ea typeface="DejaVu Sans"/>
              </a:rPr>
              <a:t>Haskell and Docker</a:t>
            </a:r>
            <a:endParaRPr lang="en-US" sz="3200" b="0" strike="noStrike" spc="-1">
              <a:latin typeface="Arial"/>
            </a:endParaRPr>
          </a:p>
        </p:txBody>
      </p:sp>
      <p:sp>
        <p:nvSpPr>
          <p:cNvPr id="99" name="CustomShape 4"/>
          <p:cNvSpPr/>
          <p:nvPr/>
        </p:nvSpPr>
        <p:spPr>
          <a:xfrm>
            <a:off x="8152646" y="1322821"/>
            <a:ext cx="361080" cy="3053699"/>
          </a:xfrm>
          <a:prstGeom prst="leftBracket">
            <a:avLst>
              <a:gd name="adj" fmla="val 8333"/>
            </a:avLst>
          </a:prstGeom>
          <a:noFill/>
          <a:ln>
            <a:solidFill>
              <a:srgbClr val="C00000"/>
            </a:solidFill>
          </a:ln>
        </p:spPr>
        <p:style>
          <a:lnRef idx="1">
            <a:schemeClr val="accent1"/>
          </a:lnRef>
          <a:fillRef idx="0">
            <a:schemeClr val="accent1"/>
          </a:fillRef>
          <a:effectRef idx="0">
            <a:schemeClr val="accent1"/>
          </a:effectRef>
          <a:fontRef idx="minor"/>
        </p:style>
      </p:sp>
      <p:sp>
        <p:nvSpPr>
          <p:cNvPr id="100" name="CustomShape 5"/>
          <p:cNvSpPr/>
          <p:nvPr/>
        </p:nvSpPr>
        <p:spPr>
          <a:xfrm>
            <a:off x="5826960" y="6042600"/>
            <a:ext cx="564660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Arial"/>
                <a:ea typeface="DejaVu Sans"/>
              </a:rPr>
              <a:t>..</a:t>
            </a:r>
            <a:r>
              <a:rPr lang="en-US" sz="1800" b="1" strike="noStrike" spc="-1">
                <a:solidFill>
                  <a:srgbClr val="000000"/>
                </a:solidFill>
                <a:latin typeface="Arial"/>
                <a:ea typeface="DejaVu Sans"/>
              </a:rPr>
              <a:t>and anything that runs on a Docker Container</a:t>
            </a:r>
            <a:endParaRPr lang="en-US" sz="1800" b="0" strike="noStrike" spc="-1">
              <a:latin typeface="Arial"/>
            </a:endParaRPr>
          </a:p>
          <a:p>
            <a:pPr>
              <a:lnSpc>
                <a:spcPct val="100000"/>
              </a:lnSpc>
            </a:pPr>
            <a:endParaRPr lang="en-US" sz="1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182880" y="182880"/>
            <a:ext cx="274248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600" b="0" u="sng" strike="noStrike" spc="-1">
                <a:solidFill>
                  <a:srgbClr val="C00000"/>
                </a:solidFill>
                <a:uFillTx/>
                <a:latin typeface="Calibri"/>
                <a:ea typeface="DejaVu Sans"/>
              </a:rPr>
              <a:t>Event Provider</a:t>
            </a:r>
            <a:endParaRPr lang="en-US" sz="3600" b="0" strike="noStrike" spc="-1">
              <a:latin typeface="Arial"/>
            </a:endParaRPr>
          </a:p>
        </p:txBody>
      </p:sp>
      <p:pic>
        <p:nvPicPr>
          <p:cNvPr id="103" name="Slika 102"/>
          <p:cNvPicPr/>
          <p:nvPr/>
        </p:nvPicPr>
        <p:blipFill>
          <a:blip r:embed="rId2"/>
          <a:stretch/>
        </p:blipFill>
        <p:spPr>
          <a:xfrm>
            <a:off x="1377434" y="3091812"/>
            <a:ext cx="9763797" cy="3581289"/>
          </a:xfrm>
          <a:prstGeom prst="rect">
            <a:avLst/>
          </a:prstGeom>
          <a:ln>
            <a:noFill/>
          </a:ln>
        </p:spPr>
      </p:pic>
      <p:sp>
        <p:nvSpPr>
          <p:cNvPr id="2" name="CustomShape 18">
            <a:extLst>
              <a:ext uri="{FF2B5EF4-FFF2-40B4-BE49-F238E27FC236}">
                <a16:creationId xmlns:a16="http://schemas.microsoft.com/office/drawing/2014/main" id="{4CBFC1E2-0B9E-4C41-A588-FC99A7F3182C}"/>
              </a:ext>
            </a:extLst>
          </p:cNvPr>
          <p:cNvSpPr/>
          <p:nvPr/>
        </p:nvSpPr>
        <p:spPr>
          <a:xfrm>
            <a:off x="2053314" y="1619860"/>
            <a:ext cx="8771642" cy="156820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1600" spc="-1" dirty="0">
                <a:ea typeface="+mn-lt"/>
                <a:cs typeface="+mn-lt"/>
              </a:rPr>
              <a:t>Developers </a:t>
            </a:r>
            <a:r>
              <a:rPr lang="en-US" sz="1600" b="0" strike="noStrike" spc="-1" dirty="0">
                <a:ea typeface="+mn-lt"/>
                <a:cs typeface="+mn-lt"/>
              </a:rPr>
              <a:t>can </a:t>
            </a:r>
            <a:r>
              <a:rPr lang="en-US" sz="1600" spc="-1" dirty="0">
                <a:ea typeface="+mn-lt"/>
                <a:cs typeface="+mn-lt"/>
              </a:rPr>
              <a:t>easily integrate their apps with other third-party services and frameworks that represent event providers (services that generate and provide events). </a:t>
            </a:r>
            <a:r>
              <a:rPr lang="en-US" sz="1600" spc="-1" dirty="0" err="1">
                <a:ea typeface="+mn-lt"/>
                <a:cs typeface="+mn-lt"/>
              </a:rPr>
              <a:t>OpenWhisk</a:t>
            </a:r>
            <a:r>
              <a:rPr lang="en-US" sz="1600" spc="-1" dirty="0">
                <a:ea typeface="+mn-lt"/>
                <a:cs typeface="+mn-lt"/>
              </a:rPr>
              <a:t> facilitates the integration of functions with </a:t>
            </a:r>
            <a:r>
              <a:rPr lang="en-US" sz="1600" i="1" spc="-1" dirty="0">
                <a:ea typeface="+mn-lt"/>
                <a:cs typeface="+mn-lt"/>
              </a:rPr>
              <a:t>Kafka </a:t>
            </a:r>
            <a:r>
              <a:rPr lang="en-US" sz="1600" spc="-1" dirty="0">
                <a:ea typeface="+mn-lt"/>
                <a:cs typeface="+mn-lt"/>
              </a:rPr>
              <a:t>queues, APIs like </a:t>
            </a:r>
            <a:r>
              <a:rPr lang="en-US" sz="1600" i="1" spc="-1" dirty="0">
                <a:ea typeface="+mn-lt"/>
                <a:cs typeface="+mn-lt"/>
              </a:rPr>
              <a:t>IBM Watson</a:t>
            </a:r>
            <a:r>
              <a:rPr lang="en-US" sz="1600" spc="-1" dirty="0">
                <a:ea typeface="+mn-lt"/>
                <a:cs typeface="+mn-lt"/>
              </a:rPr>
              <a:t>, backend schedulers, services </a:t>
            </a:r>
            <a:r>
              <a:rPr lang="en-US" sz="1600" b="0" strike="noStrike" spc="-1" dirty="0">
                <a:ea typeface="+mn-lt"/>
                <a:cs typeface="+mn-lt"/>
              </a:rPr>
              <a:t>such as </a:t>
            </a:r>
            <a:r>
              <a:rPr lang="en-US" sz="1600" spc="-1" dirty="0">
                <a:ea typeface="+mn-lt"/>
                <a:cs typeface="+mn-lt"/>
              </a:rPr>
              <a:t>push notifications for mobile</a:t>
            </a:r>
            <a:r>
              <a:rPr lang="en-US" sz="1600" b="0" strike="noStrike" spc="-1" dirty="0">
                <a:ea typeface="+mn-lt"/>
                <a:cs typeface="+mn-lt"/>
              </a:rPr>
              <a:t>, </a:t>
            </a:r>
            <a:r>
              <a:rPr lang="en-US" sz="1600" spc="-1" dirty="0">
                <a:ea typeface="+mn-lt"/>
                <a:cs typeface="+mn-lt"/>
              </a:rPr>
              <a:t>workplace messaging like </a:t>
            </a:r>
            <a:r>
              <a:rPr lang="en-US" sz="1600" i="1" spc="-1" dirty="0">
                <a:ea typeface="+mn-lt"/>
                <a:cs typeface="+mn-lt"/>
              </a:rPr>
              <a:t>Slack</a:t>
            </a:r>
            <a:r>
              <a:rPr lang="en-US" sz="1600" b="0" strike="noStrike" spc="-1" dirty="0">
                <a:ea typeface="+mn-lt"/>
                <a:cs typeface="+mn-lt"/>
              </a:rPr>
              <a:t>, </a:t>
            </a:r>
            <a:r>
              <a:rPr lang="en-US" sz="1600" spc="-1" dirty="0">
                <a:ea typeface="+mn-lt"/>
                <a:cs typeface="+mn-lt"/>
              </a:rPr>
              <a:t>code management services like </a:t>
            </a:r>
            <a:r>
              <a:rPr lang="en-US" sz="1600" i="1" spc="-1" dirty="0">
                <a:ea typeface="+mn-lt"/>
                <a:cs typeface="+mn-lt"/>
              </a:rPr>
              <a:t>Git</a:t>
            </a:r>
            <a:r>
              <a:rPr lang="en-US" sz="1600" b="0" strike="noStrike" spc="-1" dirty="0">
                <a:ea typeface="+mn-lt"/>
                <a:cs typeface="+mn-lt"/>
              </a:rPr>
              <a:t>.</a:t>
            </a:r>
            <a:endParaRPr lang="en-US" dirty="0">
              <a:ea typeface="+mn-lt"/>
              <a:cs typeface="+mn-lt"/>
            </a:endParaRPr>
          </a:p>
          <a:p>
            <a:endParaRPr lang="en-US" sz="1600" b="0" strike="noStrike" spc="-1" dirty="0">
              <a:latin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1190574" y="231543"/>
            <a:ext cx="3478686"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2400" u="sng" spc="-1" dirty="0">
                <a:solidFill>
                  <a:srgbClr val="C00000"/>
                </a:solidFill>
                <a:latin typeface="Calibri"/>
                <a:ea typeface="+mn-lt"/>
                <a:cs typeface="Calibri"/>
              </a:rPr>
              <a:t>Some Event Provider Examples </a:t>
            </a:r>
            <a:endParaRPr lang="en-US" sz="2400" spc="-1" dirty="0">
              <a:ea typeface="+mn-lt"/>
              <a:cs typeface="+mn-lt"/>
            </a:endParaRPr>
          </a:p>
        </p:txBody>
      </p:sp>
      <p:sp>
        <p:nvSpPr>
          <p:cNvPr id="140" name="CustomShape 2"/>
          <p:cNvSpPr/>
          <p:nvPr/>
        </p:nvSpPr>
        <p:spPr>
          <a:xfrm>
            <a:off x="124200" y="5118120"/>
            <a:ext cx="3216240" cy="337680"/>
          </a:xfrm>
          <a:prstGeom prst="rect">
            <a:avLst/>
          </a:prstGeom>
          <a:noFill/>
          <a:ln>
            <a:noFill/>
          </a:ln>
        </p:spPr>
        <p:style>
          <a:lnRef idx="0">
            <a:scrgbClr r="0" g="0" b="0"/>
          </a:lnRef>
          <a:fillRef idx="0">
            <a:scrgbClr r="0" g="0" b="0"/>
          </a:fillRef>
          <a:effectRef idx="0">
            <a:scrgbClr r="0" g="0" b="0"/>
          </a:effectRef>
          <a:fontRef idx="minor"/>
        </p:style>
      </p:sp>
      <p:pic>
        <p:nvPicPr>
          <p:cNvPr id="4" name="Slika 4" descr="Slika na kojoj se nalazi objekat, znak, sat&#10;&#10;Opis je generisan sa veoma visokim stepenom pouzdanosti">
            <a:extLst>
              <a:ext uri="{FF2B5EF4-FFF2-40B4-BE49-F238E27FC236}">
                <a16:creationId xmlns:a16="http://schemas.microsoft.com/office/drawing/2014/main" id="{B56530A3-7F85-4F9D-9582-C60B450A798C}"/>
              </a:ext>
            </a:extLst>
          </p:cNvPr>
          <p:cNvPicPr>
            <a:picLocks noChangeAspect="1"/>
          </p:cNvPicPr>
          <p:nvPr/>
        </p:nvPicPr>
        <p:blipFill>
          <a:blip r:embed="rId2"/>
          <a:stretch>
            <a:fillRect/>
          </a:stretch>
        </p:blipFill>
        <p:spPr>
          <a:xfrm>
            <a:off x="2329542" y="2339104"/>
            <a:ext cx="6253842" cy="3477006"/>
          </a:xfrm>
          <a:prstGeom prst="rect">
            <a:avLst/>
          </a:prstGeom>
        </p:spPr>
      </p:pic>
      <p:sp>
        <p:nvSpPr>
          <p:cNvPr id="6" name="CustomShape 18">
            <a:extLst>
              <a:ext uri="{FF2B5EF4-FFF2-40B4-BE49-F238E27FC236}">
                <a16:creationId xmlns:a16="http://schemas.microsoft.com/office/drawing/2014/main" id="{C0D2B5B0-8C31-45F6-BC6F-24C4ECDFE935}"/>
              </a:ext>
            </a:extLst>
          </p:cNvPr>
          <p:cNvSpPr/>
          <p:nvPr/>
        </p:nvSpPr>
        <p:spPr>
          <a:xfrm>
            <a:off x="1191528" y="4359430"/>
            <a:ext cx="2004357" cy="132198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1600" spc="-1" dirty="0">
                <a:solidFill>
                  <a:srgbClr val="000000"/>
                </a:solidFill>
                <a:latin typeface="Calibri"/>
                <a:ea typeface="Calibri"/>
              </a:rPr>
              <a:t>GitHub – web hook (user defined HTTP callback, for example when pushing code to repo)</a:t>
            </a:r>
            <a:endParaRPr lang="en-US" sz="1600" b="0" strike="noStrike" spc="-1" dirty="0">
              <a:latin typeface="Calibri"/>
            </a:endParaRPr>
          </a:p>
        </p:txBody>
      </p:sp>
      <p:sp>
        <p:nvSpPr>
          <p:cNvPr id="12" name="CustomShape 18">
            <a:extLst>
              <a:ext uri="{FF2B5EF4-FFF2-40B4-BE49-F238E27FC236}">
                <a16:creationId xmlns:a16="http://schemas.microsoft.com/office/drawing/2014/main" id="{665F0FE7-2165-448B-8262-54D1B8EC2847}"/>
              </a:ext>
            </a:extLst>
          </p:cNvPr>
          <p:cNvSpPr/>
          <p:nvPr/>
        </p:nvSpPr>
        <p:spPr>
          <a:xfrm>
            <a:off x="7904384" y="2055287"/>
            <a:ext cx="2004357"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1600" spc="-1" dirty="0">
                <a:solidFill>
                  <a:srgbClr val="000000"/>
                </a:solidFill>
                <a:latin typeface="Calibri"/>
                <a:ea typeface="Calibri"/>
              </a:rPr>
              <a:t>Kafka – using topics and publish for creating events</a:t>
            </a:r>
            <a:endParaRPr lang="en-US" sz="1600" b="0" strike="noStrike" spc="-1" dirty="0">
              <a:latin typeface="Calibri"/>
            </a:endParaRPr>
          </a:p>
        </p:txBody>
      </p:sp>
      <p:sp>
        <p:nvSpPr>
          <p:cNvPr id="13" name="CustomShape 18">
            <a:extLst>
              <a:ext uri="{FF2B5EF4-FFF2-40B4-BE49-F238E27FC236}">
                <a16:creationId xmlns:a16="http://schemas.microsoft.com/office/drawing/2014/main" id="{E5964D13-41A7-4A49-A56C-011A6AD43469}"/>
              </a:ext>
            </a:extLst>
          </p:cNvPr>
          <p:cNvSpPr/>
          <p:nvPr/>
        </p:nvSpPr>
        <p:spPr>
          <a:xfrm>
            <a:off x="8049526" y="4540858"/>
            <a:ext cx="2004357"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1600" spc="-1" dirty="0">
                <a:solidFill>
                  <a:srgbClr val="000000"/>
                </a:solidFill>
                <a:latin typeface="Calibri"/>
                <a:ea typeface="Calibri"/>
              </a:rPr>
              <a:t>Push notifications on mobile systems as events</a:t>
            </a:r>
            <a:endParaRPr lang="en-US" sz="1600" b="0" strike="noStrike" spc="-1" dirty="0">
              <a:latin typeface="Calibri"/>
            </a:endParaRPr>
          </a:p>
        </p:txBody>
      </p:sp>
      <p:sp>
        <p:nvSpPr>
          <p:cNvPr id="14" name="CustomShape 18">
            <a:extLst>
              <a:ext uri="{FF2B5EF4-FFF2-40B4-BE49-F238E27FC236}">
                <a16:creationId xmlns:a16="http://schemas.microsoft.com/office/drawing/2014/main" id="{94339394-1429-4FAB-ABCB-2D64FC587B77}"/>
              </a:ext>
            </a:extLst>
          </p:cNvPr>
          <p:cNvSpPr/>
          <p:nvPr/>
        </p:nvSpPr>
        <p:spPr>
          <a:xfrm rot="-10800000" flipV="1">
            <a:off x="4094385" y="1060181"/>
            <a:ext cx="2004357"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1600" spc="-1" dirty="0">
                <a:solidFill>
                  <a:srgbClr val="000000"/>
                </a:solidFill>
                <a:latin typeface="Calibri"/>
                <a:ea typeface="Calibri"/>
              </a:rPr>
              <a:t>Slack – messages and meeting schedules as events</a:t>
            </a:r>
            <a:endParaRPr lang="en-US" sz="1600" b="0" strike="noStrike" spc="-1" dirty="0">
              <a:latin typeface="Calibri"/>
            </a:endParaRPr>
          </a:p>
        </p:txBody>
      </p:sp>
      <p:cxnSp>
        <p:nvCxnSpPr>
          <p:cNvPr id="7" name="Prava linija spajanja sa strelicom 6">
            <a:extLst>
              <a:ext uri="{FF2B5EF4-FFF2-40B4-BE49-F238E27FC236}">
                <a16:creationId xmlns:a16="http://schemas.microsoft.com/office/drawing/2014/main" id="{5BFFE6D0-050E-485D-85D9-EC0A19AD9C39}"/>
              </a:ext>
            </a:extLst>
          </p:cNvPr>
          <p:cNvCxnSpPr/>
          <p:nvPr/>
        </p:nvCxnSpPr>
        <p:spPr>
          <a:xfrm flipV="1">
            <a:off x="2817585" y="3813627"/>
            <a:ext cx="678542" cy="4191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Prava linija spajanja sa strelicom 15">
            <a:extLst>
              <a:ext uri="{FF2B5EF4-FFF2-40B4-BE49-F238E27FC236}">
                <a16:creationId xmlns:a16="http://schemas.microsoft.com/office/drawing/2014/main" id="{42049A90-6CEB-474F-9B45-4C9C4A0F10C6}"/>
              </a:ext>
            </a:extLst>
          </p:cNvPr>
          <p:cNvCxnSpPr>
            <a:cxnSpLocks/>
          </p:cNvCxnSpPr>
          <p:nvPr/>
        </p:nvCxnSpPr>
        <p:spPr>
          <a:xfrm flipH="1">
            <a:off x="4539341" y="1874156"/>
            <a:ext cx="246743" cy="5787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Prava linija spajanja sa strelicom 16">
            <a:extLst>
              <a:ext uri="{FF2B5EF4-FFF2-40B4-BE49-F238E27FC236}">
                <a16:creationId xmlns:a16="http://schemas.microsoft.com/office/drawing/2014/main" id="{0097B20C-197E-4CF9-BAB3-C9E9977546A6}"/>
              </a:ext>
            </a:extLst>
          </p:cNvPr>
          <p:cNvCxnSpPr>
            <a:cxnSpLocks/>
          </p:cNvCxnSpPr>
          <p:nvPr/>
        </p:nvCxnSpPr>
        <p:spPr>
          <a:xfrm flipH="1">
            <a:off x="6906984" y="2509156"/>
            <a:ext cx="709385" cy="3428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Prava linija spajanja sa strelicom 17">
            <a:extLst>
              <a:ext uri="{FF2B5EF4-FFF2-40B4-BE49-F238E27FC236}">
                <a16:creationId xmlns:a16="http://schemas.microsoft.com/office/drawing/2014/main" id="{79FE661E-C70C-4236-B0A9-83A8A083483E}"/>
              </a:ext>
            </a:extLst>
          </p:cNvPr>
          <p:cNvCxnSpPr>
            <a:cxnSpLocks/>
          </p:cNvCxnSpPr>
          <p:nvPr/>
        </p:nvCxnSpPr>
        <p:spPr>
          <a:xfrm flipH="1" flipV="1">
            <a:off x="7260819" y="4546269"/>
            <a:ext cx="654957" cy="4463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21"/>
          <p:cNvSpPr/>
          <p:nvPr/>
        </p:nvSpPr>
        <p:spPr>
          <a:xfrm>
            <a:off x="171720" y="120240"/>
            <a:ext cx="4977000" cy="82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1" u="sng" strike="noStrike" spc="-1">
                <a:solidFill>
                  <a:srgbClr val="C00000"/>
                </a:solidFill>
                <a:uFillTx/>
                <a:latin typeface="Calibri"/>
                <a:ea typeface="DejaVu Sans"/>
              </a:rPr>
              <a:t>The Building Blocks of OpenWhisk</a:t>
            </a:r>
            <a:endParaRPr lang="en-US" sz="2400" b="0" strike="noStrike" spc="-1">
              <a:latin typeface="Arial"/>
            </a:endParaRPr>
          </a:p>
          <a:p>
            <a:pPr>
              <a:lnSpc>
                <a:spcPct val="100000"/>
              </a:lnSpc>
            </a:pPr>
            <a:endParaRPr lang="en-US" sz="2400" b="0" strike="noStrike" spc="-1">
              <a:latin typeface="Arial"/>
            </a:endParaRPr>
          </a:p>
        </p:txBody>
      </p:sp>
      <p:sp>
        <p:nvSpPr>
          <p:cNvPr id="130" name="CustomShape 22"/>
          <p:cNvSpPr/>
          <p:nvPr/>
        </p:nvSpPr>
        <p:spPr>
          <a:xfrm>
            <a:off x="7380438" y="945909"/>
            <a:ext cx="497700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1600" b="1" spc="-1" dirty="0">
                <a:solidFill>
                  <a:srgbClr val="000000"/>
                </a:solidFill>
                <a:latin typeface="Calibri"/>
                <a:ea typeface="Calibri"/>
              </a:rPr>
              <a:t>Nginx</a:t>
            </a:r>
            <a:r>
              <a:rPr lang="en-US" sz="1600" b="1" strike="noStrike" spc="-1" dirty="0">
                <a:solidFill>
                  <a:srgbClr val="000000"/>
                </a:solidFill>
                <a:latin typeface="Calibri"/>
                <a:ea typeface="Calibri"/>
              </a:rPr>
              <a:t> </a:t>
            </a:r>
            <a:r>
              <a:rPr lang="en-US" sz="1600" b="0" strike="noStrike" spc="-1" dirty="0">
                <a:solidFill>
                  <a:srgbClr val="000000"/>
                </a:solidFill>
                <a:latin typeface="Calibri"/>
                <a:ea typeface="Calibri"/>
              </a:rPr>
              <a:t>- this open source web server exposes the public-facing HTTP(S) endpoint to the clients. It is primarily used as a reverse proxy for API and also for terminating SSL. </a:t>
            </a:r>
            <a:endParaRPr lang="en-US" sz="1600" b="0" strike="noStrike" spc="-1" dirty="0">
              <a:latin typeface="Arial"/>
            </a:endParaRPr>
          </a:p>
        </p:txBody>
      </p:sp>
      <p:sp>
        <p:nvSpPr>
          <p:cNvPr id="131" name="CustomShape 23"/>
          <p:cNvSpPr/>
          <p:nvPr/>
        </p:nvSpPr>
        <p:spPr>
          <a:xfrm>
            <a:off x="7265172" y="3269455"/>
            <a:ext cx="441072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spAutoFit/>
          </a:bodyPr>
          <a:lstStyle/>
          <a:p>
            <a:r>
              <a:rPr lang="en-US" sz="1600" b="1" spc="-1" dirty="0" err="1">
                <a:solidFill>
                  <a:srgbClr val="000000"/>
                </a:solidFill>
                <a:latin typeface="Calibri"/>
                <a:ea typeface="DejaVu Sans"/>
              </a:rPr>
              <a:t>Controler</a:t>
            </a:r>
            <a:r>
              <a:rPr lang="en-US" sz="1600" b="1" spc="-1" dirty="0">
                <a:solidFill>
                  <a:srgbClr val="000000"/>
                </a:solidFill>
                <a:latin typeface="Calibri"/>
                <a:ea typeface="DejaVu Sans"/>
              </a:rPr>
              <a:t> - </a:t>
            </a:r>
            <a:r>
              <a:rPr lang="en-US" sz="1600" b="0" strike="noStrike" spc="-1" dirty="0">
                <a:solidFill>
                  <a:srgbClr val="000000"/>
                </a:solidFill>
                <a:latin typeface="Calibri"/>
                <a:ea typeface="Calibri"/>
              </a:rPr>
              <a:t>After a request passes through the reverse proxy, it hits the Controller, which acts as the gatekeeper of the system. Written in Scala, this component is responsible for the actual implementation of the </a:t>
            </a:r>
            <a:r>
              <a:rPr lang="en-US" sz="1600" b="0" strike="noStrike" spc="-1" dirty="0" err="1">
                <a:solidFill>
                  <a:srgbClr val="000000"/>
                </a:solidFill>
                <a:latin typeface="Calibri"/>
                <a:ea typeface="Calibri"/>
              </a:rPr>
              <a:t>OpenWhisk</a:t>
            </a:r>
            <a:r>
              <a:rPr lang="en-US" sz="1600" b="0" strike="noStrike" spc="-1" dirty="0">
                <a:solidFill>
                  <a:srgbClr val="000000"/>
                </a:solidFill>
                <a:latin typeface="Calibri"/>
                <a:ea typeface="Calibri"/>
              </a:rPr>
              <a:t> API.</a:t>
            </a:r>
            <a:endParaRPr lang="en-US" sz="1600" b="0" strike="noStrike" spc="-1" dirty="0">
              <a:latin typeface="Arial"/>
            </a:endParaRPr>
          </a:p>
        </p:txBody>
      </p:sp>
      <p:sp>
        <p:nvSpPr>
          <p:cNvPr id="132" name="CustomShape 24"/>
          <p:cNvSpPr/>
          <p:nvPr/>
        </p:nvSpPr>
        <p:spPr>
          <a:xfrm>
            <a:off x="527574" y="1214298"/>
            <a:ext cx="38545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spAutoFit/>
          </a:bodyPr>
          <a:lstStyle/>
          <a:p>
            <a:r>
              <a:rPr lang="en-US" sz="1600" b="1" spc="-1" dirty="0">
                <a:solidFill>
                  <a:srgbClr val="000000"/>
                </a:solidFill>
                <a:latin typeface="DejaVu Sans"/>
                <a:ea typeface="Calibri"/>
              </a:rPr>
              <a:t>CouchDB - </a:t>
            </a:r>
            <a:r>
              <a:rPr lang="en-US" sz="1600" spc="-1" dirty="0">
                <a:solidFill>
                  <a:srgbClr val="000000"/>
                </a:solidFill>
                <a:latin typeface="Calibri"/>
                <a:ea typeface="Calibri"/>
              </a:rPr>
              <a:t>The</a:t>
            </a:r>
            <a:r>
              <a:rPr lang="en-US" sz="1600" b="0" strike="noStrike" spc="-1" dirty="0">
                <a:solidFill>
                  <a:srgbClr val="000000"/>
                </a:solidFill>
                <a:latin typeface="Calibri"/>
                <a:ea typeface="Calibri"/>
              </a:rPr>
              <a:t> state of the system is maintained and managed in CouchDB, an open source JSON data store.</a:t>
            </a:r>
            <a:endParaRPr lang="en-US" sz="1600" b="0" strike="noStrike" spc="-1" dirty="0">
              <a:latin typeface="Arial"/>
            </a:endParaRPr>
          </a:p>
        </p:txBody>
      </p:sp>
      <p:sp>
        <p:nvSpPr>
          <p:cNvPr id="133" name="CustomShape 25"/>
          <p:cNvSpPr/>
          <p:nvPr/>
        </p:nvSpPr>
        <p:spPr>
          <a:xfrm>
            <a:off x="322857" y="4046605"/>
            <a:ext cx="2814480" cy="156820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spAutoFit/>
          </a:bodyPr>
          <a:lstStyle/>
          <a:p>
            <a:r>
              <a:rPr lang="en-US" sz="1600" b="1" spc="-1" dirty="0">
                <a:solidFill>
                  <a:srgbClr val="000000"/>
                </a:solidFill>
                <a:latin typeface="Calibri"/>
                <a:ea typeface="Calibri"/>
              </a:rPr>
              <a:t>Kafka - </a:t>
            </a:r>
            <a:r>
              <a:rPr lang="en-US" sz="1600" spc="-1" dirty="0">
                <a:solidFill>
                  <a:srgbClr val="000000"/>
                </a:solidFill>
                <a:latin typeface="Calibri"/>
                <a:ea typeface="Calibri"/>
              </a:rPr>
              <a:t>Apache</a:t>
            </a:r>
            <a:r>
              <a:rPr lang="en-US" sz="1600" b="0" strike="noStrike" spc="-1" dirty="0">
                <a:solidFill>
                  <a:srgbClr val="000000"/>
                </a:solidFill>
                <a:latin typeface="Calibri"/>
                <a:ea typeface="Calibri"/>
              </a:rPr>
              <a:t> Kafka is typically used for building real-time data pipelines and streaming applications. </a:t>
            </a:r>
            <a:r>
              <a:rPr lang="en-US" sz="1600" b="0" strike="noStrike" spc="-1" dirty="0" err="1">
                <a:solidFill>
                  <a:srgbClr val="000000"/>
                </a:solidFill>
                <a:latin typeface="Calibri"/>
                <a:ea typeface="Calibri"/>
              </a:rPr>
              <a:t>OpenWhisk</a:t>
            </a:r>
            <a:r>
              <a:rPr lang="en-US" sz="1600" b="0" strike="noStrike" spc="-1" dirty="0">
                <a:solidFill>
                  <a:srgbClr val="000000"/>
                </a:solidFill>
                <a:latin typeface="Calibri"/>
                <a:ea typeface="Calibri"/>
              </a:rPr>
              <a:t> takes advantage of Kafka to connect Controller with Invokers.</a:t>
            </a:r>
            <a:endParaRPr lang="en-US" sz="1600" b="0" strike="noStrike" spc="-1" dirty="0">
              <a:latin typeface="Arial"/>
            </a:endParaRPr>
          </a:p>
        </p:txBody>
      </p:sp>
      <p:sp>
        <p:nvSpPr>
          <p:cNvPr id="134" name="CustomShape 26"/>
          <p:cNvSpPr/>
          <p:nvPr/>
        </p:nvSpPr>
        <p:spPr>
          <a:xfrm>
            <a:off x="124200" y="5118120"/>
            <a:ext cx="3216240" cy="337680"/>
          </a:xfrm>
          <a:prstGeom prst="rect">
            <a:avLst/>
          </a:prstGeom>
          <a:noFill/>
          <a:ln>
            <a:noFill/>
          </a:ln>
        </p:spPr>
        <p:style>
          <a:lnRef idx="0">
            <a:scrgbClr r="0" g="0" b="0"/>
          </a:lnRef>
          <a:fillRef idx="0">
            <a:scrgbClr r="0" g="0" b="0"/>
          </a:fillRef>
          <a:effectRef idx="0">
            <a:scrgbClr r="0" g="0" b="0"/>
          </a:effectRef>
          <a:fontRef idx="minor"/>
        </p:style>
      </p:sp>
      <p:pic>
        <p:nvPicPr>
          <p:cNvPr id="4" name="Slika 4">
            <a:extLst>
              <a:ext uri="{FF2B5EF4-FFF2-40B4-BE49-F238E27FC236}">
                <a16:creationId xmlns:a16="http://schemas.microsoft.com/office/drawing/2014/main" id="{C1A72293-D05B-4954-85BC-D68367A721B3}"/>
              </a:ext>
            </a:extLst>
          </p:cNvPr>
          <p:cNvPicPr>
            <a:picLocks noChangeAspect="1"/>
          </p:cNvPicPr>
          <p:nvPr/>
        </p:nvPicPr>
        <p:blipFill>
          <a:blip r:embed="rId2"/>
          <a:stretch>
            <a:fillRect/>
          </a:stretch>
        </p:blipFill>
        <p:spPr>
          <a:xfrm>
            <a:off x="3071973" y="1019919"/>
            <a:ext cx="7203896" cy="58113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873360" y="3983040"/>
            <a:ext cx="10321200" cy="1736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1" strike="noStrike" spc="-1">
                <a:solidFill>
                  <a:srgbClr val="000000"/>
                </a:solidFill>
                <a:latin typeface="Calibri"/>
                <a:ea typeface="DejaVu Sans"/>
              </a:rPr>
              <a:t>Docker</a:t>
            </a:r>
            <a:endParaRPr lang="en-US" sz="1800" b="0" strike="noStrike" spc="-1">
              <a:latin typeface="Arial"/>
            </a:endParaRPr>
          </a:p>
          <a:p>
            <a:pPr>
              <a:lnSpc>
                <a:spcPct val="100000"/>
              </a:lnSpc>
            </a:pPr>
            <a:r>
              <a:rPr lang="en-US" sz="1800" b="0" strike="noStrike" spc="-1">
                <a:solidFill>
                  <a:srgbClr val="000000"/>
                </a:solidFill>
                <a:latin typeface="Calibri"/>
                <a:ea typeface="Calibri"/>
              </a:rPr>
              <a:t>Apache OpenWhisk is built on top of proven open source technologies including Docker, which plays a very important role. Almost all the components of OpenWhisk are packaged and deployed as containers. From Nginx to Kafka to Consul, everything in the platform runs as a container.</a:t>
            </a:r>
            <a:endParaRPr lang="en-US" sz="1800" b="0" strike="noStrike" spc="-1">
              <a:latin typeface="Arial"/>
            </a:endParaRPr>
          </a:p>
          <a:p>
            <a:pPr>
              <a:lnSpc>
                <a:spcPct val="100000"/>
              </a:lnSpc>
            </a:pPr>
            <a:r>
              <a:rPr lang="en-US" sz="1800" b="0" strike="noStrike" spc="-1">
                <a:solidFill>
                  <a:srgbClr val="000000"/>
                </a:solidFill>
                <a:latin typeface="Calibri"/>
                <a:ea typeface="Calibri"/>
              </a:rPr>
              <a:t>Refer to the available images on Docker Hub for a list of OpenWhisk container images.</a:t>
            </a:r>
            <a:endParaRPr lang="en-US" sz="1800" b="0" strike="noStrike" spc="-1">
              <a:latin typeface="Arial"/>
            </a:endParaRPr>
          </a:p>
          <a:p>
            <a:pPr>
              <a:lnSpc>
                <a:spcPct val="100000"/>
              </a:lnSpc>
            </a:pPr>
            <a:endParaRPr lang="en-US" sz="1800" b="0" strike="noStrike" spc="-1">
              <a:latin typeface="Arial"/>
            </a:endParaRPr>
          </a:p>
        </p:txBody>
      </p:sp>
      <p:sp>
        <p:nvSpPr>
          <p:cNvPr id="136" name="CustomShape 2"/>
          <p:cNvSpPr/>
          <p:nvPr/>
        </p:nvSpPr>
        <p:spPr>
          <a:xfrm>
            <a:off x="871920" y="2684160"/>
            <a:ext cx="942552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alibri"/>
                <a:ea typeface="Calibri"/>
              </a:rPr>
              <a:t>OpenWhisk uses </a:t>
            </a:r>
            <a:r>
              <a:rPr lang="en-US" sz="1800" b="1" strike="noStrike" spc="-1">
                <a:solidFill>
                  <a:srgbClr val="000000"/>
                </a:solidFill>
                <a:latin typeface="Calibri"/>
                <a:ea typeface="Calibri"/>
              </a:rPr>
              <a:t>Consul</a:t>
            </a:r>
            <a:r>
              <a:rPr lang="en-US" sz="1800" b="0" strike="noStrike" spc="-1">
                <a:solidFill>
                  <a:srgbClr val="000000"/>
                </a:solidFill>
                <a:latin typeface="Calibri"/>
                <a:ea typeface="Calibri"/>
              </a:rPr>
              <a:t> as the single source of truth accessible by every component of the system. It also provides service discovery capabilities making it easy for the Controller to discover the entities that will invoke an Action.</a:t>
            </a:r>
            <a:endParaRPr lang="en-US" sz="1800" b="0" strike="noStrike" spc="-1">
              <a:latin typeface="Arial"/>
            </a:endParaRPr>
          </a:p>
        </p:txBody>
      </p:sp>
      <p:sp>
        <p:nvSpPr>
          <p:cNvPr id="137" name="CustomShape 3"/>
          <p:cNvSpPr/>
          <p:nvPr/>
        </p:nvSpPr>
        <p:spPr>
          <a:xfrm>
            <a:off x="203760" y="152280"/>
            <a:ext cx="501804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1" u="sng" strike="noStrike" spc="-1">
                <a:solidFill>
                  <a:srgbClr val="C00000"/>
                </a:solidFill>
                <a:uFillTx/>
                <a:latin typeface="Calibri"/>
                <a:ea typeface="Calibri"/>
              </a:rPr>
              <a:t>The Building Blocks of OpenWhisk</a:t>
            </a:r>
            <a:endParaRPr lang="en-US" sz="2400" b="0" strike="noStrike" spc="-1">
              <a:latin typeface="Arial"/>
            </a:endParaRPr>
          </a:p>
        </p:txBody>
      </p:sp>
      <p:sp>
        <p:nvSpPr>
          <p:cNvPr id="138" name="CustomShape 4"/>
          <p:cNvSpPr/>
          <p:nvPr/>
        </p:nvSpPr>
        <p:spPr>
          <a:xfrm>
            <a:off x="873360" y="1120320"/>
            <a:ext cx="1001232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1" strike="noStrike" spc="-1">
                <a:solidFill>
                  <a:srgbClr val="000000"/>
                </a:solidFill>
                <a:latin typeface="Calibri"/>
                <a:ea typeface="Calibri"/>
              </a:rPr>
              <a:t>Invoker - </a:t>
            </a:r>
            <a:r>
              <a:rPr lang="en-US" sz="1800" b="0" strike="noStrike" spc="-1">
                <a:solidFill>
                  <a:srgbClr val="000000"/>
                </a:solidFill>
                <a:latin typeface="Calibri"/>
                <a:ea typeface="Calibri"/>
              </a:rPr>
              <a:t>Written in Scala. It spins up a new Docker container that acts as the unit of execution for the chosen Action. The Invoker copies the source code from CouchDB and injects that into the Docker container. </a:t>
            </a:r>
            <a:endParaRPr lang="en-US" sz="18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43</TotalTime>
  <Words>0</Words>
  <Application>Microsoft Office PowerPoint</Application>
  <PresentationFormat>Široki ekran</PresentationFormat>
  <Paragraphs>0</Paragraphs>
  <Slides>11</Slides>
  <Notes>0</Notes>
  <HiddenSlides>0</HiddenSlides>
  <ScaleCrop>false</ScaleCrop>
  <HeadingPairs>
    <vt:vector size="4" baseType="variant">
      <vt:variant>
        <vt:lpstr>Tema</vt:lpstr>
      </vt:variant>
      <vt:variant>
        <vt:i4>1</vt:i4>
      </vt:variant>
      <vt:variant>
        <vt:lpstr>Naslovi slajdova</vt:lpstr>
      </vt:variant>
      <vt:variant>
        <vt:i4>11</vt:i4>
      </vt:variant>
    </vt:vector>
  </HeadingPairs>
  <TitlesOfParts>
    <vt:vector size="12" baseType="lpstr">
      <vt:lpstr>Office Theme</vt:lpstr>
      <vt:lpstr>PowerPoint prezentacija</vt:lpstr>
      <vt:lpstr>PowerPoint prezentacija</vt:lpstr>
      <vt:lpstr>PowerPoint prezentacija</vt:lpstr>
      <vt:lpstr>PowerPoint prezentacija</vt:lpstr>
      <vt:lpstr>PowerPoint prezentacija</vt:lpstr>
      <vt:lpstr>PowerPoint prezentacija</vt:lpstr>
      <vt:lpstr>PowerPoint prezentacija</vt:lpstr>
      <vt:lpstr>PowerPoint prezentacija</vt:lpstr>
      <vt:lpstr>PowerPoint prezentacija</vt:lpstr>
      <vt:lpstr>PowerPoint prezentacija</vt:lpstr>
      <vt:lpstr>PowerPoint prezentacija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
  <cp:revision>1714</cp:revision>
  <dcterms:created xsi:type="dcterms:W3CDTF">2020-04-15T16:34:06Z</dcterms:created>
  <dcterms:modified xsi:type="dcterms:W3CDTF">2020-04-29T17:55:03Z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9</vt:i4>
  </property>
</Properties>
</file>