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304" r:id="rId7"/>
    <p:sldId id="305" r:id="rId8"/>
    <p:sldId id="306" r:id="rId9"/>
    <p:sldId id="307" r:id="rId10"/>
    <p:sldId id="330" r:id="rId11"/>
    <p:sldId id="331" r:id="rId12"/>
    <p:sldId id="332" r:id="rId13"/>
    <p:sldId id="311" r:id="rId14"/>
    <p:sldId id="312" r:id="rId15"/>
    <p:sldId id="313" r:id="rId16"/>
    <p:sldId id="265" r:id="rId17"/>
    <p:sldId id="341" r:id="rId18"/>
    <p:sldId id="282" r:id="rId19"/>
    <p:sldId id="316" r:id="rId20"/>
    <p:sldId id="318" r:id="rId21"/>
    <p:sldId id="317" r:id="rId22"/>
    <p:sldId id="277" r:id="rId23"/>
    <p:sldId id="333" r:id="rId24"/>
    <p:sldId id="319" r:id="rId25"/>
    <p:sldId id="278" r:id="rId26"/>
    <p:sldId id="297" r:id="rId27"/>
    <p:sldId id="321" r:id="rId28"/>
    <p:sldId id="296" r:id="rId29"/>
    <p:sldId id="320" r:id="rId30"/>
    <p:sldId id="327" r:id="rId31"/>
    <p:sldId id="340" r:id="rId32"/>
    <p:sldId id="329" r:id="rId33"/>
    <p:sldId id="334" r:id="rId34"/>
    <p:sldId id="322" r:id="rId35"/>
    <p:sldId id="326" r:id="rId36"/>
    <p:sldId id="335" r:id="rId37"/>
    <p:sldId id="323" r:id="rId38"/>
    <p:sldId id="324" r:id="rId39"/>
    <p:sldId id="337" r:id="rId40"/>
    <p:sldId id="338" r:id="rId41"/>
    <p:sldId id="339" r:id="rId42"/>
    <p:sldId id="336" r:id="rId43"/>
    <p:sldId id="27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73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3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1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4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5F2EEE-BEA3-476A-BF25-704C8432857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251771C-9034-451A-9326-F1C1F97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878786"/>
            <a:ext cx="8991600" cy="3645087"/>
          </a:xfrm>
        </p:spPr>
        <p:txBody>
          <a:bodyPr>
            <a:noAutofit/>
          </a:bodyPr>
          <a:lstStyle/>
          <a:p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Холодное и горячее копирование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8373" y="4753596"/>
            <a:ext cx="6801612" cy="1239894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3600" b="1" dirty="0" smtClean="0">
                <a:solidFill>
                  <a:schemeClr val="bg1"/>
                </a:solidFill>
              </a:rPr>
              <a:t>Студентка 3 к. 5 гр.</a:t>
            </a:r>
            <a:endParaRPr lang="ru-RU" sz="3600" b="1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ru-RU" sz="3600" b="1" dirty="0" smtClean="0">
                <a:solidFill>
                  <a:schemeClr val="bg1"/>
                </a:solidFill>
              </a:rPr>
              <a:t>Каспер Наталья</a:t>
            </a:r>
          </a:p>
          <a:p>
            <a:pPr algn="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718457"/>
          </a:xfrm>
        </p:spPr>
        <p:txBody>
          <a:bodyPr>
            <a:noAutofit/>
          </a:bodyPr>
          <a:lstStyle/>
          <a:p>
            <a:r>
              <a:rPr lang="ru-RU" sz="4800" b="1" dirty="0"/>
              <a:t>Копии файлов (</a:t>
            </a:r>
            <a:r>
              <a:rPr lang="en-US" sz="4800" b="1" dirty="0"/>
              <a:t>Image copy</a:t>
            </a:r>
            <a:r>
              <a:rPr lang="ru-RU" sz="4800" b="1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4"/>
          <a:stretch/>
        </p:blipFill>
        <p:spPr bwMode="auto">
          <a:xfrm>
            <a:off x="0" y="1138847"/>
            <a:ext cx="12162396" cy="571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3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718457"/>
          </a:xfrm>
        </p:spPr>
        <p:txBody>
          <a:bodyPr>
            <a:noAutofit/>
          </a:bodyPr>
          <a:lstStyle/>
          <a:p>
            <a:r>
              <a:rPr lang="ru-RU" sz="4800" b="1" dirty="0"/>
              <a:t>Резервные наборы (</a:t>
            </a:r>
            <a:r>
              <a:rPr lang="en-US" sz="4800" b="1" dirty="0"/>
              <a:t>Backup set</a:t>
            </a:r>
            <a:r>
              <a:rPr lang="ru-RU" sz="4800" b="1" dirty="0"/>
              <a:t>)</a:t>
            </a:r>
            <a:endParaRPr lang="ru-RU" sz="4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/>
          <a:stretch/>
        </p:blipFill>
        <p:spPr bwMode="auto">
          <a:xfrm>
            <a:off x="25053" y="1545211"/>
            <a:ext cx="12141893" cy="437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718457"/>
          </a:xfrm>
        </p:spPr>
        <p:txBody>
          <a:bodyPr>
            <a:noAutofit/>
          </a:bodyPr>
          <a:lstStyle/>
          <a:p>
            <a:r>
              <a:rPr lang="ru-RU" sz="4800" b="1" dirty="0"/>
              <a:t>Инкрементальные </a:t>
            </a:r>
            <a:r>
              <a:rPr lang="ru-RU" sz="4800" b="1" dirty="0" err="1"/>
              <a:t>бэкапы</a:t>
            </a:r>
            <a:endParaRPr lang="ru-RU" sz="4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15" y="1088169"/>
            <a:ext cx="9415570" cy="55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50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814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Утилита 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" y="2176503"/>
            <a:ext cx="12098097" cy="25938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950" y="4043966"/>
            <a:ext cx="8210282" cy="528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814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Утилита 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2896"/>
          <a:stretch/>
        </p:blipFill>
        <p:spPr>
          <a:xfrm>
            <a:off x="99861" y="1532587"/>
            <a:ext cx="12018486" cy="314244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5910" y="4031087"/>
            <a:ext cx="8126569" cy="528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814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Утилита 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" y="1669691"/>
            <a:ext cx="12103089" cy="3288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5910" y="4211392"/>
            <a:ext cx="8062175" cy="553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ХОЛОДНЫЙ БЭКАП 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(cold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20" y="1803857"/>
            <a:ext cx="11053010" cy="4434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 smtClean="0"/>
              <a:t>- резервное копирование данных после остановки БД.</a:t>
            </a:r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4000" i="1" dirty="0" smtClean="0">
                <a:solidFill>
                  <a:srgbClr val="FF0000"/>
                </a:solidFill>
              </a:rPr>
              <a:t>Копировать файлы данных при работающей БД нельзя!</a:t>
            </a:r>
          </a:p>
          <a:p>
            <a:endParaRPr lang="ru-RU" sz="2000" i="1" dirty="0">
              <a:solidFill>
                <a:srgbClr val="FF0000"/>
              </a:solidFill>
            </a:endParaRPr>
          </a:p>
          <a:p>
            <a:r>
              <a:rPr lang="en-US" sz="4000" b="1" dirty="0"/>
              <a:t>NOARCHIVELOG</a:t>
            </a:r>
            <a:endParaRPr lang="ru-RU" sz="4000" b="1" dirty="0"/>
          </a:p>
          <a:p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ХОЛОДНЫЙ БЭКАП 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(cold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20" y="1803857"/>
            <a:ext cx="11053010" cy="4434384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Файлы данных</a:t>
            </a:r>
          </a:p>
          <a:p>
            <a:r>
              <a:rPr lang="ru-RU" sz="4000" dirty="0" smtClean="0">
                <a:solidFill>
                  <a:schemeClr val="tx1"/>
                </a:solidFill>
              </a:rPr>
              <a:t>Файлы журналов повторного выполнения</a:t>
            </a:r>
          </a:p>
          <a:p>
            <a:r>
              <a:rPr lang="ru-RU" sz="4000" dirty="0" smtClean="0">
                <a:solidFill>
                  <a:schemeClr val="tx1"/>
                </a:solidFill>
              </a:rPr>
              <a:t>Управляющие файлы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8147"/>
          </a:xfrm>
        </p:spPr>
        <p:txBody>
          <a:bodyPr>
            <a:noAutofit/>
          </a:bodyPr>
          <a:lstStyle/>
          <a:p>
            <a:r>
              <a:rPr lang="ru-RU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Холодное копирование с помощью 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581" r="2824" b="2264"/>
          <a:stretch/>
        </p:blipFill>
        <p:spPr>
          <a:xfrm>
            <a:off x="1524000" y="1001485"/>
            <a:ext cx="9666514" cy="58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8147"/>
          </a:xfrm>
        </p:spPr>
        <p:txBody>
          <a:bodyPr>
            <a:noAutofit/>
          </a:bodyPr>
          <a:lstStyle/>
          <a:p>
            <a:r>
              <a:rPr lang="ru-RU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Холодное копирование с помощью 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43730" y="1654629"/>
            <a:ext cx="12148269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799" y="16258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бэкап?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89" y="1937656"/>
            <a:ext cx="11245516" cy="47358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b="1" dirty="0" smtClean="0"/>
              <a:t>Резервная копия (</a:t>
            </a:r>
            <a:r>
              <a:rPr lang="en-US" sz="4800" b="1" dirty="0" smtClean="0"/>
              <a:t>“backup”) </a:t>
            </a:r>
            <a:r>
              <a:rPr lang="en-US" sz="4800" dirty="0" smtClean="0"/>
              <a:t>- </a:t>
            </a:r>
            <a:r>
              <a:rPr lang="ru-RU" sz="4800" dirty="0" smtClean="0"/>
              <a:t>это </a:t>
            </a:r>
            <a:r>
              <a:rPr lang="ru-RU" sz="4800" dirty="0"/>
              <a:t>создание дополнительной копии файлов, которые будут сохранены в случае утери или повреждения </a:t>
            </a:r>
            <a:r>
              <a:rPr lang="ru-RU" sz="4800" dirty="0" smtClean="0"/>
              <a:t>компьютера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627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8147"/>
          </a:xfrm>
        </p:spPr>
        <p:txBody>
          <a:bodyPr>
            <a:noAutofit/>
          </a:bodyPr>
          <a:lstStyle/>
          <a:p>
            <a:r>
              <a:rPr lang="ru-RU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Холодное копирование с помощью 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478"/>
          <a:stretch/>
        </p:blipFill>
        <p:spPr>
          <a:xfrm>
            <a:off x="150138" y="1349829"/>
            <a:ext cx="11891721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814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Холодное копирование с помощью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6" y="1246153"/>
            <a:ext cx="7256339" cy="44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97"/>
          <a:stretch/>
        </p:blipFill>
        <p:spPr>
          <a:xfrm>
            <a:off x="0" y="1538139"/>
            <a:ext cx="12117840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407"/>
            <a:ext cx="12192000" cy="59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217714"/>
            <a:ext cx="11604171" cy="1431517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Список файлов для копирования: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20" y="1803857"/>
            <a:ext cx="11053010" cy="4434384"/>
          </a:xfrm>
        </p:spPr>
        <p:txBody>
          <a:bodyPr>
            <a:noAutofit/>
          </a:bodyPr>
          <a:lstStyle/>
          <a:p>
            <a:r>
              <a:rPr lang="en-US" sz="4000" dirty="0"/>
              <a:t>s</a:t>
            </a:r>
            <a:r>
              <a:rPr lang="en-US" sz="4000" dirty="0" smtClean="0"/>
              <a:t>elect </a:t>
            </a:r>
            <a:r>
              <a:rPr lang="en-US" sz="4000" dirty="0"/>
              <a:t>name from </a:t>
            </a:r>
            <a:r>
              <a:rPr lang="en-US" sz="4000" dirty="0" err="1"/>
              <a:t>v$datafile</a:t>
            </a:r>
            <a:r>
              <a:rPr lang="en-US" sz="4000" dirty="0"/>
              <a:t>;</a:t>
            </a:r>
            <a:endParaRPr lang="ru-RU" sz="4000" dirty="0"/>
          </a:p>
          <a:p>
            <a:r>
              <a:rPr lang="en-US" sz="4000" dirty="0"/>
              <a:t>s</a:t>
            </a:r>
            <a:r>
              <a:rPr lang="en-US" sz="4000" dirty="0" smtClean="0"/>
              <a:t>elect </a:t>
            </a:r>
            <a:r>
              <a:rPr lang="en-US" sz="4000" dirty="0"/>
              <a:t>name from </a:t>
            </a:r>
            <a:r>
              <a:rPr lang="en-US" sz="4000" dirty="0" err="1"/>
              <a:t>v$logfile</a:t>
            </a:r>
            <a:r>
              <a:rPr lang="en-US" sz="4000" dirty="0"/>
              <a:t>;</a:t>
            </a:r>
            <a:endParaRPr lang="ru-RU" sz="4000" dirty="0"/>
          </a:p>
          <a:p>
            <a:r>
              <a:rPr lang="en-US" sz="4000" dirty="0"/>
              <a:t>s</a:t>
            </a:r>
            <a:r>
              <a:rPr lang="en-US" sz="4000" dirty="0" smtClean="0"/>
              <a:t>elect </a:t>
            </a:r>
            <a:r>
              <a:rPr lang="en-US" sz="4000" dirty="0"/>
              <a:t>name from </a:t>
            </a:r>
            <a:r>
              <a:rPr lang="en-US" sz="4000" dirty="0" err="1"/>
              <a:t>v$controlfile</a:t>
            </a:r>
            <a:r>
              <a:rPr lang="en-US" sz="4000" dirty="0"/>
              <a:t>;</a:t>
            </a:r>
            <a:endParaRPr lang="ru-RU" sz="4000" dirty="0"/>
          </a:p>
          <a:p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49" y="1719942"/>
            <a:ext cx="12286449" cy="29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Достоинства и недостатки холодного </a:t>
            </a:r>
            <a:r>
              <a:rPr lang="ru-RU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бэкапа</a:t>
            </a:r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695" y="1785256"/>
            <a:ext cx="11718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>
                <a:latin typeface="+mj-lt"/>
                <a:cs typeface="Arial" panose="020B0604020202020204" pitchFamily="34" charset="0"/>
              </a:rPr>
              <a:t>Достоинства холодного </a:t>
            </a:r>
            <a:r>
              <a:rPr lang="ru-RU" sz="3200" b="1" u="sng" dirty="0" smtClean="0">
                <a:latin typeface="+mj-lt"/>
                <a:cs typeface="Arial" panose="020B0604020202020204" pitchFamily="34" charset="0"/>
              </a:rPr>
              <a:t>физического копирования</a:t>
            </a:r>
            <a:endParaRPr lang="ru-RU" sz="3200" dirty="0">
              <a:latin typeface="+mj-lt"/>
              <a:cs typeface="Arial" panose="020B0604020202020204" pitchFamily="34" charset="0"/>
            </a:endParaRPr>
          </a:p>
          <a:p>
            <a:r>
              <a:rPr lang="ru-RU" sz="3200" dirty="0">
                <a:latin typeface="+mj-lt"/>
                <a:cs typeface="Arial" panose="020B0604020202020204" pitchFamily="34" charset="0"/>
              </a:rPr>
              <a:t>*этот способ прост и легок в исполнении</a:t>
            </a:r>
          </a:p>
          <a:p>
            <a:r>
              <a:rPr lang="ru-RU" sz="3200" dirty="0">
                <a:latin typeface="+mj-lt"/>
                <a:cs typeface="Arial" panose="020B0604020202020204" pitchFamily="34" charset="0"/>
              </a:rPr>
              <a:t>*требует </a:t>
            </a:r>
            <a:r>
              <a:rPr lang="ru-RU" sz="3200" dirty="0" smtClean="0">
                <a:latin typeface="+mj-lt"/>
                <a:cs typeface="Arial" panose="020B0604020202020204" pitchFamily="34" charset="0"/>
              </a:rPr>
              <a:t>минимального вмешательства админа</a:t>
            </a:r>
          </a:p>
          <a:p>
            <a:r>
              <a:rPr lang="ru-RU" sz="3200" dirty="0">
                <a:latin typeface="+mj-lt"/>
                <a:cs typeface="Arial" panose="020B0604020202020204" pitchFamily="34" charset="0"/>
              </a:rPr>
              <a:t> </a:t>
            </a:r>
          </a:p>
          <a:p>
            <a:r>
              <a:rPr lang="ru-RU" sz="3200" b="1" u="sng" dirty="0">
                <a:latin typeface="+mj-lt"/>
                <a:cs typeface="Arial" panose="020B0604020202020204" pitchFamily="34" charset="0"/>
              </a:rPr>
              <a:t>Недостатки холодного </a:t>
            </a:r>
            <a:r>
              <a:rPr lang="ru-RU" sz="3200" b="1" u="sng" dirty="0" smtClean="0">
                <a:latin typeface="+mj-lt"/>
                <a:cs typeface="Arial" panose="020B0604020202020204" pitchFamily="34" charset="0"/>
              </a:rPr>
              <a:t>физического копирования</a:t>
            </a:r>
            <a:endParaRPr lang="ru-RU" sz="3200" dirty="0">
              <a:latin typeface="+mj-lt"/>
              <a:cs typeface="Arial" panose="020B0604020202020204" pitchFamily="34" charset="0"/>
            </a:endParaRPr>
          </a:p>
          <a:p>
            <a:r>
              <a:rPr lang="ru-RU" sz="3200" dirty="0">
                <a:latin typeface="+mj-lt"/>
                <a:cs typeface="Arial" panose="020B0604020202020204" pitchFamily="34" charset="0"/>
              </a:rPr>
              <a:t>*БД недоступна во время </a:t>
            </a:r>
            <a:r>
              <a:rPr lang="ru-RU" sz="3200" dirty="0" smtClean="0">
                <a:latin typeface="+mj-lt"/>
                <a:cs typeface="Arial" panose="020B0604020202020204" pitchFamily="34" charset="0"/>
              </a:rPr>
              <a:t>выполнения резервного копирования</a:t>
            </a:r>
            <a:endParaRPr lang="ru-RU" sz="3200" dirty="0">
              <a:latin typeface="+mj-lt"/>
              <a:cs typeface="Arial" panose="020B0604020202020204" pitchFamily="34" charset="0"/>
            </a:endParaRPr>
          </a:p>
          <a:p>
            <a:r>
              <a:rPr lang="ru-RU" sz="3200" dirty="0">
                <a:latin typeface="+mj-lt"/>
                <a:cs typeface="Arial" panose="020B0604020202020204" pitchFamily="34" charset="0"/>
              </a:rPr>
              <a:t>*БД </a:t>
            </a:r>
            <a:r>
              <a:rPr lang="ru-RU" sz="3200" dirty="0" smtClean="0">
                <a:latin typeface="+mj-lt"/>
                <a:cs typeface="Arial" panose="020B0604020202020204" pitchFamily="34" charset="0"/>
              </a:rPr>
              <a:t>может быть восстановлена только </a:t>
            </a:r>
            <a:r>
              <a:rPr lang="ru-RU" sz="3200" dirty="0">
                <a:latin typeface="+mj-lt"/>
                <a:cs typeface="Arial" panose="020B0604020202020204" pitchFamily="34" charset="0"/>
              </a:rPr>
              <a:t>в том виде, в каком она была на момент создания </a:t>
            </a:r>
            <a:r>
              <a:rPr lang="ru-RU" sz="3200" dirty="0" smtClean="0">
                <a:latin typeface="+mj-lt"/>
                <a:cs typeface="Arial" panose="020B0604020202020204" pitchFamily="34" charset="0"/>
              </a:rPr>
              <a:t>резервной копии</a:t>
            </a:r>
            <a:endParaRPr lang="ru-RU" sz="3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Горячий бэкап (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20" y="1803856"/>
            <a:ext cx="11053010" cy="4765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/>
              <a:t>- это резервное копирование, которое подразумевает создание резервной копии БД в тот момент, когда БД находится в рабочем состоянии. 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Горячий бэкап (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20" y="1803856"/>
            <a:ext cx="11053010" cy="4765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Варианты создания </a:t>
            </a:r>
            <a:r>
              <a:rPr lang="en-US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hot backup:</a:t>
            </a:r>
            <a:endParaRPr lang="ru-RU" sz="40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BEGIN BACKUP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END BACKUP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команды ОС</a:t>
            </a:r>
            <a:endParaRPr lang="en-US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Использовать утилиту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Recovery Manager     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(RMAN)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Горячий бэкап (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50" y="1692774"/>
            <a:ext cx="8577246" cy="2443797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6193" y="4615542"/>
            <a:ext cx="7221464" cy="14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242797"/>
            <a:ext cx="9689434" cy="1188720"/>
          </a:xfrm>
        </p:spPr>
        <p:txBody>
          <a:bodyPr>
            <a:noAutofit/>
          </a:bodyPr>
          <a:lstStyle/>
          <a:p>
            <a:r>
              <a:rPr lang="ru-RU" sz="6000" b="1" dirty="0" smtClean="0"/>
              <a:t>ДЛЯ ЧЕГО ОН НУЖЕН?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5" y="1819896"/>
            <a:ext cx="1050757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Чтобы после сбоя в системе восстановить БД, имея под рукой резервную копию.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67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8" y="0"/>
            <a:ext cx="9227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Горячий бэкап (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0" y="2202286"/>
            <a:ext cx="11517306" cy="18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Горячий бэкап (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2" y="2652437"/>
            <a:ext cx="11559982" cy="1722664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7568" y="1868666"/>
            <a:ext cx="11053010" cy="526193"/>
          </a:xfrm>
        </p:spPr>
        <p:txBody>
          <a:bodyPr>
            <a:noAutofit/>
          </a:bodyPr>
          <a:lstStyle/>
          <a:p>
            <a:r>
              <a:rPr lang="en-US" sz="2800" dirty="0"/>
              <a:t>ALTER DATABASE BACKUP CONTROLFILE TO ‘</a:t>
            </a:r>
            <a:r>
              <a:rPr lang="ru-RU" sz="2800" i="1" dirty="0"/>
              <a:t>имя</a:t>
            </a:r>
            <a:r>
              <a:rPr lang="en-US" sz="2800" i="1" dirty="0"/>
              <a:t>_</a:t>
            </a:r>
            <a:r>
              <a:rPr lang="ru-RU" sz="2800" i="1" dirty="0"/>
              <a:t>файла</a:t>
            </a:r>
            <a:r>
              <a:rPr lang="en-US" sz="2800" dirty="0"/>
              <a:t>’ [REUSE</a:t>
            </a:r>
            <a:r>
              <a:rPr lang="en-US" sz="2800" dirty="0" smtClean="0"/>
              <a:t>]</a:t>
            </a:r>
            <a:endParaRPr lang="ru-RU" sz="2800" dirty="0" smtClean="0"/>
          </a:p>
          <a:p>
            <a:endParaRPr lang="ru-RU" sz="4000" dirty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33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Горячий бэкап (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1996225"/>
            <a:ext cx="11913806" cy="27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Достоинства горячего </a:t>
            </a:r>
            <a:r>
              <a:rPr lang="ru-RU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бэкапа</a:t>
            </a:r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695" y="1785256"/>
            <a:ext cx="117187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>
                <a:latin typeface="+mj-lt"/>
                <a:cs typeface="Arial" panose="020B0604020202020204" pitchFamily="34" charset="0"/>
              </a:rPr>
              <a:t>Достоинства </a:t>
            </a:r>
            <a:r>
              <a:rPr lang="ru-RU" sz="3200" b="1" u="sng" dirty="0" smtClean="0">
                <a:latin typeface="+mj-lt"/>
                <a:cs typeface="Arial" panose="020B0604020202020204" pitchFamily="34" charset="0"/>
              </a:rPr>
              <a:t>горячего физического копирования</a:t>
            </a:r>
          </a:p>
          <a:p>
            <a:endParaRPr lang="ru-RU" sz="3200" dirty="0">
              <a:latin typeface="+mj-lt"/>
              <a:cs typeface="Arial" panose="020B0604020202020204" pitchFamily="34" charset="0"/>
            </a:endParaRPr>
          </a:p>
          <a:p>
            <a:r>
              <a:rPr lang="ru-RU" sz="3200" dirty="0" smtClean="0">
                <a:latin typeface="+mj-lt"/>
                <a:cs typeface="Arial" panose="020B0604020202020204" pitchFamily="34" charset="0"/>
              </a:rPr>
              <a:t>*</a:t>
            </a:r>
            <a:r>
              <a:rPr lang="ru-RU" sz="3200" dirty="0"/>
              <a:t>база данных доступна во время выполнения резервного копирования</a:t>
            </a:r>
            <a:r>
              <a:rPr lang="ru-RU" sz="3200" dirty="0" smtClean="0"/>
              <a:t>;</a:t>
            </a:r>
          </a:p>
          <a:p>
            <a:endParaRPr lang="ru-RU" sz="3200" dirty="0"/>
          </a:p>
          <a:p>
            <a:r>
              <a:rPr lang="ru-RU" sz="3200" dirty="0" smtClean="0"/>
              <a:t>*горячее </a:t>
            </a:r>
            <a:r>
              <a:rPr lang="ru-RU" sz="3200" dirty="0"/>
              <a:t>копирование» позволяет восстановить базу данных не только в том виде, в каком она была на момент создания резервной копии, но и до любой предшествующей точки во времени.</a:t>
            </a:r>
          </a:p>
          <a:p>
            <a:r>
              <a:rPr lang="ru-RU" sz="3200" dirty="0">
                <a:latin typeface="+mj-lt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98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недостатки горячего </a:t>
            </a:r>
            <a:r>
              <a:rPr lang="ru-RU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бэкапа</a:t>
            </a:r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695" y="1785256"/>
            <a:ext cx="11718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>
                <a:latin typeface="+mj-lt"/>
                <a:cs typeface="Arial" panose="020B0604020202020204" pitchFamily="34" charset="0"/>
              </a:rPr>
              <a:t>Недостатки горячего физического копирования</a:t>
            </a:r>
          </a:p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этот </a:t>
            </a:r>
            <a:r>
              <a:rPr lang="ru-RU" sz="3200" dirty="0"/>
              <a:t>способ копирования более сложен, поэтому требует более высокого профессионализма от администратора базы данных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919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Резервные копии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694" y="1741713"/>
            <a:ext cx="117187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*согласованные – </a:t>
            </a:r>
            <a:r>
              <a:rPr lang="ru-RU" sz="4000" dirty="0" smtClean="0"/>
              <a:t>БД была открыта или после аварийного завершения</a:t>
            </a:r>
            <a:endParaRPr lang="ru-RU" sz="4400" dirty="0" smtClean="0"/>
          </a:p>
          <a:p>
            <a:endParaRPr lang="ru-RU" sz="4400" dirty="0"/>
          </a:p>
          <a:p>
            <a:r>
              <a:rPr lang="ru-RU" sz="4400" dirty="0" smtClean="0"/>
              <a:t>*несогласованные –</a:t>
            </a:r>
            <a:r>
              <a:rPr lang="ru-RU" sz="4000" dirty="0" smtClean="0"/>
              <a:t> после корректного закрытия БД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95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6" y="0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физического резервного копирования БД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 descr="http://files3.vunivere.ru/workbase/00/00/60/95/images/image0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6" y="1431516"/>
            <a:ext cx="11448334" cy="5426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8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ЛОГИЧЕСКОЕ КОПИРОВАНИЕ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695" y="1785256"/>
            <a:ext cx="11718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предполагает </a:t>
            </a:r>
            <a:r>
              <a:rPr lang="ru-RU" sz="4000" dirty="0"/>
              <a:t>создание и сохранение в файле ОС набор инструкций по воссозданию логических объектов БД, а также набора строк БД. </a:t>
            </a:r>
            <a:endParaRPr lang="ru-RU" sz="4000" dirty="0" smtClean="0"/>
          </a:p>
          <a:p>
            <a:endParaRPr lang="ru-RU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/>
              <a:t>я</a:t>
            </a:r>
            <a:r>
              <a:rPr lang="ru-RU" sz="4000" dirty="0" smtClean="0"/>
              <a:t>вляется горячим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406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Горячий бэкап (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75" y="1654630"/>
            <a:ext cx="8534398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52" y="242797"/>
            <a:ext cx="10780295" cy="1188720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его нужно делать?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4" y="2092613"/>
            <a:ext cx="11053010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 smtClean="0"/>
              <a:t>Регулярно, перед каждой операцией, которая вмешивается в работу компьютера </a:t>
            </a:r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4400" i="1" dirty="0" smtClean="0"/>
              <a:t>Чем свежее копия, тем лучше!)</a:t>
            </a:r>
          </a:p>
        </p:txBody>
      </p:sp>
    </p:spTree>
    <p:extLst>
      <p:ext uri="{BB962C8B-B14F-4D97-AF65-F5344CB8AC3E}">
        <p14:creationId xmlns:p14="http://schemas.microsoft.com/office/powerpoint/2010/main" val="27412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Горячий бэкап (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9571"/>
          <a:stretch/>
        </p:blipFill>
        <p:spPr>
          <a:xfrm>
            <a:off x="161095" y="2258547"/>
            <a:ext cx="11925955" cy="20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Горячий бэкап (</a:t>
            </a:r>
            <a:r>
              <a:rPr lang="en-US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backup)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49147"/>
          <a:stretch/>
        </p:blipFill>
        <p:spPr>
          <a:xfrm>
            <a:off x="1422499" y="1998232"/>
            <a:ext cx="9792508" cy="17457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47733"/>
          <a:stretch/>
        </p:blipFill>
        <p:spPr>
          <a:xfrm>
            <a:off x="1422499" y="4310743"/>
            <a:ext cx="9792508" cy="17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695" y="1502227"/>
            <a:ext cx="11718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В общем, система резервного копирования должна быть настроена для любой промышленной БД.</a:t>
            </a:r>
          </a:p>
          <a:p>
            <a:endParaRPr lang="ru-RU" sz="4000" i="1" dirty="0"/>
          </a:p>
          <a:p>
            <a:r>
              <a:rPr lang="ru-RU" sz="4000" i="1" dirty="0" smtClean="0"/>
              <a:t>Если не позаботится заранее, то последствия потери данных могут быть очень серьезными.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41558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1850571"/>
            <a:ext cx="11718757" cy="2808515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1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11" y="577516"/>
            <a:ext cx="11053010" cy="6079958"/>
          </a:xfrm>
        </p:spPr>
        <p:txBody>
          <a:bodyPr>
            <a:noAutofit/>
          </a:bodyPr>
          <a:lstStyle/>
          <a:p>
            <a:pPr algn="just"/>
            <a:r>
              <a:rPr lang="ru-RU" sz="4400" dirty="0"/>
              <a:t> </a:t>
            </a:r>
            <a:r>
              <a:rPr lang="ru-RU" sz="4400" dirty="0" smtClean="0"/>
              <a:t>файлы данных (</a:t>
            </a:r>
            <a:r>
              <a:rPr lang="en-US" sz="4400" dirty="0" smtClean="0"/>
              <a:t>data files)</a:t>
            </a:r>
          </a:p>
          <a:p>
            <a:pPr algn="just"/>
            <a:r>
              <a:rPr lang="ru-RU" sz="4400" dirty="0"/>
              <a:t> </a:t>
            </a:r>
            <a:r>
              <a:rPr lang="ru-RU" sz="4400" dirty="0" smtClean="0"/>
              <a:t>управляющий файл (</a:t>
            </a:r>
            <a:r>
              <a:rPr lang="en-US" sz="4400" dirty="0" err="1" smtClean="0"/>
              <a:t>controlfile</a:t>
            </a:r>
            <a:r>
              <a:rPr lang="en-US" sz="4400" dirty="0" smtClean="0"/>
              <a:t>)</a:t>
            </a:r>
          </a:p>
          <a:p>
            <a:r>
              <a:rPr lang="ru-RU" sz="4400" dirty="0"/>
              <a:t> </a:t>
            </a:r>
            <a:r>
              <a:rPr lang="ru-RU" sz="4400" dirty="0" smtClean="0"/>
              <a:t>архивные журнальные файлы (</a:t>
            </a:r>
            <a:r>
              <a:rPr lang="en-US" sz="4400" dirty="0" smtClean="0"/>
              <a:t>archived </a:t>
            </a:r>
            <a:r>
              <a:rPr lang="en-US" sz="4400" dirty="0" err="1" smtClean="0"/>
              <a:t>rego</a:t>
            </a:r>
            <a:r>
              <a:rPr lang="en-US" sz="4400" dirty="0" smtClean="0"/>
              <a:t> logs)</a:t>
            </a:r>
          </a:p>
          <a:p>
            <a:pPr algn="just"/>
            <a:r>
              <a:rPr lang="en-US" sz="4400" dirty="0"/>
              <a:t> </a:t>
            </a:r>
            <a:r>
              <a:rPr lang="ru-RU" sz="4400" dirty="0" smtClean="0"/>
              <a:t>файл параметров (</a:t>
            </a:r>
            <a:r>
              <a:rPr lang="en-US" sz="4400" dirty="0" err="1" smtClean="0"/>
              <a:t>spfile</a:t>
            </a:r>
            <a:r>
              <a:rPr lang="en-US" sz="4400" dirty="0" smtClean="0"/>
              <a:t>)</a:t>
            </a:r>
          </a:p>
          <a:p>
            <a:pPr algn="just"/>
            <a:r>
              <a:rPr lang="ru-RU" sz="4400" dirty="0"/>
              <a:t> </a:t>
            </a:r>
            <a:r>
              <a:rPr lang="ru-RU" sz="4400" dirty="0" smtClean="0"/>
              <a:t>файл паролей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89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Потеря данных может быть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20" y="1803857"/>
            <a:ext cx="11053010" cy="443438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ru-RU" sz="6000" dirty="0" smtClean="0"/>
              <a:t>физическая</a:t>
            </a:r>
            <a:endParaRPr lang="ru-RU" sz="6000" dirty="0"/>
          </a:p>
          <a:p>
            <a:pPr>
              <a:buFontTx/>
              <a:buChar char="-"/>
            </a:pPr>
            <a:r>
              <a:rPr lang="ru-RU" sz="6000" dirty="0" smtClean="0"/>
              <a:t>логическая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601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Физическое копирование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20" y="1803857"/>
            <a:ext cx="11053010" cy="443438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ru-RU" sz="4800" dirty="0" smtClean="0"/>
              <a:t>это создание копий файлов БД и архивных журнальных файлов.</a:t>
            </a:r>
          </a:p>
          <a:p>
            <a:pPr>
              <a:buFontTx/>
              <a:buChar char="-"/>
            </a:pPr>
            <a:endParaRPr lang="ru-RU" sz="48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3600" dirty="0" smtClean="0"/>
              <a:t>физические резервные копии являются непереносимыми</a:t>
            </a:r>
          </a:p>
        </p:txBody>
      </p:sp>
    </p:spTree>
    <p:extLst>
      <p:ext uri="{BB962C8B-B14F-4D97-AF65-F5344CB8AC3E}">
        <p14:creationId xmlns:p14="http://schemas.microsoft.com/office/powerpoint/2010/main" val="726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242797"/>
            <a:ext cx="11718757" cy="1188720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Физическое копирование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20" y="1803857"/>
            <a:ext cx="11053010" cy="44343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4800" dirty="0" smtClean="0"/>
              <a:t>холодное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4800" dirty="0"/>
              <a:t>г</a:t>
            </a:r>
            <a:r>
              <a:rPr lang="ru-RU" sz="4800" dirty="0" smtClean="0"/>
              <a:t>орячее</a:t>
            </a:r>
          </a:p>
        </p:txBody>
      </p:sp>
    </p:spTree>
    <p:extLst>
      <p:ext uri="{BB962C8B-B14F-4D97-AF65-F5344CB8AC3E}">
        <p14:creationId xmlns:p14="http://schemas.microsoft.com/office/powerpoint/2010/main" val="30741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37" y="242797"/>
            <a:ext cx="11887199" cy="118872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Утилита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31" y="1600200"/>
            <a:ext cx="11053010" cy="5029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4400" dirty="0" smtClean="0"/>
              <a:t>- утилита для резервного копирования и восстановления данных</a:t>
            </a:r>
            <a:endParaRPr lang="ru-RU" sz="4400" dirty="0"/>
          </a:p>
          <a:p>
            <a:pPr algn="just"/>
            <a:r>
              <a:rPr lang="en-US" sz="4400" dirty="0"/>
              <a:t>Recovery </a:t>
            </a:r>
            <a:r>
              <a:rPr lang="en-US" sz="4400" dirty="0" smtClean="0"/>
              <a:t>Manager</a:t>
            </a:r>
            <a:endParaRPr lang="ru-RU" sz="4400" dirty="0" smtClean="0"/>
          </a:p>
          <a:p>
            <a:pPr algn="just"/>
            <a:endParaRPr lang="en-US" sz="4400" dirty="0"/>
          </a:p>
          <a:p>
            <a:pPr algn="just"/>
            <a:r>
              <a:rPr lang="en-US" sz="4400" dirty="0" smtClean="0"/>
              <a:t>Image Copy</a:t>
            </a:r>
          </a:p>
          <a:p>
            <a:pPr algn="just"/>
            <a:r>
              <a:rPr lang="en-US" sz="4400" dirty="0" smtClean="0"/>
              <a:t>Backup Set</a:t>
            </a:r>
            <a:r>
              <a:rPr lang="ru-RU" sz="4400" dirty="0" smtClean="0"/>
              <a:t> (по умолчанию)</a:t>
            </a:r>
            <a:endParaRPr lang="en-US" sz="4400" dirty="0" smtClean="0"/>
          </a:p>
          <a:p>
            <a:pPr algn="just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78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1332</TotalTime>
  <Words>549</Words>
  <Application>Microsoft Office PowerPoint</Application>
  <PresentationFormat>Широкоэкранный</PresentationFormat>
  <Paragraphs>103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Corbel</vt:lpstr>
      <vt:lpstr>Gill Sans MT</vt:lpstr>
      <vt:lpstr>Wingdings</vt:lpstr>
      <vt:lpstr>Parcel</vt:lpstr>
      <vt:lpstr>Холодное и горячее копирование</vt:lpstr>
      <vt:lpstr>Что такое бэкап?</vt:lpstr>
      <vt:lpstr>ДЛЯ ЧЕГО ОН НУЖЕН?</vt:lpstr>
      <vt:lpstr>Когда его нужно делать?</vt:lpstr>
      <vt:lpstr>Презентация PowerPoint</vt:lpstr>
      <vt:lpstr>Потеря данных может быть</vt:lpstr>
      <vt:lpstr>Физическое копирование</vt:lpstr>
      <vt:lpstr>Физическое копирование</vt:lpstr>
      <vt:lpstr>Утилита RMAN</vt:lpstr>
      <vt:lpstr>Копии файлов (Image copy)</vt:lpstr>
      <vt:lpstr>Резервные наборы (Backup set)</vt:lpstr>
      <vt:lpstr>Инкрементальные бэкапы</vt:lpstr>
      <vt:lpstr>Утилита  rman</vt:lpstr>
      <vt:lpstr>Утилита  rman</vt:lpstr>
      <vt:lpstr>Утилита  rman</vt:lpstr>
      <vt:lpstr>ХОЛОДНЫЙ БЭКАП (cold backup)</vt:lpstr>
      <vt:lpstr>ХОЛОДНЫЙ БЭКАП (cold backup)</vt:lpstr>
      <vt:lpstr>Холодное копирование с помощью rman</vt:lpstr>
      <vt:lpstr>Холодное копирование с помощью rman</vt:lpstr>
      <vt:lpstr>Холодное копирование с помощью rman</vt:lpstr>
      <vt:lpstr>Холодное копирование с помощью rman</vt:lpstr>
      <vt:lpstr>Презентация PowerPoint</vt:lpstr>
      <vt:lpstr>Презентация PowerPoint</vt:lpstr>
      <vt:lpstr>Список файлов для копирования:</vt:lpstr>
      <vt:lpstr>Презентация PowerPoint</vt:lpstr>
      <vt:lpstr>Достоинства и недостатки холодного бэкапа:</vt:lpstr>
      <vt:lpstr>Горячий бэкап (hot backup)</vt:lpstr>
      <vt:lpstr>Горячий бэкап (hot backup)</vt:lpstr>
      <vt:lpstr>Горячий бэкап (hot backup)</vt:lpstr>
      <vt:lpstr>Презентация PowerPoint</vt:lpstr>
      <vt:lpstr>Горячий бэкап (hot backup)</vt:lpstr>
      <vt:lpstr>Горячий бэкап (hot backup)</vt:lpstr>
      <vt:lpstr>Горячий бэкап (hot backup)</vt:lpstr>
      <vt:lpstr>Достоинства горячего бэкапа:</vt:lpstr>
      <vt:lpstr>недостатки горячего бэкапа:</vt:lpstr>
      <vt:lpstr>Резервные копии</vt:lpstr>
      <vt:lpstr>Способы физического резервного копирования БД</vt:lpstr>
      <vt:lpstr>ЛОГИЧЕСКОЕ КОПИРОВАНИЕ</vt:lpstr>
      <vt:lpstr>Горячий бэкап (hot backup)</vt:lpstr>
      <vt:lpstr>Горячий бэкап (hot backup)</vt:lpstr>
      <vt:lpstr>Горячий бэкап (hot backup)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Холодное и горячее копирование</dc:title>
  <dc:creator>OK</dc:creator>
  <cp:lastModifiedBy>Наталья Каспер</cp:lastModifiedBy>
  <cp:revision>74</cp:revision>
  <dcterms:created xsi:type="dcterms:W3CDTF">2019-12-17T11:26:31Z</dcterms:created>
  <dcterms:modified xsi:type="dcterms:W3CDTF">2019-12-28T07:12:44Z</dcterms:modified>
</cp:coreProperties>
</file>