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136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AD6A86E-6C62-492E-A103-45CCDB13F8B8}" type="slidenum">
              <a:rPr lang="ru-RU"/>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2A0F225D-881C-4F4D-A96C-FECE481E43C3}" type="slidenum">
              <a:rPr lang="ru-RU"/>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9DACA5A-7219-466B-99E7-677547BAF725}"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E4F633F-5D5E-47AF-8CDD-5AF799441DDE}"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7BB96E7-740B-47A3-A7AE-CD8C18D05CC2}" type="slidenum">
              <a:rPr lang="ru-RU"/>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FEE38CF4-4B86-4C3B-A456-A4FBCB36D8EB}" type="slidenum">
              <a:rPr lang="ru-RU"/>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530826D6-868C-44F5-99F6-3232114D10C6}" type="slidenum">
              <a:rPr lang="ru-RU"/>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A821E613-9961-4D3A-ADDB-852D94173B4E}" type="slidenum">
              <a:rPr lang="ru-RU"/>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A0124415-A797-46E8-8DFD-8FA2751308C6}" type="slidenum">
              <a:rPr lang="ru-RU"/>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13A4219B-EC4C-4352-900D-0CF879F7BC61}" type="slidenum">
              <a:rPr lang="ru-RU"/>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6A3A602E-2EA6-4FA3-9E18-1279A7F1D2BD}" type="slidenum">
              <a:rPr lang="ru-RU"/>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CCF75CB-1CB0-46F6-B5ED-BA2EE87A0245}"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ru-RU"/>
              <a:t>Протокол </a:t>
            </a:r>
            <a:r>
              <a:rPr lang="en-US"/>
              <a:t>HTTP</a:t>
            </a:r>
            <a:endParaRPr lang="ru-RU"/>
          </a:p>
        </p:txBody>
      </p:sp>
      <p:sp>
        <p:nvSpPr>
          <p:cNvPr id="2051" name="Rectangle 3"/>
          <p:cNvSpPr>
            <a:spLocks noGrp="1" noChangeArrowheads="1"/>
          </p:cNvSpPr>
          <p:nvPr>
            <p:ph type="subTitle" idx="1"/>
          </p:nvPr>
        </p:nvSpPr>
        <p:spPr/>
        <p:txBody>
          <a:bodyPr/>
          <a:lstStyle/>
          <a:p>
            <a:endParaRPr lang="ru-R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ru-RU" b="1"/>
              <a:t>Программное обеспечение</a:t>
            </a:r>
          </a:p>
        </p:txBody>
      </p:sp>
      <p:sp>
        <p:nvSpPr>
          <p:cNvPr id="12291" name="Rectangle 3"/>
          <p:cNvSpPr>
            <a:spLocks noGrp="1" noChangeArrowheads="1"/>
          </p:cNvSpPr>
          <p:nvPr>
            <p:ph type="body" idx="1"/>
          </p:nvPr>
        </p:nvSpPr>
        <p:spPr/>
        <p:txBody>
          <a:bodyPr/>
          <a:lstStyle/>
          <a:p>
            <a:pPr>
              <a:lnSpc>
                <a:spcPct val="80000"/>
              </a:lnSpc>
              <a:buFontTx/>
              <a:buNone/>
            </a:pPr>
            <a:r>
              <a:rPr lang="en-US" sz="2000"/>
              <a:t>		</a:t>
            </a:r>
            <a:r>
              <a:rPr lang="ru-RU" sz="2000"/>
              <a:t>Всё программное обеспечение для работы с протоколом HTTP разделяется на три больших категории:</a:t>
            </a:r>
          </a:p>
          <a:p>
            <a:pPr>
              <a:lnSpc>
                <a:spcPct val="80000"/>
              </a:lnSpc>
              <a:buFontTx/>
              <a:buNone/>
            </a:pPr>
            <a:r>
              <a:rPr lang="ru-RU" sz="2000"/>
              <a:t>	* </a:t>
            </a:r>
            <a:r>
              <a:rPr lang="ru-RU" sz="2000" b="1"/>
              <a:t>Серверы</a:t>
            </a:r>
            <a:r>
              <a:rPr lang="ru-RU" sz="2000"/>
              <a:t> как основные поставщики услуг хранения и обработки информации (обработка запросов).</a:t>
            </a:r>
          </a:p>
          <a:p>
            <a:pPr>
              <a:lnSpc>
                <a:spcPct val="80000"/>
              </a:lnSpc>
              <a:buFontTx/>
              <a:buNone/>
            </a:pPr>
            <a:r>
              <a:rPr lang="ru-RU" sz="2000"/>
              <a:t>	* </a:t>
            </a:r>
            <a:r>
              <a:rPr lang="ru-RU" sz="2000" b="1"/>
              <a:t>Клиенты</a:t>
            </a:r>
            <a:r>
              <a:rPr lang="ru-RU" sz="2000"/>
              <a:t> — конечные потребители услуг сервера (отправка запроса).</a:t>
            </a:r>
          </a:p>
          <a:p>
            <a:pPr>
              <a:lnSpc>
                <a:spcPct val="80000"/>
              </a:lnSpc>
              <a:buFontTx/>
              <a:buNone/>
            </a:pPr>
            <a:r>
              <a:rPr lang="ru-RU" sz="2000"/>
              <a:t>	* </a:t>
            </a:r>
            <a:r>
              <a:rPr lang="ru-RU" sz="2000" b="1"/>
              <a:t>Прокси</a:t>
            </a:r>
            <a:r>
              <a:rPr lang="ru-RU" sz="2000"/>
              <a:t> для выполнения транспортных служб.</a:t>
            </a:r>
          </a:p>
          <a:p>
            <a:pPr>
              <a:lnSpc>
                <a:spcPct val="80000"/>
              </a:lnSpc>
              <a:buFontTx/>
              <a:buNone/>
            </a:pPr>
            <a:r>
              <a:rPr lang="en-US" sz="2000"/>
              <a:t>		</a:t>
            </a:r>
            <a:r>
              <a:rPr lang="ru-RU" sz="2000"/>
              <a:t>Для отличия конечных серверов от прокси в официальной документации используется термин origin server (рус. исходный сервер). Разумеется, один и тот же программный продукт может одновременно выполнять функции клиента, сервера или посредника в зависимости от поставленных задач. В спецификациях протокола HTTP подробно описывается поведение для каждой из этих ролей.</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490537"/>
          </a:xfrm>
        </p:spPr>
        <p:txBody>
          <a:bodyPr/>
          <a:lstStyle/>
          <a:p>
            <a:r>
              <a:rPr lang="ru-RU" sz="4000" b="1"/>
              <a:t>История развития</a:t>
            </a:r>
          </a:p>
        </p:txBody>
      </p:sp>
      <p:sp>
        <p:nvSpPr>
          <p:cNvPr id="13315" name="Rectangle 3"/>
          <p:cNvSpPr>
            <a:spLocks noGrp="1" noChangeArrowheads="1"/>
          </p:cNvSpPr>
          <p:nvPr>
            <p:ph type="body" idx="1"/>
          </p:nvPr>
        </p:nvSpPr>
        <p:spPr>
          <a:xfrm>
            <a:off x="457200" y="836613"/>
            <a:ext cx="8229600" cy="5688012"/>
          </a:xfrm>
        </p:spPr>
        <p:txBody>
          <a:bodyPr/>
          <a:lstStyle/>
          <a:p>
            <a:pPr>
              <a:lnSpc>
                <a:spcPct val="80000"/>
              </a:lnSpc>
            </a:pPr>
            <a:r>
              <a:rPr lang="ru-RU" sz="1800" b="1" dirty="0"/>
              <a:t>HTTP/0.9</a:t>
            </a:r>
          </a:p>
          <a:p>
            <a:pPr>
              <a:lnSpc>
                <a:spcPct val="80000"/>
              </a:lnSpc>
              <a:buFontTx/>
              <a:buNone/>
            </a:pPr>
            <a:r>
              <a:rPr lang="en-US" sz="1800" dirty="0"/>
              <a:t>		</a:t>
            </a:r>
            <a:r>
              <a:rPr lang="ru-RU" sz="1800" dirty="0"/>
              <a:t>HTTP был предложен в марте 1991 года </a:t>
            </a:r>
            <a:r>
              <a:rPr lang="ru-RU" sz="1800" b="1" dirty="0"/>
              <a:t>Тимом </a:t>
            </a:r>
            <a:r>
              <a:rPr lang="ru-RU" sz="1800" b="1" dirty="0" err="1"/>
              <a:t>Бернерсом</a:t>
            </a:r>
            <a:r>
              <a:rPr lang="ru-RU" sz="1800" b="1" dirty="0"/>
              <a:t>-Ли</a:t>
            </a:r>
            <a:r>
              <a:rPr lang="ru-RU" sz="1800" dirty="0"/>
              <a:t>, работавшим тогда в CERN, как механизм для доступа к документам в Интернете и облегчения навигации посредством использования гипертекста. Самая ранняя версия протокола HTTP/0.9 была впервые опубликована в январе 1992 г. (хотя реализация датируется 1990 годом). Спецификация протокола привела к упорядочению правил взаимодействия между клиентами и серверами HTTP, а также чёткому разделению функций между этими двумя компонентами. Были задокументированы основные синтаксические и семантические положения.</a:t>
            </a:r>
            <a:endParaRPr lang="en-US" sz="1800" dirty="0"/>
          </a:p>
          <a:p>
            <a:pPr>
              <a:lnSpc>
                <a:spcPct val="80000"/>
              </a:lnSpc>
            </a:pPr>
            <a:r>
              <a:rPr lang="ru-RU" sz="1800" b="1" dirty="0"/>
              <a:t>HTTP/1.0</a:t>
            </a:r>
          </a:p>
          <a:p>
            <a:pPr>
              <a:lnSpc>
                <a:spcPct val="80000"/>
              </a:lnSpc>
              <a:buFontTx/>
              <a:buNone/>
            </a:pPr>
            <a:r>
              <a:rPr lang="en-US" sz="1800" dirty="0"/>
              <a:t>		</a:t>
            </a:r>
            <a:r>
              <a:rPr lang="ru-RU" sz="1800" dirty="0"/>
              <a:t>В мае 1996 года для практической реализации HTTP был выпущен информационный документ </a:t>
            </a:r>
            <a:r>
              <a:rPr lang="ru-RU" sz="1800" b="1" dirty="0"/>
              <a:t>RFC 1945</a:t>
            </a:r>
            <a:r>
              <a:rPr lang="ru-RU" sz="1800" dirty="0"/>
              <a:t>, что послужило основой для реализации большинства компонентов HTTP/1.0.</a:t>
            </a:r>
            <a:endParaRPr lang="en-US" sz="1800" dirty="0"/>
          </a:p>
          <a:p>
            <a:pPr>
              <a:lnSpc>
                <a:spcPct val="80000"/>
              </a:lnSpc>
            </a:pPr>
            <a:r>
              <a:rPr lang="ru-RU" sz="1800" b="1" dirty="0"/>
              <a:t>HTTP/1.1</a:t>
            </a:r>
          </a:p>
          <a:p>
            <a:pPr>
              <a:lnSpc>
                <a:spcPct val="80000"/>
              </a:lnSpc>
              <a:buFontTx/>
              <a:buNone/>
            </a:pPr>
            <a:r>
              <a:rPr lang="en-US" sz="1800" dirty="0"/>
              <a:t>		</a:t>
            </a:r>
            <a:r>
              <a:rPr lang="ru-RU" sz="1800" dirty="0" smtClean="0"/>
              <a:t>«</a:t>
            </a:r>
            <a:r>
              <a:rPr lang="ru-RU" sz="1800" dirty="0" smtClean="0"/>
              <a:t>Текущая» </a:t>
            </a:r>
            <a:r>
              <a:rPr lang="ru-RU" sz="1800" dirty="0"/>
              <a:t>версия протокола, принята в июне 1999 года. Новым в этой версии был режим «постоянного соединения»: TCP-соединение может оставаться открытым после отправки ответа на запрос, что позволяет посылать несколько запросов за одно соединение. Клиент теперь обязан посылать информацию об имени хоста, к которому он обращается, что сделало возможной более простую организацию виртуального хостинга.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ru-RU" b="1"/>
              <a:t>Структура протокола</a:t>
            </a:r>
          </a:p>
        </p:txBody>
      </p:sp>
      <p:sp>
        <p:nvSpPr>
          <p:cNvPr id="14339" name="Rectangle 3"/>
          <p:cNvSpPr>
            <a:spLocks noGrp="1" noChangeArrowheads="1"/>
          </p:cNvSpPr>
          <p:nvPr>
            <p:ph type="body" idx="1"/>
          </p:nvPr>
        </p:nvSpPr>
        <p:spPr/>
        <p:txBody>
          <a:bodyPr/>
          <a:lstStyle/>
          <a:p>
            <a:pPr marL="0" indent="0">
              <a:lnSpc>
                <a:spcPct val="80000"/>
              </a:lnSpc>
              <a:buNone/>
            </a:pPr>
            <a:r>
              <a:rPr lang="ru-RU" sz="2000" dirty="0"/>
              <a:t>Каждое HTTP-сообщение состоит из трёх частей, которые передаются в указанном порядке:</a:t>
            </a:r>
          </a:p>
          <a:p>
            <a:pPr>
              <a:lnSpc>
                <a:spcPct val="80000"/>
              </a:lnSpc>
            </a:pPr>
            <a:endParaRPr lang="ru-RU" sz="2000" dirty="0"/>
          </a:p>
          <a:p>
            <a:pPr>
              <a:lnSpc>
                <a:spcPct val="80000"/>
              </a:lnSpc>
              <a:buFontTx/>
              <a:buNone/>
            </a:pPr>
            <a:r>
              <a:rPr lang="ru-RU" sz="2000" dirty="0"/>
              <a:t>   1. </a:t>
            </a:r>
            <a:r>
              <a:rPr lang="ru-RU" sz="2000" b="1" dirty="0"/>
              <a:t>Стартовая строка</a:t>
            </a:r>
            <a:r>
              <a:rPr lang="ru-RU" sz="2000" dirty="0"/>
              <a:t> (англ. </a:t>
            </a:r>
            <a:r>
              <a:rPr lang="ru-RU" sz="2000" dirty="0" err="1"/>
              <a:t>Starting</a:t>
            </a:r>
            <a:r>
              <a:rPr lang="ru-RU" sz="2000" dirty="0"/>
              <a:t> </a:t>
            </a:r>
            <a:r>
              <a:rPr lang="ru-RU" sz="2000" dirty="0" err="1"/>
              <a:t>line</a:t>
            </a:r>
            <a:r>
              <a:rPr lang="ru-RU" sz="2000" dirty="0"/>
              <a:t>) — определяет тип сообщения;</a:t>
            </a:r>
          </a:p>
          <a:p>
            <a:pPr>
              <a:lnSpc>
                <a:spcPct val="80000"/>
              </a:lnSpc>
              <a:buFontTx/>
              <a:buNone/>
            </a:pPr>
            <a:r>
              <a:rPr lang="ru-RU" sz="2000" dirty="0"/>
              <a:t>   2. </a:t>
            </a:r>
            <a:r>
              <a:rPr lang="ru-RU" sz="2000" b="1" dirty="0"/>
              <a:t>Заголовки</a:t>
            </a:r>
            <a:r>
              <a:rPr lang="ru-RU" sz="2000" dirty="0"/>
              <a:t> (англ. </a:t>
            </a:r>
            <a:r>
              <a:rPr lang="ru-RU" sz="2000" dirty="0" err="1"/>
              <a:t>Headers</a:t>
            </a:r>
            <a:r>
              <a:rPr lang="ru-RU" sz="2000" dirty="0"/>
              <a:t>) — характеризуют тело сообщения, параметры передачи и прочие сведения;</a:t>
            </a:r>
          </a:p>
          <a:p>
            <a:pPr>
              <a:lnSpc>
                <a:spcPct val="80000"/>
              </a:lnSpc>
              <a:buFontTx/>
              <a:buNone/>
            </a:pPr>
            <a:r>
              <a:rPr lang="ru-RU" sz="2000" dirty="0"/>
              <a:t>   3. </a:t>
            </a:r>
            <a:r>
              <a:rPr lang="ru-RU" sz="2000" b="1" dirty="0"/>
              <a:t>Тело сообщения</a:t>
            </a:r>
            <a:r>
              <a:rPr lang="ru-RU" sz="2000" dirty="0"/>
              <a:t> (англ. </a:t>
            </a:r>
            <a:r>
              <a:rPr lang="ru-RU" sz="2000" dirty="0" err="1"/>
              <a:t>Message</a:t>
            </a:r>
            <a:r>
              <a:rPr lang="ru-RU" sz="2000" dirty="0"/>
              <a:t> </a:t>
            </a:r>
            <a:r>
              <a:rPr lang="ru-RU" sz="2000" dirty="0" err="1"/>
              <a:t>Body</a:t>
            </a:r>
            <a:r>
              <a:rPr lang="ru-RU" sz="2000" dirty="0"/>
              <a:t>) — непосредственно данные сообщения. Обязательно должно отделяться от заголовков пустой строкой.</a:t>
            </a:r>
          </a:p>
          <a:p>
            <a:pPr>
              <a:lnSpc>
                <a:spcPct val="80000"/>
              </a:lnSpc>
            </a:pPr>
            <a:endParaRPr lang="ru-RU" sz="2000" dirty="0"/>
          </a:p>
          <a:p>
            <a:pPr marL="0" indent="0">
              <a:lnSpc>
                <a:spcPct val="80000"/>
              </a:lnSpc>
              <a:buNone/>
            </a:pPr>
            <a:r>
              <a:rPr lang="ru-RU" sz="2000" dirty="0"/>
              <a:t>Заголовки и тело сообщения могут отсутствовать, но стартовая строка является обязательным элементом, так как указывает на тип запроса/ответа. Исключением является версия 0.9 протокола, у которой сообщение запроса содержит только стартовую строку, а сообщения ответа только тело сообщения.</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ru-RU" b="1"/>
              <a:t>Стартовая строка</a:t>
            </a:r>
          </a:p>
        </p:txBody>
      </p:sp>
      <p:sp>
        <p:nvSpPr>
          <p:cNvPr id="15363" name="Rectangle 3"/>
          <p:cNvSpPr>
            <a:spLocks noGrp="1" noChangeArrowheads="1"/>
          </p:cNvSpPr>
          <p:nvPr>
            <p:ph type="body" idx="1"/>
          </p:nvPr>
        </p:nvSpPr>
        <p:spPr/>
        <p:txBody>
          <a:bodyPr/>
          <a:lstStyle/>
          <a:p>
            <a:pPr marL="0" indent="0">
              <a:lnSpc>
                <a:spcPct val="80000"/>
              </a:lnSpc>
              <a:buNone/>
            </a:pPr>
            <a:r>
              <a:rPr lang="ru-RU" sz="2400" dirty="0"/>
              <a:t>Стартовые строки различаются для запроса и ответа. Строка запроса выглядит так:</a:t>
            </a:r>
          </a:p>
          <a:p>
            <a:pPr>
              <a:lnSpc>
                <a:spcPct val="80000"/>
              </a:lnSpc>
              <a:buFontTx/>
              <a:buNone/>
            </a:pPr>
            <a:r>
              <a:rPr lang="en-US" sz="2000" dirty="0"/>
              <a:t>	</a:t>
            </a:r>
            <a:r>
              <a:rPr lang="ru-RU" sz="2000" b="1" dirty="0"/>
              <a:t>GET URI</a:t>
            </a:r>
            <a:r>
              <a:rPr lang="ru-RU" sz="2000" dirty="0"/>
              <a:t> — для версии протокола 0.9.</a:t>
            </a:r>
          </a:p>
          <a:p>
            <a:pPr>
              <a:lnSpc>
                <a:spcPct val="80000"/>
              </a:lnSpc>
              <a:buFontTx/>
              <a:buNone/>
            </a:pPr>
            <a:r>
              <a:rPr lang="en-US" sz="2000" dirty="0"/>
              <a:t>	</a:t>
            </a:r>
            <a:r>
              <a:rPr lang="ru-RU" sz="2000" b="1" dirty="0"/>
              <a:t>Метод URI HTTP/Версия</a:t>
            </a:r>
            <a:r>
              <a:rPr lang="ru-RU" sz="2000" dirty="0"/>
              <a:t> — для остальных версий.</a:t>
            </a:r>
          </a:p>
          <a:p>
            <a:pPr>
              <a:lnSpc>
                <a:spcPct val="80000"/>
              </a:lnSpc>
              <a:buFontTx/>
              <a:buNone/>
            </a:pPr>
            <a:r>
              <a:rPr lang="ru-RU" sz="2000" dirty="0"/>
              <a:t>Здесь:</a:t>
            </a:r>
          </a:p>
          <a:p>
            <a:pPr>
              <a:lnSpc>
                <a:spcPct val="80000"/>
              </a:lnSpc>
              <a:buFontTx/>
              <a:buNone/>
            </a:pPr>
            <a:r>
              <a:rPr lang="ru-RU" sz="2000" dirty="0"/>
              <a:t>    * </a:t>
            </a:r>
            <a:r>
              <a:rPr lang="ru-RU" sz="2000" b="1" dirty="0"/>
              <a:t>Метод (англ. </a:t>
            </a:r>
            <a:r>
              <a:rPr lang="ru-RU" sz="2000" b="1" dirty="0" err="1"/>
              <a:t>Method</a:t>
            </a:r>
            <a:r>
              <a:rPr lang="ru-RU" sz="2000" b="1" dirty="0"/>
              <a:t>)</a:t>
            </a:r>
            <a:r>
              <a:rPr lang="ru-RU" sz="2000" dirty="0"/>
              <a:t> — название запроса, одно слово заглавными буквами. В версии HTTP 0.9 использовался только метод GET, список запросов для версии 1.1 представлен ниже.</a:t>
            </a:r>
          </a:p>
          <a:p>
            <a:pPr>
              <a:lnSpc>
                <a:spcPct val="80000"/>
              </a:lnSpc>
              <a:buFontTx/>
              <a:buNone/>
            </a:pPr>
            <a:r>
              <a:rPr lang="ru-RU" sz="2000" dirty="0"/>
              <a:t>    * </a:t>
            </a:r>
            <a:r>
              <a:rPr lang="ru-RU" sz="2000" b="1" dirty="0"/>
              <a:t>URI</a:t>
            </a:r>
            <a:r>
              <a:rPr lang="ru-RU" sz="2000" dirty="0"/>
              <a:t> определяет путь к запрашиваемому документу.</a:t>
            </a:r>
          </a:p>
          <a:p>
            <a:pPr>
              <a:lnSpc>
                <a:spcPct val="80000"/>
              </a:lnSpc>
              <a:buFontTx/>
              <a:buNone/>
            </a:pPr>
            <a:r>
              <a:rPr lang="ru-RU" sz="2000" dirty="0"/>
              <a:t>    * </a:t>
            </a:r>
            <a:r>
              <a:rPr lang="ru-RU" sz="2000" b="1" dirty="0"/>
              <a:t>Версия (англ. </a:t>
            </a:r>
            <a:r>
              <a:rPr lang="ru-RU" sz="2000" b="1" dirty="0" err="1"/>
              <a:t>Version</a:t>
            </a:r>
            <a:r>
              <a:rPr lang="ru-RU" sz="2000" b="1" dirty="0"/>
              <a:t>)</a:t>
            </a:r>
            <a:r>
              <a:rPr lang="ru-RU" sz="2000" dirty="0"/>
              <a:t> — пара разделённых точкой арабских цифр. Например: 1.0.</a:t>
            </a:r>
          </a:p>
          <a:p>
            <a:pPr>
              <a:lnSpc>
                <a:spcPct val="80000"/>
              </a:lnSpc>
              <a:buFontTx/>
              <a:buNone/>
            </a:pPr>
            <a:endParaRPr lang="ru-RU" sz="2000" dirty="0"/>
          </a:p>
          <a:p>
            <a:pPr marL="0" indent="0">
              <a:lnSpc>
                <a:spcPct val="80000"/>
              </a:lnSpc>
              <a:buNone/>
            </a:pPr>
            <a:r>
              <a:rPr lang="ru-RU" sz="2000" dirty="0"/>
              <a:t>Для запроса страницы, клиент должен передать строку:</a:t>
            </a:r>
          </a:p>
          <a:p>
            <a:pPr>
              <a:lnSpc>
                <a:spcPct val="80000"/>
              </a:lnSpc>
              <a:buFontTx/>
              <a:buNone/>
            </a:pPr>
            <a:r>
              <a:rPr lang="en-US" sz="2000" b="1" dirty="0"/>
              <a:t>   </a:t>
            </a:r>
            <a:r>
              <a:rPr lang="ru-RU" sz="2000" b="1" dirty="0"/>
              <a:t>    GET /</a:t>
            </a:r>
            <a:r>
              <a:rPr lang="en-US" sz="2000" b="1" dirty="0"/>
              <a:t>net</a:t>
            </a:r>
            <a:r>
              <a:rPr lang="ru-RU" sz="2000" b="1" dirty="0"/>
              <a:t>/</a:t>
            </a:r>
            <a:r>
              <a:rPr lang="en-US" sz="2000" b="1" dirty="0"/>
              <a:t>index.html</a:t>
            </a:r>
            <a:r>
              <a:rPr lang="ru-RU" sz="2000" b="1" dirty="0"/>
              <a:t> HTTP/1.0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ru-RU" b="1"/>
              <a:t>Стартовая строка</a:t>
            </a:r>
          </a:p>
        </p:txBody>
      </p:sp>
      <p:sp>
        <p:nvSpPr>
          <p:cNvPr id="16387" name="Rectangle 3"/>
          <p:cNvSpPr>
            <a:spLocks noGrp="1" noChangeArrowheads="1"/>
          </p:cNvSpPr>
          <p:nvPr>
            <p:ph type="body" idx="1"/>
          </p:nvPr>
        </p:nvSpPr>
        <p:spPr/>
        <p:txBody>
          <a:bodyPr/>
          <a:lstStyle/>
          <a:p>
            <a:pPr marL="0" indent="0">
              <a:lnSpc>
                <a:spcPct val="80000"/>
              </a:lnSpc>
              <a:buNone/>
            </a:pPr>
            <a:r>
              <a:rPr lang="ru-RU" sz="2400" dirty="0"/>
              <a:t>Стартовая строка ответа сервера имеет следующий формат:</a:t>
            </a:r>
          </a:p>
          <a:p>
            <a:pPr>
              <a:lnSpc>
                <a:spcPct val="80000"/>
              </a:lnSpc>
              <a:buFontTx/>
              <a:buNone/>
            </a:pPr>
            <a:r>
              <a:rPr lang="ru-RU" sz="1800" dirty="0"/>
              <a:t>    </a:t>
            </a:r>
            <a:r>
              <a:rPr lang="ru-RU" sz="1800" b="1" dirty="0"/>
              <a:t>HTTP/Версия </a:t>
            </a:r>
            <a:r>
              <a:rPr lang="ru-RU" sz="1800" b="1" dirty="0" err="1"/>
              <a:t>КодСостояния</a:t>
            </a:r>
            <a:r>
              <a:rPr lang="ru-RU" sz="1800" b="1" dirty="0"/>
              <a:t> Пояснение</a:t>
            </a:r>
          </a:p>
          <a:p>
            <a:pPr>
              <a:lnSpc>
                <a:spcPct val="80000"/>
              </a:lnSpc>
              <a:buFontTx/>
              <a:buNone/>
            </a:pPr>
            <a:endParaRPr lang="en-US" sz="1800" dirty="0"/>
          </a:p>
          <a:p>
            <a:pPr>
              <a:lnSpc>
                <a:spcPct val="80000"/>
              </a:lnSpc>
              <a:buFontTx/>
              <a:buNone/>
            </a:pPr>
            <a:r>
              <a:rPr lang="ru-RU" sz="2000" dirty="0"/>
              <a:t>Здесь:</a:t>
            </a:r>
          </a:p>
          <a:p>
            <a:pPr>
              <a:lnSpc>
                <a:spcPct val="80000"/>
              </a:lnSpc>
              <a:buFontTx/>
              <a:buNone/>
            </a:pPr>
            <a:r>
              <a:rPr lang="ru-RU" sz="1800" dirty="0"/>
              <a:t>    * </a:t>
            </a:r>
            <a:r>
              <a:rPr lang="ru-RU" sz="1800" b="1" dirty="0"/>
              <a:t>Версия</a:t>
            </a:r>
            <a:r>
              <a:rPr lang="ru-RU" sz="1800" dirty="0"/>
              <a:t> — пара разделённых точкой арабских цифр как в запросе.</a:t>
            </a:r>
          </a:p>
          <a:p>
            <a:pPr>
              <a:lnSpc>
                <a:spcPct val="80000"/>
              </a:lnSpc>
              <a:buFontTx/>
              <a:buNone/>
            </a:pPr>
            <a:r>
              <a:rPr lang="ru-RU" sz="1800" dirty="0"/>
              <a:t>    * </a:t>
            </a:r>
            <a:r>
              <a:rPr lang="ru-RU" sz="1800" b="1" dirty="0" err="1"/>
              <a:t>КодСостояния</a:t>
            </a:r>
            <a:r>
              <a:rPr lang="ru-RU" sz="1800" b="1" dirty="0"/>
              <a:t> (англ. </a:t>
            </a:r>
            <a:r>
              <a:rPr lang="ru-RU" sz="1800" b="1" dirty="0" err="1"/>
              <a:t>Status</a:t>
            </a:r>
            <a:r>
              <a:rPr lang="ru-RU" sz="1800" b="1" dirty="0"/>
              <a:t> </a:t>
            </a:r>
            <a:r>
              <a:rPr lang="ru-RU" sz="1800" b="1" dirty="0" err="1"/>
              <a:t>Code</a:t>
            </a:r>
            <a:r>
              <a:rPr lang="ru-RU" sz="1800" b="1" dirty="0"/>
              <a:t>)</a:t>
            </a:r>
            <a:r>
              <a:rPr lang="ru-RU" sz="1800" dirty="0"/>
              <a:t> — три арабские цифры. По коду статуса определяется дальнейшее содержимое сообщения и поведение клиента.</a:t>
            </a:r>
          </a:p>
          <a:p>
            <a:pPr>
              <a:lnSpc>
                <a:spcPct val="80000"/>
              </a:lnSpc>
              <a:buFontTx/>
              <a:buNone/>
            </a:pPr>
            <a:r>
              <a:rPr lang="ru-RU" sz="1800" dirty="0"/>
              <a:t>    * </a:t>
            </a:r>
            <a:r>
              <a:rPr lang="ru-RU" sz="1800" b="1" dirty="0"/>
              <a:t>Пояснение (англ. </a:t>
            </a:r>
            <a:r>
              <a:rPr lang="ru-RU" sz="1800" b="1" dirty="0" err="1"/>
              <a:t>Reason</a:t>
            </a:r>
            <a:r>
              <a:rPr lang="ru-RU" sz="1800" b="1" dirty="0"/>
              <a:t> </a:t>
            </a:r>
            <a:r>
              <a:rPr lang="ru-RU" sz="1800" b="1" dirty="0" err="1"/>
              <a:t>Phrase</a:t>
            </a:r>
            <a:r>
              <a:rPr lang="ru-RU" sz="1800" b="1" dirty="0"/>
              <a:t>)</a:t>
            </a:r>
            <a:r>
              <a:rPr lang="ru-RU" sz="1800" dirty="0"/>
              <a:t> — текстовое короткое пояснение к коду ответа для пользователя. Никак не влияет на сообщение и является необязательным.</a:t>
            </a:r>
          </a:p>
          <a:p>
            <a:pPr>
              <a:lnSpc>
                <a:spcPct val="80000"/>
              </a:lnSpc>
              <a:buFontTx/>
              <a:buNone/>
            </a:pPr>
            <a:endParaRPr lang="ru-RU" sz="1800" dirty="0"/>
          </a:p>
          <a:p>
            <a:pPr marL="0" indent="0">
              <a:lnSpc>
                <a:spcPct val="80000"/>
              </a:lnSpc>
              <a:buNone/>
            </a:pPr>
            <a:r>
              <a:rPr lang="ru-RU" sz="2000" dirty="0"/>
              <a:t>Например, на предыдущий наш запрос клиентом страницы сервер ответил строкой:</a:t>
            </a:r>
          </a:p>
          <a:p>
            <a:pPr>
              <a:lnSpc>
                <a:spcPct val="80000"/>
              </a:lnSpc>
              <a:buFontTx/>
              <a:buNone/>
            </a:pPr>
            <a:r>
              <a:rPr lang="ru-RU" sz="1800" dirty="0"/>
              <a:t>    </a:t>
            </a:r>
            <a:r>
              <a:rPr lang="en-US" sz="1800" dirty="0"/>
              <a:t>	</a:t>
            </a:r>
            <a:r>
              <a:rPr lang="ru-RU" sz="1800" b="1" dirty="0"/>
              <a:t>HTTP/1.0 200 OK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ru-RU" b="1"/>
              <a:t>Методы</a:t>
            </a:r>
          </a:p>
        </p:txBody>
      </p:sp>
      <p:sp>
        <p:nvSpPr>
          <p:cNvPr id="17411" name="Rectangle 3"/>
          <p:cNvSpPr>
            <a:spLocks noGrp="1" noChangeArrowheads="1"/>
          </p:cNvSpPr>
          <p:nvPr>
            <p:ph type="body" idx="1"/>
          </p:nvPr>
        </p:nvSpPr>
        <p:spPr/>
        <p:txBody>
          <a:bodyPr/>
          <a:lstStyle/>
          <a:p>
            <a:pPr marL="0" indent="0">
              <a:lnSpc>
                <a:spcPct val="80000"/>
              </a:lnSpc>
              <a:buNone/>
            </a:pPr>
            <a:r>
              <a:rPr lang="ru-RU" sz="2000" b="1" dirty="0"/>
              <a:t>Метод HTTP (англ. HTTP </a:t>
            </a:r>
            <a:r>
              <a:rPr lang="ru-RU" sz="2000" b="1" dirty="0" err="1"/>
              <a:t>Method</a:t>
            </a:r>
            <a:r>
              <a:rPr lang="ru-RU" sz="2000" b="1" dirty="0"/>
              <a:t>)</a:t>
            </a:r>
            <a:r>
              <a:rPr lang="ru-RU" sz="2000" dirty="0"/>
              <a:t> — последовательность из любых символов, кроме управляющих и разделителей, указывающая на основную операцию над ресурсом. Обычно метод представляет собой короткое английское слово, записанное заглавными буквами. Обратите внимание, что название метода чувствительно к регистру.</a:t>
            </a:r>
          </a:p>
          <a:p>
            <a:pPr marL="0" indent="0">
              <a:lnSpc>
                <a:spcPct val="80000"/>
              </a:lnSpc>
              <a:buNone/>
            </a:pPr>
            <a:endParaRPr lang="ru-RU" sz="2000" dirty="0"/>
          </a:p>
          <a:p>
            <a:pPr marL="0" indent="0">
              <a:lnSpc>
                <a:spcPct val="80000"/>
              </a:lnSpc>
              <a:buNone/>
            </a:pPr>
            <a:r>
              <a:rPr lang="ru-RU" sz="2000" dirty="0"/>
              <a:t>Каждый сервер обязан поддерживать как минимум методы </a:t>
            </a:r>
            <a:r>
              <a:rPr lang="ru-RU" sz="2000" b="1" dirty="0"/>
              <a:t>GET</a:t>
            </a:r>
            <a:r>
              <a:rPr lang="ru-RU" sz="2000" dirty="0"/>
              <a:t> и </a:t>
            </a:r>
            <a:r>
              <a:rPr lang="ru-RU" sz="2000" b="1" dirty="0"/>
              <a:t>HEAD</a:t>
            </a:r>
            <a:r>
              <a:rPr lang="ru-RU" sz="2000" dirty="0"/>
              <a:t>. Если сервер не распознал указанный клиентом метод, то он должен вернуть статус </a:t>
            </a:r>
            <a:r>
              <a:rPr lang="ru-RU" sz="2000" b="1" dirty="0"/>
              <a:t>501 (</a:t>
            </a:r>
            <a:r>
              <a:rPr lang="ru-RU" sz="2000" b="1" dirty="0" err="1"/>
              <a:t>Not</a:t>
            </a:r>
            <a:r>
              <a:rPr lang="ru-RU" sz="2000" b="1" dirty="0"/>
              <a:t> </a:t>
            </a:r>
            <a:r>
              <a:rPr lang="ru-RU" sz="2000" b="1" dirty="0" err="1"/>
              <a:t>Implemented</a:t>
            </a:r>
            <a:r>
              <a:rPr lang="ru-RU" sz="2000" b="1" dirty="0"/>
              <a:t>).</a:t>
            </a:r>
            <a:r>
              <a:rPr lang="ru-RU" sz="2000" dirty="0"/>
              <a:t> Если серверу метод известен, но он не применим к конкретному ресурсу, то возвращается сообщение с кодом </a:t>
            </a:r>
            <a:r>
              <a:rPr lang="ru-RU" sz="2000" b="1" dirty="0"/>
              <a:t>405 (</a:t>
            </a:r>
            <a:r>
              <a:rPr lang="ru-RU" sz="2000" b="1" dirty="0" err="1"/>
              <a:t>Method</a:t>
            </a:r>
            <a:r>
              <a:rPr lang="ru-RU" sz="2000" b="1" dirty="0"/>
              <a:t> </a:t>
            </a:r>
            <a:r>
              <a:rPr lang="ru-RU" sz="2000" b="1" dirty="0" err="1"/>
              <a:t>Not</a:t>
            </a:r>
            <a:r>
              <a:rPr lang="ru-RU" sz="2000" b="1" dirty="0"/>
              <a:t> </a:t>
            </a:r>
            <a:r>
              <a:rPr lang="ru-RU" sz="2000" b="1" dirty="0" err="1"/>
              <a:t>Allowed</a:t>
            </a:r>
            <a:r>
              <a:rPr lang="ru-RU" sz="2000" b="1" dirty="0"/>
              <a:t>).</a:t>
            </a:r>
            <a:r>
              <a:rPr lang="ru-RU" sz="2000" dirty="0"/>
              <a:t> В обоих случаях серверу следует включить в сообщение ответа заголовок </a:t>
            </a:r>
            <a:r>
              <a:rPr lang="ru-RU" sz="2000" dirty="0" err="1"/>
              <a:t>Allow</a:t>
            </a:r>
            <a:r>
              <a:rPr lang="ru-RU" sz="2000" dirty="0"/>
              <a:t> со списком поддерживаемых методов.</a:t>
            </a:r>
          </a:p>
          <a:p>
            <a:pPr marL="0" indent="0">
              <a:lnSpc>
                <a:spcPct val="80000"/>
              </a:lnSpc>
              <a:buNone/>
            </a:pPr>
            <a:endParaRPr lang="ru-RU" sz="2000" dirty="0"/>
          </a:p>
          <a:p>
            <a:pPr marL="0" indent="0">
              <a:lnSpc>
                <a:spcPct val="80000"/>
              </a:lnSpc>
              <a:buNone/>
            </a:pPr>
            <a:r>
              <a:rPr lang="ru-RU" sz="2000" dirty="0"/>
              <a:t>Кроме методов </a:t>
            </a:r>
            <a:r>
              <a:rPr lang="ru-RU" sz="2000" b="1" dirty="0"/>
              <a:t>GET</a:t>
            </a:r>
            <a:r>
              <a:rPr lang="ru-RU" sz="2000" dirty="0"/>
              <a:t> и </a:t>
            </a:r>
            <a:r>
              <a:rPr lang="ru-RU" sz="2000" b="1" dirty="0"/>
              <a:t>HEAD</a:t>
            </a:r>
            <a:r>
              <a:rPr lang="ru-RU" sz="2000" dirty="0"/>
              <a:t>, часто применяется метод </a:t>
            </a:r>
            <a:r>
              <a:rPr lang="ru-RU" sz="2000" b="1" dirty="0"/>
              <a:t>POST</a:t>
            </a:r>
            <a:r>
              <a:rPr lang="ru-RU" sz="2000" dirty="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ru-RU" dirty="0"/>
              <a:t>Метод </a:t>
            </a:r>
            <a:r>
              <a:rPr lang="ru-RU" b="1" dirty="0"/>
              <a:t>OPTIONS</a:t>
            </a:r>
          </a:p>
        </p:txBody>
      </p:sp>
      <p:sp>
        <p:nvSpPr>
          <p:cNvPr id="18435" name="Rectangle 3"/>
          <p:cNvSpPr>
            <a:spLocks noGrp="1" noChangeArrowheads="1"/>
          </p:cNvSpPr>
          <p:nvPr>
            <p:ph type="body" idx="1"/>
          </p:nvPr>
        </p:nvSpPr>
        <p:spPr/>
        <p:txBody>
          <a:bodyPr/>
          <a:lstStyle/>
          <a:p>
            <a:pPr marL="0" indent="0">
              <a:lnSpc>
                <a:spcPct val="80000"/>
              </a:lnSpc>
              <a:buNone/>
            </a:pPr>
            <a:r>
              <a:rPr lang="ru-RU" sz="1800" dirty="0"/>
              <a:t>Используется для определения возможностей веб-сервера или параметров соединения для конкретного ресурса. В ответ серверу следует включить заголовок </a:t>
            </a:r>
            <a:r>
              <a:rPr lang="ru-RU" sz="1800" dirty="0" err="1"/>
              <a:t>Allow</a:t>
            </a:r>
            <a:r>
              <a:rPr lang="ru-RU" sz="1800" dirty="0"/>
              <a:t> со списком поддерживаемых методов. Также в заголовки ответа может включаться информация о поддерживаемых расширениях.</a:t>
            </a:r>
          </a:p>
          <a:p>
            <a:pPr marL="0" indent="0">
              <a:lnSpc>
                <a:spcPct val="80000"/>
              </a:lnSpc>
              <a:buNone/>
            </a:pPr>
            <a:endParaRPr lang="ru-RU" sz="1800" dirty="0"/>
          </a:p>
          <a:p>
            <a:pPr marL="0" indent="0">
              <a:lnSpc>
                <a:spcPct val="80000"/>
              </a:lnSpc>
              <a:buNone/>
            </a:pPr>
            <a:r>
              <a:rPr lang="ru-RU" sz="1800" dirty="0"/>
              <a:t>Предполагается, что запрос клиента может содержать тело сообщения для указания интересующих его сведений. Формат тела и порядок работы с ним в настоящий момент не определён. Сервер пока должен его игнорировать. Аналогичная ситуация и с телом в ответе сервера.</a:t>
            </a:r>
          </a:p>
          <a:p>
            <a:pPr marL="0" indent="0">
              <a:lnSpc>
                <a:spcPct val="80000"/>
              </a:lnSpc>
              <a:buNone/>
            </a:pPr>
            <a:endParaRPr lang="ru-RU" sz="1800" dirty="0"/>
          </a:p>
          <a:p>
            <a:pPr marL="0" indent="0">
              <a:lnSpc>
                <a:spcPct val="80000"/>
              </a:lnSpc>
              <a:buNone/>
            </a:pPr>
            <a:r>
              <a:rPr lang="ru-RU" sz="1800" dirty="0"/>
              <a:t>Для того чтобы узнать возможности всего сервера, клиент должен указать в URI звёздочку — «*». Запросы «OPTIONS * HTTP/1.1» могут также применяться для проверки работоспособности сервера (аналогично «</a:t>
            </a:r>
            <a:r>
              <a:rPr lang="ru-RU" sz="1800" dirty="0" err="1"/>
              <a:t>пингованию</a:t>
            </a:r>
            <a:r>
              <a:rPr lang="ru-RU" sz="1800" dirty="0"/>
              <a:t>») и тестирования на предмет поддержки сервером протокола HTTP версии 1.1.</a:t>
            </a:r>
          </a:p>
          <a:p>
            <a:pPr marL="0" indent="0">
              <a:lnSpc>
                <a:spcPct val="80000"/>
              </a:lnSpc>
              <a:buNone/>
            </a:pPr>
            <a:endParaRPr lang="ru-RU" sz="1800" dirty="0"/>
          </a:p>
          <a:p>
            <a:pPr marL="0" indent="0">
              <a:lnSpc>
                <a:spcPct val="80000"/>
              </a:lnSpc>
              <a:buNone/>
            </a:pPr>
            <a:r>
              <a:rPr lang="ru-RU" sz="1800" dirty="0"/>
              <a:t>Результат выполнения этого метода не кэшируется.</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dirty="0"/>
              <a:t>Метод </a:t>
            </a:r>
            <a:r>
              <a:rPr lang="ru-RU" b="1" dirty="0"/>
              <a:t>GET</a:t>
            </a:r>
          </a:p>
        </p:txBody>
      </p:sp>
      <p:sp>
        <p:nvSpPr>
          <p:cNvPr id="19459" name="Rectangle 3"/>
          <p:cNvSpPr>
            <a:spLocks noGrp="1" noChangeArrowheads="1"/>
          </p:cNvSpPr>
          <p:nvPr>
            <p:ph type="body" idx="1"/>
          </p:nvPr>
        </p:nvSpPr>
        <p:spPr/>
        <p:txBody>
          <a:bodyPr/>
          <a:lstStyle/>
          <a:p>
            <a:pPr marL="0" indent="0">
              <a:lnSpc>
                <a:spcPct val="80000"/>
              </a:lnSpc>
              <a:buNone/>
            </a:pPr>
            <a:r>
              <a:rPr lang="ru-RU" sz="2000" dirty="0"/>
              <a:t>Используется для запроса содержимого указанного ресурса. С помощью </a:t>
            </a:r>
            <a:r>
              <a:rPr lang="ru-RU" sz="2000" b="1" dirty="0"/>
              <a:t>метода GET</a:t>
            </a:r>
            <a:r>
              <a:rPr lang="ru-RU" sz="2000" dirty="0"/>
              <a:t>  можно также начать какой-либо процесс. В этом случае в тело ответного сообщения следует включить информацию о ходе выполнения процесса.</a:t>
            </a:r>
          </a:p>
          <a:p>
            <a:pPr marL="0" indent="0">
              <a:lnSpc>
                <a:spcPct val="80000"/>
              </a:lnSpc>
              <a:buNone/>
            </a:pPr>
            <a:r>
              <a:rPr lang="ru-RU" sz="2000" dirty="0"/>
              <a:t>Клиент может передавать параметры выполнения запроса в URI целевого ресурса после символа «?»:</a:t>
            </a:r>
          </a:p>
          <a:p>
            <a:pPr marL="0" indent="0">
              <a:lnSpc>
                <a:spcPct val="80000"/>
              </a:lnSpc>
              <a:buNone/>
            </a:pPr>
            <a:r>
              <a:rPr lang="ru-RU" sz="2000" b="1" dirty="0"/>
              <a:t>	GET /</a:t>
            </a:r>
            <a:r>
              <a:rPr lang="ru-RU" sz="2000" b="1" dirty="0" err="1"/>
              <a:t>path</a:t>
            </a:r>
            <a:r>
              <a:rPr lang="ru-RU" sz="2000" b="1" dirty="0"/>
              <a:t>/resource?param1=value1&amp;param2=value2 HTTP/1.1</a:t>
            </a:r>
          </a:p>
          <a:p>
            <a:pPr marL="0" indent="0">
              <a:lnSpc>
                <a:spcPct val="80000"/>
              </a:lnSpc>
              <a:buNone/>
            </a:pPr>
            <a:r>
              <a:rPr lang="ru-RU" sz="2000" dirty="0"/>
              <a:t>Согласно стандарту HTTP, запросы типа GET считаются </a:t>
            </a:r>
            <a:r>
              <a:rPr lang="ru-RU" sz="2000" dirty="0" smtClean="0"/>
              <a:t>идемпотентными </a:t>
            </a:r>
            <a:r>
              <a:rPr lang="ru-RU" sz="2000" dirty="0"/>
              <a:t>— многократное повторение одного и того же запроса GET должно приводить к одинаковым результатам (при условии, что сам ресурс не изменился за время между запросами). Это позволяет кэшировать ответы на запросы GET.</a:t>
            </a:r>
          </a:p>
          <a:p>
            <a:pPr marL="0" indent="0">
              <a:lnSpc>
                <a:spcPct val="80000"/>
              </a:lnSpc>
              <a:buNone/>
            </a:pPr>
            <a:r>
              <a:rPr lang="ru-RU" sz="2000" dirty="0"/>
              <a:t>Кроме обычного метода GET, различают ещё </a:t>
            </a:r>
            <a:r>
              <a:rPr lang="ru-RU" sz="2000" b="1" dirty="0"/>
              <a:t>условный GET</a:t>
            </a:r>
            <a:r>
              <a:rPr lang="ru-RU" sz="2000" dirty="0"/>
              <a:t> и </a:t>
            </a:r>
            <a:r>
              <a:rPr lang="ru-RU" sz="2000" b="1" dirty="0"/>
              <a:t>частичный GET</a:t>
            </a:r>
            <a:r>
              <a:rPr lang="ru-RU" sz="2000" dirty="0"/>
              <a:t>. Условные запросы GET содержат заголовки </a:t>
            </a:r>
            <a:r>
              <a:rPr lang="ru-RU" sz="2000" b="1" dirty="0" err="1"/>
              <a:t>If-Modified-Since</a:t>
            </a:r>
            <a:r>
              <a:rPr lang="ru-RU" sz="2000" b="1" dirty="0"/>
              <a:t>, </a:t>
            </a:r>
            <a:r>
              <a:rPr lang="ru-RU" sz="2000" b="1" dirty="0" err="1"/>
              <a:t>If-Match</a:t>
            </a:r>
            <a:r>
              <a:rPr lang="ru-RU" sz="2000" b="1" dirty="0"/>
              <a:t>, </a:t>
            </a:r>
            <a:r>
              <a:rPr lang="ru-RU" sz="2000" b="1" dirty="0" err="1"/>
              <a:t>If-Range</a:t>
            </a:r>
            <a:r>
              <a:rPr lang="ru-RU" sz="2000" dirty="0"/>
              <a:t> и подобные. Частичные GET содержат в запросе </a:t>
            </a:r>
            <a:r>
              <a:rPr lang="ru-RU" sz="2000" b="1" dirty="0" err="1"/>
              <a:t>Range</a:t>
            </a:r>
            <a:r>
              <a:rPr lang="ru-RU" sz="2000" dirty="0"/>
              <a:t>. Порядок выполнения подобных запросов определён стандартами отдельно.</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ru-RU"/>
              <a:t>Метод </a:t>
            </a:r>
            <a:r>
              <a:rPr lang="ru-RU" b="1"/>
              <a:t>HEAD</a:t>
            </a:r>
          </a:p>
        </p:txBody>
      </p:sp>
      <p:sp>
        <p:nvSpPr>
          <p:cNvPr id="20483" name="Rectangle 3"/>
          <p:cNvSpPr>
            <a:spLocks noGrp="1" noChangeArrowheads="1"/>
          </p:cNvSpPr>
          <p:nvPr>
            <p:ph type="body" idx="1"/>
          </p:nvPr>
        </p:nvSpPr>
        <p:spPr/>
        <p:txBody>
          <a:bodyPr/>
          <a:lstStyle/>
          <a:p>
            <a:pPr marL="0" indent="0">
              <a:lnSpc>
                <a:spcPct val="80000"/>
              </a:lnSpc>
              <a:buNone/>
            </a:pPr>
            <a:r>
              <a:rPr lang="ru-RU" sz="2800" dirty="0"/>
              <a:t>Аналогичен методу GET, за исключением того, что в ответе сервера отсутствует тело. Запрос HEAD обычно применяется для извлечения метаданных, проверки наличия ресурса (</a:t>
            </a:r>
            <a:r>
              <a:rPr lang="ru-RU" sz="2800" dirty="0" err="1"/>
              <a:t>валидация</a:t>
            </a:r>
            <a:r>
              <a:rPr lang="ru-RU" sz="2800" dirty="0"/>
              <a:t> URL) и чтобы узнать, не изменился ли он с момента последнего обращения.</a:t>
            </a:r>
          </a:p>
          <a:p>
            <a:pPr marL="0" indent="0">
              <a:lnSpc>
                <a:spcPct val="80000"/>
              </a:lnSpc>
              <a:buNone/>
            </a:pPr>
            <a:endParaRPr lang="ru-RU" sz="2800" dirty="0"/>
          </a:p>
          <a:p>
            <a:pPr marL="0" indent="0">
              <a:lnSpc>
                <a:spcPct val="80000"/>
              </a:lnSpc>
              <a:buNone/>
            </a:pPr>
            <a:r>
              <a:rPr lang="ru-RU" sz="2800" dirty="0"/>
              <a:t>Заголовки ответа могут кэшироваться. При несовпадении метаданных ресурса с соответствующей информацией в кэше копия ресурса помечается как устаревшая.</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28596" y="142852"/>
            <a:ext cx="8229600" cy="922337"/>
          </a:xfrm>
        </p:spPr>
        <p:txBody>
          <a:bodyPr/>
          <a:lstStyle/>
          <a:p>
            <a:r>
              <a:rPr lang="ru-RU" dirty="0"/>
              <a:t>Метод </a:t>
            </a:r>
            <a:r>
              <a:rPr lang="ru-RU" b="1" dirty="0"/>
              <a:t>POST</a:t>
            </a:r>
          </a:p>
        </p:txBody>
      </p:sp>
      <p:sp>
        <p:nvSpPr>
          <p:cNvPr id="21507" name="Rectangle 3"/>
          <p:cNvSpPr>
            <a:spLocks noGrp="1" noChangeArrowheads="1"/>
          </p:cNvSpPr>
          <p:nvPr>
            <p:ph type="body" idx="1"/>
          </p:nvPr>
        </p:nvSpPr>
        <p:spPr>
          <a:xfrm>
            <a:off x="142844" y="1000108"/>
            <a:ext cx="8643998" cy="5453080"/>
          </a:xfrm>
        </p:spPr>
        <p:txBody>
          <a:bodyPr/>
          <a:lstStyle/>
          <a:p>
            <a:pPr marL="0" indent="0">
              <a:lnSpc>
                <a:spcPct val="80000"/>
              </a:lnSpc>
              <a:buNone/>
            </a:pPr>
            <a:r>
              <a:rPr lang="ru-RU" sz="2100" dirty="0"/>
              <a:t>Применяется для передачи пользовательских данных заданному ресурсу. Например, в </a:t>
            </a:r>
            <a:r>
              <a:rPr lang="ru-RU" sz="2100" dirty="0" err="1"/>
              <a:t>блогах</a:t>
            </a:r>
            <a:r>
              <a:rPr lang="ru-RU" sz="2100" dirty="0"/>
              <a:t> посетители обычно могут вводить свои комментарии к записям в </a:t>
            </a:r>
            <a:r>
              <a:rPr lang="ru-RU" sz="2100" b="1" dirty="0"/>
              <a:t>HTML-форму</a:t>
            </a:r>
            <a:r>
              <a:rPr lang="ru-RU" sz="2100" dirty="0"/>
              <a:t>, после чего они передаются серверу методом </a:t>
            </a:r>
            <a:r>
              <a:rPr lang="ru-RU" sz="2100" b="1" dirty="0"/>
              <a:t>POST</a:t>
            </a:r>
            <a:r>
              <a:rPr lang="ru-RU" sz="2100" dirty="0"/>
              <a:t>  и он помещает их на страницу. При этом передаваемые данные (в примере с </a:t>
            </a:r>
            <a:r>
              <a:rPr lang="ru-RU" sz="2100" dirty="0" err="1"/>
              <a:t>блогами</a:t>
            </a:r>
            <a:r>
              <a:rPr lang="ru-RU" sz="2100" dirty="0"/>
              <a:t> — текст комментария) включаются в тело запроса. Аналогично с помощью метода POST обычно загружаются файлы на сервер.</a:t>
            </a:r>
          </a:p>
          <a:p>
            <a:pPr marL="0" indent="0">
              <a:lnSpc>
                <a:spcPct val="80000"/>
              </a:lnSpc>
              <a:buNone/>
            </a:pPr>
            <a:r>
              <a:rPr lang="ru-RU" sz="2100" dirty="0"/>
              <a:t>В отличие от метода </a:t>
            </a:r>
            <a:r>
              <a:rPr lang="ru-RU" sz="2100" b="1" dirty="0"/>
              <a:t>GET</a:t>
            </a:r>
            <a:r>
              <a:rPr lang="ru-RU" sz="2100" dirty="0"/>
              <a:t>, метод </a:t>
            </a:r>
            <a:r>
              <a:rPr lang="ru-RU" sz="2100" b="1" dirty="0"/>
              <a:t>POST</a:t>
            </a:r>
            <a:r>
              <a:rPr lang="ru-RU" sz="2100" dirty="0"/>
              <a:t> не считается идемпотентным, то есть многократное повторение одних и тех же запросов POST может возвращать разные результаты (например, после каждой отправки комментария будет появляться одна копия этого комментария).</a:t>
            </a:r>
          </a:p>
          <a:p>
            <a:pPr marL="0" indent="0">
              <a:lnSpc>
                <a:spcPct val="80000"/>
              </a:lnSpc>
              <a:buNone/>
            </a:pPr>
            <a:r>
              <a:rPr lang="ru-RU" sz="2100" dirty="0"/>
              <a:t>При результатах выполнения </a:t>
            </a:r>
            <a:r>
              <a:rPr lang="ru-RU" sz="2100" b="1" dirty="0"/>
              <a:t>200 (</a:t>
            </a:r>
            <a:r>
              <a:rPr lang="ru-RU" sz="2100" b="1" dirty="0" err="1"/>
              <a:t>Ok</a:t>
            </a:r>
            <a:r>
              <a:rPr lang="ru-RU" sz="2100" b="1" dirty="0"/>
              <a:t>)</a:t>
            </a:r>
            <a:r>
              <a:rPr lang="ru-RU" sz="2100" dirty="0"/>
              <a:t> и </a:t>
            </a:r>
            <a:r>
              <a:rPr lang="ru-RU" sz="2100" b="1" dirty="0"/>
              <a:t>204 (</a:t>
            </a:r>
            <a:r>
              <a:rPr lang="ru-RU" sz="2100" b="1" dirty="0" err="1"/>
              <a:t>No</a:t>
            </a:r>
            <a:r>
              <a:rPr lang="ru-RU" sz="2100" b="1" dirty="0"/>
              <a:t> </a:t>
            </a:r>
            <a:r>
              <a:rPr lang="ru-RU" sz="2100" b="1" dirty="0" err="1"/>
              <a:t>Content</a:t>
            </a:r>
            <a:r>
              <a:rPr lang="ru-RU" sz="2100" b="1" dirty="0"/>
              <a:t>)</a:t>
            </a:r>
            <a:r>
              <a:rPr lang="ru-RU" sz="2100" dirty="0"/>
              <a:t> в тело ответа следует включить сообщение об итоге выполнения запроса. Если был создан ресурс, то серверу следует вернуть ответ </a:t>
            </a:r>
            <a:r>
              <a:rPr lang="ru-RU" sz="2100" b="1" dirty="0"/>
              <a:t>201 (</a:t>
            </a:r>
            <a:r>
              <a:rPr lang="ru-RU" sz="2100" b="1" dirty="0" err="1"/>
              <a:t>Created</a:t>
            </a:r>
            <a:r>
              <a:rPr lang="ru-RU" sz="2100" b="1" dirty="0"/>
              <a:t>)</a:t>
            </a:r>
            <a:r>
              <a:rPr lang="ru-RU" sz="2100" dirty="0"/>
              <a:t> с указанием URI нового ресурса в заголовке </a:t>
            </a:r>
            <a:r>
              <a:rPr lang="ru-RU" sz="2100" dirty="0" err="1"/>
              <a:t>Location</a:t>
            </a:r>
            <a:r>
              <a:rPr lang="ru-RU" sz="2100" dirty="0"/>
              <a:t>.</a:t>
            </a:r>
          </a:p>
          <a:p>
            <a:pPr marL="0" indent="0">
              <a:lnSpc>
                <a:spcPct val="80000"/>
              </a:lnSpc>
              <a:buNone/>
            </a:pPr>
            <a:r>
              <a:rPr lang="ru-RU" sz="2100" dirty="0"/>
              <a:t>Сообщение ответа сервера на выполнение метода POST не кэшируется.</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57200" y="692150"/>
            <a:ext cx="8229600" cy="5434013"/>
          </a:xfrm>
        </p:spPr>
        <p:txBody>
          <a:bodyPr/>
          <a:lstStyle/>
          <a:p>
            <a:pPr>
              <a:lnSpc>
                <a:spcPct val="90000"/>
              </a:lnSpc>
            </a:pPr>
            <a:r>
              <a:rPr lang="ru-RU" sz="2400" b="1"/>
              <a:t>HTTP</a:t>
            </a:r>
            <a:r>
              <a:rPr lang="ru-RU" sz="2400"/>
              <a:t> (англ. </a:t>
            </a:r>
            <a:r>
              <a:rPr lang="ru-RU" sz="2400" i="1"/>
              <a:t>HyperText Transfer Protocol</a:t>
            </a:r>
            <a:r>
              <a:rPr lang="ru-RU" sz="2400"/>
              <a:t> — «протокол передачи гипертекста») — протокол прикладного уровня передачи данных (изначально — в виде гипертекстовых документов).</a:t>
            </a:r>
          </a:p>
          <a:p>
            <a:pPr>
              <a:lnSpc>
                <a:spcPct val="90000"/>
              </a:lnSpc>
              <a:buFontTx/>
              <a:buNone/>
            </a:pPr>
            <a:r>
              <a:rPr lang="ru-RU" sz="2400"/>
              <a:t>		Основой HTTP является технология «клиент-сервер», то есть предполагается существование потребителей (клиентов), которые инициируют соединение и посылают запрос, и поставщиков (серверов), которые ожидают соединения для получения запроса, производят необходимые действия и возвращают обратно сообщение с результатом.</a:t>
            </a:r>
          </a:p>
          <a:p>
            <a:pPr>
              <a:lnSpc>
                <a:spcPct val="90000"/>
              </a:lnSpc>
              <a:buFontTx/>
              <a:buNone/>
            </a:pPr>
            <a:r>
              <a:rPr lang="ru-RU" sz="2400"/>
              <a:t>		HTTP в настоящее время повсеместно используется во Всемирной паутине для получения информации с веб-сайтов.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2844" y="0"/>
            <a:ext cx="8715436" cy="1143000"/>
          </a:xfrm>
        </p:spPr>
        <p:txBody>
          <a:bodyPr/>
          <a:lstStyle/>
          <a:p>
            <a:r>
              <a:rPr lang="ru-RU" dirty="0"/>
              <a:t>Метод </a:t>
            </a:r>
            <a:r>
              <a:rPr lang="ru-RU" b="1" dirty="0"/>
              <a:t>PUT</a:t>
            </a:r>
          </a:p>
        </p:txBody>
      </p:sp>
      <p:sp>
        <p:nvSpPr>
          <p:cNvPr id="22531" name="Rectangle 3"/>
          <p:cNvSpPr>
            <a:spLocks noGrp="1" noChangeArrowheads="1"/>
          </p:cNvSpPr>
          <p:nvPr>
            <p:ph type="body" idx="1"/>
          </p:nvPr>
        </p:nvSpPr>
        <p:spPr>
          <a:xfrm>
            <a:off x="0" y="928670"/>
            <a:ext cx="9001156" cy="5197493"/>
          </a:xfrm>
        </p:spPr>
        <p:txBody>
          <a:bodyPr/>
          <a:lstStyle/>
          <a:p>
            <a:pPr marL="0" indent="0">
              <a:lnSpc>
                <a:spcPct val="80000"/>
              </a:lnSpc>
              <a:buNone/>
            </a:pPr>
            <a:r>
              <a:rPr lang="ru-RU" sz="2400" dirty="0"/>
              <a:t>Применяется для загрузки содержимого запроса на указанный в запросе URI. Если по заданному URI не существовало ресурса, то сервер создаёт его и возвращает статус </a:t>
            </a:r>
            <a:r>
              <a:rPr lang="ru-RU" sz="2400" b="1" dirty="0"/>
              <a:t>201 (</a:t>
            </a:r>
            <a:r>
              <a:rPr lang="ru-RU" sz="2400" b="1" dirty="0" err="1"/>
              <a:t>Created</a:t>
            </a:r>
            <a:r>
              <a:rPr lang="ru-RU" sz="2400" b="1" dirty="0"/>
              <a:t>).</a:t>
            </a:r>
            <a:r>
              <a:rPr lang="ru-RU" sz="2400" dirty="0"/>
              <a:t> Если же был изменён ресурс, то сервер возвращает </a:t>
            </a:r>
            <a:r>
              <a:rPr lang="ru-RU" sz="2400" b="1" dirty="0"/>
              <a:t>200 (</a:t>
            </a:r>
            <a:r>
              <a:rPr lang="ru-RU" sz="2400" b="1" dirty="0" err="1"/>
              <a:t>Ok</a:t>
            </a:r>
            <a:r>
              <a:rPr lang="ru-RU" sz="2400" b="1" dirty="0"/>
              <a:t>)</a:t>
            </a:r>
            <a:r>
              <a:rPr lang="ru-RU" sz="2400" dirty="0"/>
              <a:t> или </a:t>
            </a:r>
            <a:r>
              <a:rPr lang="ru-RU" sz="2400" b="1" dirty="0"/>
              <a:t>204 (</a:t>
            </a:r>
            <a:r>
              <a:rPr lang="ru-RU" sz="2400" b="1" dirty="0" err="1"/>
              <a:t>No</a:t>
            </a:r>
            <a:r>
              <a:rPr lang="ru-RU" sz="2400" b="1" dirty="0"/>
              <a:t> </a:t>
            </a:r>
            <a:r>
              <a:rPr lang="ru-RU" sz="2400" b="1" dirty="0" err="1"/>
              <a:t>Content</a:t>
            </a:r>
            <a:r>
              <a:rPr lang="ru-RU" sz="2400" b="1" dirty="0"/>
              <a:t>).</a:t>
            </a:r>
            <a:r>
              <a:rPr lang="ru-RU" sz="2400" dirty="0"/>
              <a:t> Сервер не должен игнорировать некорректные заголовки </a:t>
            </a:r>
            <a:r>
              <a:rPr lang="ru-RU" sz="2400" dirty="0" err="1"/>
              <a:t>Content</a:t>
            </a:r>
            <a:r>
              <a:rPr lang="ru-RU" sz="2400" dirty="0"/>
              <a:t>-*  передаваемые клиентом вместе с сообщением. Если какой-то из этих заголовков не может быть распознан или не допустим при текущих условиях, то необходимо вернуть код ошибки </a:t>
            </a:r>
            <a:r>
              <a:rPr lang="ru-RU" sz="2400" b="1" dirty="0"/>
              <a:t>501 (</a:t>
            </a:r>
            <a:r>
              <a:rPr lang="ru-RU" sz="2400" b="1" dirty="0" err="1"/>
              <a:t>Not</a:t>
            </a:r>
            <a:r>
              <a:rPr lang="ru-RU" sz="2400" b="1" dirty="0"/>
              <a:t> </a:t>
            </a:r>
            <a:r>
              <a:rPr lang="ru-RU" sz="2400" b="1" dirty="0" err="1"/>
              <a:t>Implemented</a:t>
            </a:r>
            <a:r>
              <a:rPr lang="ru-RU" sz="2400" b="1" dirty="0"/>
              <a:t>).</a:t>
            </a:r>
          </a:p>
          <a:p>
            <a:pPr marL="0" indent="0">
              <a:lnSpc>
                <a:spcPct val="80000"/>
              </a:lnSpc>
              <a:buNone/>
            </a:pPr>
            <a:r>
              <a:rPr lang="ru-RU" sz="2400" dirty="0"/>
              <a:t>Фундаментальное различие методов </a:t>
            </a:r>
            <a:r>
              <a:rPr lang="ru-RU" sz="2400" b="1" dirty="0"/>
              <a:t>POST</a:t>
            </a:r>
            <a:r>
              <a:rPr lang="ru-RU" sz="2400" dirty="0"/>
              <a:t> и </a:t>
            </a:r>
            <a:r>
              <a:rPr lang="ru-RU" sz="2400" b="1" dirty="0"/>
              <a:t>PUT</a:t>
            </a:r>
            <a:r>
              <a:rPr lang="ru-RU" sz="2400" dirty="0"/>
              <a:t> заключается в понимании предназначений </a:t>
            </a:r>
            <a:r>
              <a:rPr lang="ru-RU" sz="2400" b="1" dirty="0"/>
              <a:t>URI ресурсов</a:t>
            </a:r>
            <a:r>
              <a:rPr lang="ru-RU" sz="2400" dirty="0"/>
              <a:t>. Метод POST предполагает, что по указанному URI будет производиться обработка передаваемого клиентом содержимого. Используя PUT, клиент предполагает, что загружаемое содержимое соответствует находящемуся по данному URI ресурсу.</a:t>
            </a:r>
          </a:p>
          <a:p>
            <a:pPr marL="0" indent="0">
              <a:lnSpc>
                <a:spcPct val="80000"/>
              </a:lnSpc>
              <a:buNone/>
            </a:pPr>
            <a:r>
              <a:rPr lang="ru-RU" sz="2400" dirty="0"/>
              <a:t>Сообщения ответов сервера на метод PUT не кэшируются.</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457200" y="404813"/>
            <a:ext cx="8229600" cy="5721350"/>
          </a:xfrm>
        </p:spPr>
        <p:txBody>
          <a:bodyPr/>
          <a:lstStyle/>
          <a:p>
            <a:pPr marL="0" indent="0">
              <a:lnSpc>
                <a:spcPct val="80000"/>
              </a:lnSpc>
              <a:buNone/>
            </a:pPr>
            <a:r>
              <a:rPr lang="ru-RU" sz="2000" b="1" dirty="0"/>
              <a:t>Дополнительные методы:</a:t>
            </a:r>
          </a:p>
          <a:p>
            <a:pPr>
              <a:lnSpc>
                <a:spcPct val="80000"/>
              </a:lnSpc>
            </a:pPr>
            <a:endParaRPr lang="ru-RU" sz="2000" b="1" dirty="0"/>
          </a:p>
          <a:p>
            <a:pPr>
              <a:lnSpc>
                <a:spcPct val="80000"/>
              </a:lnSpc>
            </a:pPr>
            <a:r>
              <a:rPr lang="ru-RU" sz="2000" b="1" dirty="0"/>
              <a:t>PATCH</a:t>
            </a:r>
          </a:p>
          <a:p>
            <a:pPr>
              <a:lnSpc>
                <a:spcPct val="80000"/>
              </a:lnSpc>
              <a:buFontTx/>
              <a:buNone/>
            </a:pPr>
            <a:r>
              <a:rPr lang="ru-RU" sz="2000" dirty="0"/>
              <a:t>	Аналогично PUT, но применяется только к фрагменту ресурса.</a:t>
            </a:r>
          </a:p>
          <a:p>
            <a:pPr>
              <a:lnSpc>
                <a:spcPct val="80000"/>
              </a:lnSpc>
              <a:buFontTx/>
              <a:buNone/>
            </a:pPr>
            <a:endParaRPr lang="ru-RU" sz="2000" dirty="0"/>
          </a:p>
          <a:p>
            <a:pPr>
              <a:lnSpc>
                <a:spcPct val="80000"/>
              </a:lnSpc>
            </a:pPr>
            <a:r>
              <a:rPr lang="ru-RU" sz="2000" b="1" dirty="0"/>
              <a:t>DELETE</a:t>
            </a:r>
          </a:p>
          <a:p>
            <a:pPr>
              <a:lnSpc>
                <a:spcPct val="80000"/>
              </a:lnSpc>
              <a:buFontTx/>
              <a:buNone/>
            </a:pPr>
            <a:r>
              <a:rPr lang="ru-RU" sz="2000" dirty="0"/>
              <a:t>	Удаляет указанный ресурс.</a:t>
            </a:r>
          </a:p>
          <a:p>
            <a:pPr>
              <a:lnSpc>
                <a:spcPct val="80000"/>
              </a:lnSpc>
              <a:buFontTx/>
              <a:buNone/>
            </a:pPr>
            <a:endParaRPr lang="ru-RU" sz="2000" dirty="0"/>
          </a:p>
          <a:p>
            <a:pPr>
              <a:lnSpc>
                <a:spcPct val="80000"/>
              </a:lnSpc>
            </a:pPr>
            <a:r>
              <a:rPr lang="ru-RU" sz="2000" b="1" dirty="0"/>
              <a:t>TRACE</a:t>
            </a:r>
          </a:p>
          <a:p>
            <a:pPr>
              <a:lnSpc>
                <a:spcPct val="80000"/>
              </a:lnSpc>
              <a:buFontTx/>
              <a:buNone/>
            </a:pPr>
            <a:r>
              <a:rPr lang="ru-RU" sz="2000" dirty="0"/>
              <a:t>	Возвращает полученный запрос так, что клиент может увидеть, какую информацию промежуточные сервера добавляют или изменяют в запросе.</a:t>
            </a:r>
          </a:p>
          <a:p>
            <a:pPr>
              <a:lnSpc>
                <a:spcPct val="80000"/>
              </a:lnSpc>
              <a:buFontTx/>
              <a:buNone/>
            </a:pPr>
            <a:endParaRPr lang="ru-RU" sz="2000" dirty="0"/>
          </a:p>
          <a:p>
            <a:pPr>
              <a:lnSpc>
                <a:spcPct val="80000"/>
              </a:lnSpc>
            </a:pPr>
            <a:r>
              <a:rPr lang="ru-RU" sz="2000" b="1" dirty="0"/>
              <a:t>LINK</a:t>
            </a:r>
          </a:p>
          <a:p>
            <a:pPr>
              <a:lnSpc>
                <a:spcPct val="80000"/>
              </a:lnSpc>
              <a:buFontTx/>
              <a:buNone/>
            </a:pPr>
            <a:r>
              <a:rPr lang="ru-RU" sz="2000" dirty="0"/>
              <a:t>	Устанавливает связь указанного ресурса с другими.</a:t>
            </a:r>
          </a:p>
          <a:p>
            <a:pPr>
              <a:lnSpc>
                <a:spcPct val="80000"/>
              </a:lnSpc>
              <a:buFontTx/>
              <a:buNone/>
            </a:pPr>
            <a:endParaRPr lang="ru-RU" sz="2000" dirty="0"/>
          </a:p>
          <a:p>
            <a:pPr>
              <a:lnSpc>
                <a:spcPct val="80000"/>
              </a:lnSpc>
            </a:pPr>
            <a:r>
              <a:rPr lang="ru-RU" sz="2000" b="1" dirty="0"/>
              <a:t>UNLINK</a:t>
            </a:r>
          </a:p>
          <a:p>
            <a:pPr>
              <a:lnSpc>
                <a:spcPct val="80000"/>
              </a:lnSpc>
              <a:buFontTx/>
              <a:buNone/>
            </a:pPr>
            <a:r>
              <a:rPr lang="ru-RU" sz="2000" dirty="0"/>
              <a:t>	Убирает связь указанного ресурса с другими.</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ru-RU" b="1"/>
              <a:t>Коды состояния</a:t>
            </a:r>
          </a:p>
        </p:txBody>
      </p:sp>
      <p:sp>
        <p:nvSpPr>
          <p:cNvPr id="24579" name="Rectangle 3"/>
          <p:cNvSpPr>
            <a:spLocks noGrp="1" noChangeArrowheads="1"/>
          </p:cNvSpPr>
          <p:nvPr>
            <p:ph type="body" idx="1"/>
          </p:nvPr>
        </p:nvSpPr>
        <p:spPr/>
        <p:txBody>
          <a:bodyPr/>
          <a:lstStyle/>
          <a:p>
            <a:pPr marL="0" indent="0">
              <a:lnSpc>
                <a:spcPct val="90000"/>
              </a:lnSpc>
              <a:buNone/>
            </a:pPr>
            <a:r>
              <a:rPr lang="ru-RU" sz="2400" b="1" dirty="0"/>
              <a:t>Код состояния</a:t>
            </a:r>
            <a:r>
              <a:rPr lang="ru-RU" sz="2400" dirty="0"/>
              <a:t> является частью первой строки ответа сервера. Он представляет собой целое число из трех арабских цифр. Первая цифра указывает на класс состояния. За кодом ответа обычно следует отделённая пробелом поясняющая фраза на английском языке, которая разъясняет человеку причину именно такого ответа. </a:t>
            </a:r>
          </a:p>
          <a:p>
            <a:pPr marL="0" indent="0">
              <a:lnSpc>
                <a:spcPct val="90000"/>
              </a:lnSpc>
              <a:buNone/>
            </a:pPr>
            <a:r>
              <a:rPr lang="ru-RU" sz="2400" dirty="0"/>
              <a:t>Примеры:</a:t>
            </a:r>
          </a:p>
          <a:p>
            <a:pPr marL="0" indent="0">
              <a:lnSpc>
                <a:spcPct val="90000"/>
              </a:lnSpc>
              <a:buNone/>
            </a:pPr>
            <a:r>
              <a:rPr lang="ru-RU" sz="2400" dirty="0" smtClean="0"/>
              <a:t>	200 </a:t>
            </a:r>
            <a:r>
              <a:rPr lang="en-US" sz="2400" dirty="0"/>
              <a:t>Ok</a:t>
            </a:r>
            <a:endParaRPr lang="ru-RU" sz="2400" dirty="0"/>
          </a:p>
          <a:p>
            <a:pPr marL="0" indent="0">
              <a:lnSpc>
                <a:spcPct val="90000"/>
              </a:lnSpc>
              <a:buNone/>
            </a:pPr>
            <a:r>
              <a:rPr lang="ru-RU" sz="2800" dirty="0"/>
              <a:t>	</a:t>
            </a:r>
            <a:r>
              <a:rPr lang="ru-RU" sz="2400" dirty="0"/>
              <a:t>201 </a:t>
            </a:r>
            <a:r>
              <a:rPr lang="ru-RU" sz="2400" dirty="0" err="1"/>
              <a:t>Webpage</a:t>
            </a:r>
            <a:r>
              <a:rPr lang="ru-RU" sz="2400" dirty="0"/>
              <a:t> </a:t>
            </a:r>
            <a:r>
              <a:rPr lang="ru-RU" sz="2400" dirty="0" err="1"/>
              <a:t>Created</a:t>
            </a:r>
            <a:endParaRPr lang="ru-RU" sz="2400" dirty="0"/>
          </a:p>
          <a:p>
            <a:pPr marL="0" indent="0">
              <a:lnSpc>
                <a:spcPct val="90000"/>
              </a:lnSpc>
              <a:buNone/>
            </a:pPr>
            <a:r>
              <a:rPr lang="ru-RU" sz="2400" dirty="0"/>
              <a:t>	403 </a:t>
            </a:r>
            <a:r>
              <a:rPr lang="ru-RU" sz="2400" dirty="0" err="1"/>
              <a:t>Access</a:t>
            </a:r>
            <a:r>
              <a:rPr lang="ru-RU" sz="2400" dirty="0"/>
              <a:t> </a:t>
            </a:r>
            <a:r>
              <a:rPr lang="ru-RU" sz="2400" dirty="0" err="1"/>
              <a:t>allowed</a:t>
            </a:r>
            <a:r>
              <a:rPr lang="ru-RU" sz="2400" dirty="0"/>
              <a:t> </a:t>
            </a:r>
            <a:r>
              <a:rPr lang="ru-RU" sz="2400" dirty="0" err="1"/>
              <a:t>only</a:t>
            </a:r>
            <a:r>
              <a:rPr lang="ru-RU" sz="2400" dirty="0"/>
              <a:t> </a:t>
            </a:r>
            <a:r>
              <a:rPr lang="ru-RU" sz="2400" dirty="0" err="1"/>
              <a:t>for</a:t>
            </a:r>
            <a:r>
              <a:rPr lang="ru-RU" sz="2400" dirty="0"/>
              <a:t> </a:t>
            </a:r>
            <a:r>
              <a:rPr lang="ru-RU" sz="2400" dirty="0" err="1"/>
              <a:t>registered</a:t>
            </a:r>
            <a:r>
              <a:rPr lang="ru-RU" sz="2400" dirty="0"/>
              <a:t> </a:t>
            </a:r>
            <a:r>
              <a:rPr lang="ru-RU" sz="2400" dirty="0" err="1"/>
              <a:t>users</a:t>
            </a:r>
            <a:endParaRPr lang="ru-RU" sz="2400" dirty="0"/>
          </a:p>
          <a:p>
            <a:pPr marL="0" indent="0">
              <a:lnSpc>
                <a:spcPct val="90000"/>
              </a:lnSpc>
              <a:buNone/>
            </a:pPr>
            <a:r>
              <a:rPr lang="ru-RU" sz="2400" dirty="0"/>
              <a:t>	507 </a:t>
            </a:r>
            <a:r>
              <a:rPr lang="ru-RU" sz="2400" dirty="0" err="1"/>
              <a:t>Insufficient</a:t>
            </a:r>
            <a:r>
              <a:rPr lang="ru-RU" sz="2400" dirty="0"/>
              <a:t> </a:t>
            </a:r>
            <a:r>
              <a:rPr lang="ru-RU" sz="2400" dirty="0" err="1"/>
              <a:t>Storage</a:t>
            </a:r>
            <a:r>
              <a:rPr lang="ru-RU" sz="2400" dirty="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ru-RU"/>
              <a:t>Классы кодов состояния </a:t>
            </a:r>
          </a:p>
        </p:txBody>
      </p:sp>
      <p:sp>
        <p:nvSpPr>
          <p:cNvPr id="25603" name="Rectangle 3"/>
          <p:cNvSpPr>
            <a:spLocks noGrp="1" noChangeArrowheads="1"/>
          </p:cNvSpPr>
          <p:nvPr>
            <p:ph type="body" idx="1"/>
          </p:nvPr>
        </p:nvSpPr>
        <p:spPr/>
        <p:txBody>
          <a:bodyPr/>
          <a:lstStyle/>
          <a:p>
            <a:pPr>
              <a:lnSpc>
                <a:spcPct val="90000"/>
              </a:lnSpc>
            </a:pPr>
            <a:r>
              <a:rPr lang="ru-RU" sz="2400" b="1"/>
              <a:t>1xx Informational (русск. Информационный)</a:t>
            </a:r>
          </a:p>
          <a:p>
            <a:pPr>
              <a:lnSpc>
                <a:spcPct val="90000"/>
              </a:lnSpc>
              <a:buFontTx/>
              <a:buNone/>
            </a:pPr>
            <a:r>
              <a:rPr lang="ru-RU" sz="2400"/>
              <a:t>		В этот класс выделены коды, информирующие о процессе передачи. В HTTP/1.0 сообщения с такими кодами должны игнорироваться. В HTTP/1.1 клиент должен быть готов принять этот класс сообщений как обычный ответ, но ничего отправлять серверу не нужно. Сами сообщения от сервера содержат только стартовую строку ответа и, если требуется, несколько специфичных для ответа полей заголовка. Прокси-сервера подобные сообщения должны отправлять дальше от сервера к клиенту.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ru-RU"/>
              <a:t>Классы кодов состояния</a:t>
            </a:r>
          </a:p>
        </p:txBody>
      </p:sp>
      <p:sp>
        <p:nvSpPr>
          <p:cNvPr id="26627" name="Rectangle 3"/>
          <p:cNvSpPr>
            <a:spLocks noGrp="1" noChangeArrowheads="1"/>
          </p:cNvSpPr>
          <p:nvPr>
            <p:ph type="body" idx="1"/>
          </p:nvPr>
        </p:nvSpPr>
        <p:spPr/>
        <p:txBody>
          <a:bodyPr/>
          <a:lstStyle/>
          <a:p>
            <a:r>
              <a:rPr lang="ru-RU" b="1"/>
              <a:t>2xx Success (русск. Успешно)</a:t>
            </a:r>
          </a:p>
          <a:p>
            <a:pPr>
              <a:buFontTx/>
              <a:buNone/>
            </a:pPr>
            <a:r>
              <a:rPr lang="ru-RU"/>
              <a:t>		Сообщения данного класса информируют о случаях успешного принятия и обработки запроса клиента. В зависимости от статуса сервер может ещё передать заголовки и тело сообщения.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Классы кодов состояния</a:t>
            </a:r>
          </a:p>
        </p:txBody>
      </p:sp>
      <p:sp>
        <p:nvSpPr>
          <p:cNvPr id="27651" name="Rectangle 3"/>
          <p:cNvSpPr>
            <a:spLocks noGrp="1" noChangeArrowheads="1"/>
          </p:cNvSpPr>
          <p:nvPr>
            <p:ph type="body" idx="1"/>
          </p:nvPr>
        </p:nvSpPr>
        <p:spPr/>
        <p:txBody>
          <a:bodyPr/>
          <a:lstStyle/>
          <a:p>
            <a:pPr>
              <a:lnSpc>
                <a:spcPct val="90000"/>
              </a:lnSpc>
            </a:pPr>
            <a:r>
              <a:rPr lang="ru-RU" sz="2800" b="1"/>
              <a:t>3xx Redirection (русск. Перенаправление)</a:t>
            </a:r>
          </a:p>
          <a:p>
            <a:pPr>
              <a:lnSpc>
                <a:spcPct val="90000"/>
              </a:lnSpc>
              <a:buFontTx/>
              <a:buNone/>
            </a:pPr>
            <a:r>
              <a:rPr lang="ru-RU" sz="2800"/>
              <a:t>	    Коды класса 3xx сообщают клиенту что для успешного выполнения операции необходимо сделать другой запрос (как правило по другому URI). Из данного класса пять кодов 301, 302, 303, 305 и 307 относятся непосредственно к перенаправлениям (жарг. редирект). Адрес, по которому клиенту следует произвести запрос, сервер указывает в заголовке Location. При этом допускается использование фрагментов в целевом URI.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ru-RU"/>
              <a:t>Классы кодов состояния</a:t>
            </a:r>
          </a:p>
        </p:txBody>
      </p:sp>
      <p:sp>
        <p:nvSpPr>
          <p:cNvPr id="28675" name="Rectangle 3"/>
          <p:cNvSpPr>
            <a:spLocks noGrp="1" noChangeArrowheads="1"/>
          </p:cNvSpPr>
          <p:nvPr>
            <p:ph type="body" idx="1"/>
          </p:nvPr>
        </p:nvSpPr>
        <p:spPr/>
        <p:txBody>
          <a:bodyPr/>
          <a:lstStyle/>
          <a:p>
            <a:r>
              <a:rPr lang="ru-RU" sz="2800" b="1"/>
              <a:t>4xx Client Error (русск. Ошибка клиента)</a:t>
            </a:r>
          </a:p>
          <a:p>
            <a:pPr>
              <a:buFontTx/>
              <a:buNone/>
            </a:pPr>
            <a:r>
              <a:rPr lang="ru-RU" sz="2800"/>
              <a:t>	   Класс кодов 4xx предназначен для указания ошибок со стороны клиента. При использовании всех методов, кроме HEAD, сервер должен вернуть в теле сообщения гипертекстовое пояснение для пользователя.</a:t>
            </a:r>
          </a:p>
          <a:p>
            <a:pPr>
              <a:buFontTx/>
              <a:buNone/>
            </a:pPr>
            <a:r>
              <a:rPr lang="ru-RU" sz="2800"/>
              <a:t>	    Для запоминания значений кодов с 400 по 417 существуют приёмы иллюстративной мнемотехники.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ru-RU"/>
              <a:t>Классы кодов состояния</a:t>
            </a:r>
          </a:p>
        </p:txBody>
      </p:sp>
      <p:sp>
        <p:nvSpPr>
          <p:cNvPr id="29699" name="Rectangle 3"/>
          <p:cNvSpPr>
            <a:spLocks noGrp="1" noChangeArrowheads="1"/>
          </p:cNvSpPr>
          <p:nvPr>
            <p:ph type="body" idx="1"/>
          </p:nvPr>
        </p:nvSpPr>
        <p:spPr/>
        <p:txBody>
          <a:bodyPr/>
          <a:lstStyle/>
          <a:p>
            <a:pPr>
              <a:lnSpc>
                <a:spcPct val="90000"/>
              </a:lnSpc>
            </a:pPr>
            <a:r>
              <a:rPr lang="ru-RU" b="1"/>
              <a:t>5xx Server Error (русск. Ошибка сервера)</a:t>
            </a:r>
          </a:p>
          <a:p>
            <a:pPr>
              <a:lnSpc>
                <a:spcPct val="90000"/>
              </a:lnSpc>
              <a:buFontTx/>
              <a:buNone/>
            </a:pPr>
            <a:r>
              <a:rPr lang="ru-RU"/>
              <a:t>	    Коды 5xx выделены под случаи неудачного выполнения операции по вине сервера. Для всех ситуаций, кроме использования метода HEAD, сервер должен включать в тело сообщения объяснение, которое клиент отобразит пользователю.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28596" y="0"/>
            <a:ext cx="8229600" cy="1143000"/>
          </a:xfrm>
        </p:spPr>
        <p:txBody>
          <a:bodyPr/>
          <a:lstStyle/>
          <a:p>
            <a:r>
              <a:rPr lang="ru-RU" b="1" dirty="0"/>
              <a:t>Заголовки</a:t>
            </a:r>
          </a:p>
        </p:txBody>
      </p:sp>
      <p:sp>
        <p:nvSpPr>
          <p:cNvPr id="30723" name="Rectangle 3"/>
          <p:cNvSpPr>
            <a:spLocks noGrp="1" noChangeArrowheads="1"/>
          </p:cNvSpPr>
          <p:nvPr>
            <p:ph type="body" idx="1"/>
          </p:nvPr>
        </p:nvSpPr>
        <p:spPr>
          <a:xfrm>
            <a:off x="214282" y="928670"/>
            <a:ext cx="8715436" cy="5643602"/>
          </a:xfrm>
        </p:spPr>
        <p:txBody>
          <a:bodyPr/>
          <a:lstStyle/>
          <a:p>
            <a:pPr marL="0" indent="0">
              <a:lnSpc>
                <a:spcPct val="80000"/>
              </a:lnSpc>
              <a:buNone/>
            </a:pPr>
            <a:r>
              <a:rPr lang="ru-RU" sz="2400" b="1" dirty="0"/>
              <a:t>Заголовки HTTP</a:t>
            </a:r>
            <a:r>
              <a:rPr lang="ru-RU" sz="2400" dirty="0"/>
              <a:t> (англ. HTTP </a:t>
            </a:r>
            <a:r>
              <a:rPr lang="ru-RU" sz="2400" dirty="0" err="1"/>
              <a:t>Headers</a:t>
            </a:r>
            <a:r>
              <a:rPr lang="ru-RU" sz="2400" dirty="0"/>
              <a:t>) — это строки в HTTP-сообщении, содержащие разделённую двоеточием пару параметр-значение. Формат заголовков соответствует общему формату заголовков текстовых сетевых сообщений ARPA (см. RFC 822). Заголовки должны отделяться от тела сообщения хотя бы одной пустой строкой.</a:t>
            </a:r>
          </a:p>
          <a:p>
            <a:pPr marL="0" indent="0">
              <a:lnSpc>
                <a:spcPct val="80000"/>
              </a:lnSpc>
              <a:buNone/>
            </a:pPr>
            <a:r>
              <a:rPr lang="ru-RU" sz="2400" b="1" dirty="0"/>
              <a:t>Примеры заголовков: </a:t>
            </a:r>
          </a:p>
          <a:p>
            <a:pPr>
              <a:lnSpc>
                <a:spcPct val="80000"/>
              </a:lnSpc>
              <a:buFontTx/>
              <a:buNone/>
            </a:pPr>
            <a:r>
              <a:rPr lang="ru-RU" sz="2400" dirty="0"/>
              <a:t>	</a:t>
            </a:r>
            <a:r>
              <a:rPr lang="en-US" sz="2400" dirty="0"/>
              <a:t>Server: Apache/2.2.11 (Win32) PHP/5.3.0</a:t>
            </a:r>
          </a:p>
          <a:p>
            <a:pPr>
              <a:lnSpc>
                <a:spcPct val="80000"/>
              </a:lnSpc>
              <a:buFontTx/>
              <a:buNone/>
            </a:pPr>
            <a:r>
              <a:rPr lang="ru-RU" sz="2400" dirty="0"/>
              <a:t>	</a:t>
            </a:r>
            <a:r>
              <a:rPr lang="en-US" sz="2400" dirty="0"/>
              <a:t>Last-Modified: Sat, 16 Jan </a:t>
            </a:r>
            <a:r>
              <a:rPr lang="en-US" sz="2400" dirty="0" smtClean="0"/>
              <a:t>2017 </a:t>
            </a:r>
            <a:r>
              <a:rPr lang="en-US" sz="2400" dirty="0"/>
              <a:t>21:16:42 GMT</a:t>
            </a:r>
          </a:p>
          <a:p>
            <a:pPr>
              <a:lnSpc>
                <a:spcPct val="80000"/>
              </a:lnSpc>
              <a:buFontTx/>
              <a:buNone/>
            </a:pPr>
            <a:r>
              <a:rPr lang="ru-RU" sz="2400" dirty="0"/>
              <a:t>	</a:t>
            </a:r>
            <a:r>
              <a:rPr lang="en-US" sz="2400" dirty="0"/>
              <a:t>Content-Type: text/plain; </a:t>
            </a:r>
            <a:r>
              <a:rPr lang="en-US" sz="2400" dirty="0" err="1"/>
              <a:t>charset</a:t>
            </a:r>
            <a:r>
              <a:rPr lang="en-US" sz="2400" dirty="0"/>
              <a:t>=windows-1251</a:t>
            </a:r>
          </a:p>
          <a:p>
            <a:pPr>
              <a:lnSpc>
                <a:spcPct val="80000"/>
              </a:lnSpc>
              <a:buFontTx/>
              <a:buNone/>
            </a:pPr>
            <a:r>
              <a:rPr lang="ru-RU" sz="2400" dirty="0"/>
              <a:t>	</a:t>
            </a:r>
            <a:r>
              <a:rPr lang="en-US" sz="2400" dirty="0"/>
              <a:t>Content-Language: </a:t>
            </a:r>
            <a:r>
              <a:rPr lang="en-US" sz="2400" dirty="0" err="1"/>
              <a:t>ru</a:t>
            </a:r>
            <a:endParaRPr lang="ru-RU" sz="2400" dirty="0"/>
          </a:p>
          <a:p>
            <a:pPr>
              <a:lnSpc>
                <a:spcPct val="80000"/>
              </a:lnSpc>
              <a:buFontTx/>
              <a:buNone/>
            </a:pPr>
            <a:r>
              <a:rPr lang="ru-RU" sz="2400" dirty="0"/>
              <a:t>		В примере выше каждая строка представляет собой один заголовок. При этом то, что находится до первого двоеточия, называется </a:t>
            </a:r>
            <a:r>
              <a:rPr lang="ru-RU" sz="2400" b="1" dirty="0"/>
              <a:t>именем</a:t>
            </a:r>
            <a:r>
              <a:rPr lang="ru-RU" sz="2400" dirty="0"/>
              <a:t> (англ. </a:t>
            </a:r>
            <a:r>
              <a:rPr lang="ru-RU" sz="2400" dirty="0" err="1"/>
              <a:t>name</a:t>
            </a:r>
            <a:r>
              <a:rPr lang="ru-RU" sz="2400" dirty="0"/>
              <a:t>), а что после неё — </a:t>
            </a:r>
            <a:r>
              <a:rPr lang="ru-RU" sz="2400" b="1" dirty="0"/>
              <a:t>значением</a:t>
            </a:r>
            <a:r>
              <a:rPr lang="ru-RU" sz="2400" dirty="0"/>
              <a:t> (англ. </a:t>
            </a:r>
            <a:r>
              <a:rPr lang="ru-RU" sz="2400" dirty="0" err="1"/>
              <a:t>value</a:t>
            </a:r>
            <a:r>
              <a:rPr lang="ru-RU" sz="2400" dirty="0"/>
              <a:t>).</a:t>
            </a:r>
            <a:endParaRPr lang="en-US" sz="2400" dirty="0"/>
          </a:p>
          <a:p>
            <a:pPr>
              <a:lnSpc>
                <a:spcPct val="80000"/>
              </a:lnSpc>
            </a:pPr>
            <a:endParaRPr lang="ru-RU"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ru-RU"/>
              <a:t>Основные группы заголовков</a:t>
            </a:r>
          </a:p>
        </p:txBody>
      </p:sp>
      <p:sp>
        <p:nvSpPr>
          <p:cNvPr id="31747" name="Rectangle 3"/>
          <p:cNvSpPr>
            <a:spLocks noGrp="1" noChangeArrowheads="1"/>
          </p:cNvSpPr>
          <p:nvPr>
            <p:ph type="body" idx="1"/>
          </p:nvPr>
        </p:nvSpPr>
        <p:spPr/>
        <p:txBody>
          <a:bodyPr/>
          <a:lstStyle/>
          <a:p>
            <a:pPr>
              <a:lnSpc>
                <a:spcPct val="90000"/>
              </a:lnSpc>
              <a:buFontTx/>
              <a:buNone/>
            </a:pPr>
            <a:r>
              <a:rPr lang="ru-RU" sz="2400"/>
              <a:t>1. </a:t>
            </a:r>
            <a:r>
              <a:rPr lang="ru-RU" sz="2400" b="1"/>
              <a:t>General Headers</a:t>
            </a:r>
            <a:r>
              <a:rPr lang="ru-RU" sz="2400"/>
              <a:t> (русск. Основные заголовки) — должны включаться в любое сообщение клиента и сервера.</a:t>
            </a:r>
          </a:p>
          <a:p>
            <a:pPr>
              <a:lnSpc>
                <a:spcPct val="90000"/>
              </a:lnSpc>
              <a:buFontTx/>
              <a:buNone/>
            </a:pPr>
            <a:r>
              <a:rPr lang="ru-RU" sz="2400"/>
              <a:t>2. </a:t>
            </a:r>
            <a:r>
              <a:rPr lang="ru-RU" sz="2400" b="1"/>
              <a:t>Request Headers</a:t>
            </a:r>
            <a:r>
              <a:rPr lang="ru-RU" sz="2400"/>
              <a:t> (русск. Заголовки запроса) — используются только в запросах клиента.</a:t>
            </a:r>
          </a:p>
          <a:p>
            <a:pPr>
              <a:lnSpc>
                <a:spcPct val="90000"/>
              </a:lnSpc>
              <a:buFontTx/>
              <a:buNone/>
            </a:pPr>
            <a:r>
              <a:rPr lang="ru-RU" sz="2400"/>
              <a:t>3. </a:t>
            </a:r>
            <a:r>
              <a:rPr lang="ru-RU" sz="2400" b="1"/>
              <a:t>Response Headers</a:t>
            </a:r>
            <a:r>
              <a:rPr lang="ru-RU" sz="2400"/>
              <a:t> (русск. Заголовки ответа) — только для ответов от сервера.</a:t>
            </a:r>
          </a:p>
          <a:p>
            <a:pPr>
              <a:lnSpc>
                <a:spcPct val="90000"/>
              </a:lnSpc>
              <a:buFontTx/>
              <a:buNone/>
            </a:pPr>
            <a:r>
              <a:rPr lang="ru-RU" sz="2400"/>
              <a:t>4. </a:t>
            </a:r>
            <a:r>
              <a:rPr lang="ru-RU" sz="2400" b="1"/>
              <a:t>Entity Headers</a:t>
            </a:r>
            <a:r>
              <a:rPr lang="ru-RU" sz="2400"/>
              <a:t> (русск. Заголовки сущности) — сопровождают каждую сущность сообщения.</a:t>
            </a:r>
          </a:p>
          <a:p>
            <a:pPr>
              <a:lnSpc>
                <a:spcPct val="90000"/>
              </a:lnSpc>
              <a:buFontTx/>
              <a:buNone/>
            </a:pPr>
            <a:r>
              <a:rPr lang="ru-RU" sz="2400"/>
              <a:t>		Именно в таком порядке рекомендуется посылать заголовки получателю. </a:t>
            </a:r>
          </a:p>
          <a:p>
            <a:pPr>
              <a:lnSpc>
                <a:spcPct val="90000"/>
              </a:lnSpc>
            </a:pPr>
            <a:endParaRPr lang="ru-RU"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ru-RU"/>
              <a:t>Спецификация </a:t>
            </a:r>
            <a:r>
              <a:rPr lang="en-US"/>
              <a:t>HTTP</a:t>
            </a:r>
            <a:endParaRPr lang="ru-RU"/>
          </a:p>
        </p:txBody>
      </p:sp>
      <p:sp>
        <p:nvSpPr>
          <p:cNvPr id="4099" name="Rectangle 3"/>
          <p:cNvSpPr>
            <a:spLocks noGrp="1" noChangeArrowheads="1"/>
          </p:cNvSpPr>
          <p:nvPr>
            <p:ph type="body" idx="1"/>
          </p:nvPr>
        </p:nvSpPr>
        <p:spPr/>
        <p:txBody>
          <a:bodyPr/>
          <a:lstStyle/>
          <a:p>
            <a:pPr>
              <a:lnSpc>
                <a:spcPct val="80000"/>
              </a:lnSpc>
            </a:pPr>
            <a:r>
              <a:rPr lang="ru-RU" sz="2400" b="1"/>
              <a:t>Название:</a:t>
            </a:r>
            <a:r>
              <a:rPr lang="ru-RU" sz="2400"/>
              <a:t>Hypertext Transfer Protocol</a:t>
            </a:r>
            <a:endParaRPr lang="en-US" sz="2400"/>
          </a:p>
          <a:p>
            <a:pPr>
              <a:lnSpc>
                <a:spcPct val="80000"/>
              </a:lnSpc>
            </a:pPr>
            <a:r>
              <a:rPr lang="ru-RU" sz="2400" b="1"/>
              <a:t>Уровень (по моделиOSI):</a:t>
            </a:r>
            <a:r>
              <a:rPr lang="ru-RU" sz="2400"/>
              <a:t>Прикладной</a:t>
            </a:r>
            <a:endParaRPr lang="en-US" sz="2400"/>
          </a:p>
          <a:p>
            <a:pPr>
              <a:lnSpc>
                <a:spcPct val="80000"/>
              </a:lnSpc>
            </a:pPr>
            <a:r>
              <a:rPr lang="ru-RU" sz="2400" b="1"/>
              <a:t>Семейство:</a:t>
            </a:r>
            <a:r>
              <a:rPr lang="ru-RU" sz="2400"/>
              <a:t>TCP/IP</a:t>
            </a:r>
            <a:endParaRPr lang="en-US" sz="2400"/>
          </a:p>
          <a:p>
            <a:pPr>
              <a:lnSpc>
                <a:spcPct val="80000"/>
              </a:lnSpc>
            </a:pPr>
            <a:r>
              <a:rPr lang="ru-RU" sz="2400" b="1"/>
              <a:t>Создан в:</a:t>
            </a:r>
            <a:r>
              <a:rPr lang="ru-RU" sz="2400"/>
              <a:t>1990 г.</a:t>
            </a:r>
            <a:endParaRPr lang="en-US" sz="2400"/>
          </a:p>
          <a:p>
            <a:pPr>
              <a:lnSpc>
                <a:spcPct val="80000"/>
              </a:lnSpc>
            </a:pPr>
            <a:r>
              <a:rPr lang="ru-RU" sz="2400" b="1"/>
              <a:t>Порт/ID:</a:t>
            </a:r>
            <a:r>
              <a:rPr lang="ru-RU" sz="2400"/>
              <a:t>80/TCP</a:t>
            </a:r>
            <a:endParaRPr lang="en-US" sz="2400"/>
          </a:p>
          <a:p>
            <a:pPr>
              <a:lnSpc>
                <a:spcPct val="80000"/>
              </a:lnSpc>
            </a:pPr>
            <a:r>
              <a:rPr lang="ru-RU" sz="2400" b="1"/>
              <a:t>Назначение протокола:</a:t>
            </a:r>
            <a:r>
              <a:rPr lang="en-US" sz="2400" b="1"/>
              <a:t> </a:t>
            </a:r>
            <a:r>
              <a:rPr lang="ru-RU" sz="2400"/>
              <a:t>Доступ к гипертексту, ныне стал универсальным</a:t>
            </a:r>
            <a:endParaRPr lang="en-US" sz="2400"/>
          </a:p>
          <a:p>
            <a:pPr>
              <a:lnSpc>
                <a:spcPct val="80000"/>
              </a:lnSpc>
            </a:pPr>
            <a:r>
              <a:rPr lang="ru-RU" sz="2400" b="1"/>
              <a:t>Спецификация:</a:t>
            </a:r>
            <a:r>
              <a:rPr lang="ru-RU" sz="2400"/>
              <a:t>RFC 1945, RFC 2616</a:t>
            </a:r>
            <a:endParaRPr lang="en-US" sz="2400"/>
          </a:p>
          <a:p>
            <a:pPr>
              <a:lnSpc>
                <a:spcPct val="80000"/>
              </a:lnSpc>
            </a:pPr>
            <a:r>
              <a:rPr lang="ru-RU" sz="2400" b="1"/>
              <a:t>Основные реализации (клиенты):</a:t>
            </a:r>
            <a:r>
              <a:rPr lang="ru-RU" sz="2400"/>
              <a:t>Веб-браузеры, например Internet Explorer, Mozilla Firefox, Opera, Google Chrome и др.</a:t>
            </a:r>
            <a:endParaRPr lang="en-US" sz="2400"/>
          </a:p>
          <a:p>
            <a:pPr>
              <a:lnSpc>
                <a:spcPct val="80000"/>
              </a:lnSpc>
            </a:pPr>
            <a:r>
              <a:rPr lang="ru-RU" sz="2400" b="1"/>
              <a:t>Основные реализации (серверы):</a:t>
            </a:r>
            <a:r>
              <a:rPr lang="ru-RU" sz="2400"/>
              <a:t>Apache, IIS</a:t>
            </a:r>
            <a:br>
              <a:rPr lang="ru-RU" sz="2400"/>
            </a:br>
            <a:endParaRPr lang="ru-RU" sz="2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00034" y="0"/>
            <a:ext cx="8229600" cy="1143000"/>
          </a:xfrm>
        </p:spPr>
        <p:txBody>
          <a:bodyPr/>
          <a:lstStyle/>
          <a:p>
            <a:r>
              <a:rPr lang="ru-RU" b="1" dirty="0"/>
              <a:t>Примеры диалогов HTTP</a:t>
            </a:r>
          </a:p>
        </p:txBody>
      </p:sp>
      <p:sp>
        <p:nvSpPr>
          <p:cNvPr id="32771" name="Rectangle 3"/>
          <p:cNvSpPr>
            <a:spLocks noGrp="1" noChangeArrowheads="1"/>
          </p:cNvSpPr>
          <p:nvPr>
            <p:ph type="body" idx="1"/>
          </p:nvPr>
        </p:nvSpPr>
        <p:spPr>
          <a:xfrm>
            <a:off x="214282" y="1000108"/>
            <a:ext cx="8229600" cy="4525963"/>
          </a:xfrm>
        </p:spPr>
        <p:txBody>
          <a:bodyPr/>
          <a:lstStyle/>
          <a:p>
            <a:pPr marL="0" indent="0">
              <a:lnSpc>
                <a:spcPct val="80000"/>
              </a:lnSpc>
              <a:buNone/>
            </a:pPr>
            <a:r>
              <a:rPr lang="ru-RU" sz="2000" b="1" dirty="0"/>
              <a:t>Обычный GET-запрос</a:t>
            </a:r>
          </a:p>
          <a:p>
            <a:pPr>
              <a:lnSpc>
                <a:spcPct val="80000"/>
              </a:lnSpc>
              <a:buFontTx/>
              <a:buNone/>
            </a:pPr>
            <a:r>
              <a:rPr lang="ru-RU" sz="2000" b="1" dirty="0"/>
              <a:t>Запрос клиента:</a:t>
            </a:r>
          </a:p>
          <a:p>
            <a:pPr>
              <a:lnSpc>
                <a:spcPct val="80000"/>
              </a:lnSpc>
              <a:buFontTx/>
              <a:buNone/>
            </a:pPr>
            <a:r>
              <a:rPr lang="ru-RU" sz="2000" dirty="0"/>
              <a:t>	GET /</a:t>
            </a:r>
            <a:r>
              <a:rPr lang="en-US" sz="2000" dirty="0"/>
              <a:t>wiki</a:t>
            </a:r>
            <a:r>
              <a:rPr lang="ru-RU" sz="2000" dirty="0"/>
              <a:t>/</a:t>
            </a:r>
            <a:r>
              <a:rPr lang="ru-RU" sz="2000" i="1" dirty="0"/>
              <a:t>страница</a:t>
            </a:r>
            <a:r>
              <a:rPr lang="ru-RU" sz="2000" dirty="0"/>
              <a:t> HTTP/1.1 </a:t>
            </a:r>
            <a:r>
              <a:rPr lang="ru-RU" sz="2000" dirty="0" err="1"/>
              <a:t>Host</a:t>
            </a:r>
            <a:r>
              <a:rPr lang="ru-RU" sz="2000" dirty="0"/>
              <a:t>: </a:t>
            </a:r>
            <a:r>
              <a:rPr lang="ru-RU" sz="2000" dirty="0" err="1"/>
              <a:t>ru.wikipedia.org</a:t>
            </a:r>
            <a:r>
              <a:rPr lang="ru-RU" sz="2000" dirty="0"/>
              <a:t> </a:t>
            </a:r>
            <a:r>
              <a:rPr lang="ru-RU" sz="2000" dirty="0" err="1"/>
              <a:t>User-Agent</a:t>
            </a:r>
            <a:r>
              <a:rPr lang="ru-RU" sz="2000" dirty="0"/>
              <a:t>: </a:t>
            </a:r>
            <a:r>
              <a:rPr lang="ru-RU" sz="2000" dirty="0" err="1"/>
              <a:t>Mozilla</a:t>
            </a:r>
            <a:r>
              <a:rPr lang="ru-RU" sz="2000" dirty="0"/>
              <a:t>/5.0 (X11; U; </a:t>
            </a:r>
            <a:r>
              <a:rPr lang="ru-RU" sz="2000" dirty="0" err="1"/>
              <a:t>Linux</a:t>
            </a:r>
            <a:r>
              <a:rPr lang="ru-RU" sz="2000" dirty="0"/>
              <a:t> i686; </a:t>
            </a:r>
            <a:r>
              <a:rPr lang="ru-RU" sz="2000" dirty="0" err="1"/>
              <a:t>ru</a:t>
            </a:r>
            <a:r>
              <a:rPr lang="ru-RU" sz="2000" dirty="0"/>
              <a:t>; rv:1.9b5) </a:t>
            </a:r>
            <a:r>
              <a:rPr lang="ru-RU" sz="2000" dirty="0" err="1"/>
              <a:t>Gecko</a:t>
            </a:r>
            <a:r>
              <a:rPr lang="ru-RU" sz="2000" dirty="0"/>
              <a:t>/2008050509 </a:t>
            </a:r>
            <a:r>
              <a:rPr lang="ru-RU" sz="2000" dirty="0" err="1"/>
              <a:t>Firefox</a:t>
            </a:r>
            <a:r>
              <a:rPr lang="ru-RU" sz="2000" dirty="0"/>
              <a:t>/3.0b5 </a:t>
            </a:r>
            <a:r>
              <a:rPr lang="ru-RU" sz="2000" dirty="0" err="1"/>
              <a:t>Accept</a:t>
            </a:r>
            <a:r>
              <a:rPr lang="ru-RU" sz="2000" dirty="0"/>
              <a:t>: </a:t>
            </a:r>
            <a:r>
              <a:rPr lang="ru-RU" sz="2000" dirty="0" err="1"/>
              <a:t>text</a:t>
            </a:r>
            <a:r>
              <a:rPr lang="ru-RU" sz="2000" dirty="0"/>
              <a:t>/</a:t>
            </a:r>
            <a:r>
              <a:rPr lang="ru-RU" sz="2000" dirty="0" err="1"/>
              <a:t>html</a:t>
            </a:r>
            <a:r>
              <a:rPr lang="ru-RU" sz="2000" dirty="0"/>
              <a:t> </a:t>
            </a:r>
            <a:r>
              <a:rPr lang="ru-RU" sz="2000" dirty="0" err="1"/>
              <a:t>Connection</a:t>
            </a:r>
            <a:r>
              <a:rPr lang="ru-RU" sz="2000" dirty="0"/>
              <a:t>: </a:t>
            </a:r>
            <a:r>
              <a:rPr lang="ru-RU" sz="2000" dirty="0" err="1"/>
              <a:t>close</a:t>
            </a:r>
            <a:r>
              <a:rPr lang="ru-RU" sz="2000" dirty="0"/>
              <a:t> </a:t>
            </a:r>
            <a:endParaRPr lang="en-US" sz="2000" dirty="0"/>
          </a:p>
          <a:p>
            <a:pPr>
              <a:lnSpc>
                <a:spcPct val="80000"/>
              </a:lnSpc>
              <a:buFontTx/>
              <a:buNone/>
            </a:pPr>
            <a:endParaRPr lang="en-US" sz="2000" b="1" dirty="0"/>
          </a:p>
          <a:p>
            <a:pPr>
              <a:lnSpc>
                <a:spcPct val="80000"/>
              </a:lnSpc>
              <a:buFontTx/>
              <a:buNone/>
            </a:pPr>
            <a:r>
              <a:rPr lang="ru-RU" sz="2000" b="1" dirty="0"/>
              <a:t>Ответ сервера:</a:t>
            </a:r>
            <a:endParaRPr lang="en-US" sz="2000" b="1" dirty="0"/>
          </a:p>
          <a:p>
            <a:pPr>
              <a:lnSpc>
                <a:spcPct val="80000"/>
              </a:lnSpc>
              <a:buFontTx/>
              <a:buNone/>
            </a:pPr>
            <a:r>
              <a:rPr lang="ru-RU" sz="2000" dirty="0"/>
              <a:t>HTTP/1.0 200 OK</a:t>
            </a:r>
          </a:p>
          <a:p>
            <a:pPr>
              <a:lnSpc>
                <a:spcPct val="80000"/>
              </a:lnSpc>
              <a:buFontTx/>
              <a:buNone/>
            </a:pPr>
            <a:r>
              <a:rPr lang="ru-RU" sz="2000" dirty="0" err="1"/>
              <a:t>Date</a:t>
            </a:r>
            <a:r>
              <a:rPr lang="ru-RU" sz="2000" dirty="0"/>
              <a:t>: </a:t>
            </a:r>
            <a:r>
              <a:rPr lang="ru-RU" sz="2000" dirty="0" err="1"/>
              <a:t>Wed</a:t>
            </a:r>
            <a:r>
              <a:rPr lang="ru-RU" sz="2000" dirty="0"/>
              <a:t>, 11 </a:t>
            </a:r>
            <a:r>
              <a:rPr lang="ru-RU" sz="2000" dirty="0" err="1"/>
              <a:t>Feb</a:t>
            </a:r>
            <a:r>
              <a:rPr lang="ru-RU" sz="2000" dirty="0"/>
              <a:t> </a:t>
            </a:r>
            <a:r>
              <a:rPr lang="ru-RU" sz="2000" dirty="0" smtClean="0"/>
              <a:t>20</a:t>
            </a:r>
            <a:r>
              <a:rPr lang="en-US" sz="2000" dirty="0" smtClean="0"/>
              <a:t>16</a:t>
            </a:r>
            <a:r>
              <a:rPr lang="ru-RU" sz="2000" dirty="0" smtClean="0"/>
              <a:t> </a:t>
            </a:r>
            <a:r>
              <a:rPr lang="ru-RU" sz="2000" dirty="0"/>
              <a:t>11:20:59 GMT</a:t>
            </a:r>
          </a:p>
          <a:p>
            <a:pPr>
              <a:lnSpc>
                <a:spcPct val="80000"/>
              </a:lnSpc>
              <a:buFontTx/>
              <a:buNone/>
            </a:pPr>
            <a:r>
              <a:rPr lang="ru-RU" sz="2000" dirty="0" err="1"/>
              <a:t>Server</a:t>
            </a:r>
            <a:r>
              <a:rPr lang="ru-RU" sz="2000" dirty="0"/>
              <a:t>: </a:t>
            </a:r>
            <a:r>
              <a:rPr lang="ru-RU" sz="2000" dirty="0" err="1"/>
              <a:t>Apache</a:t>
            </a:r>
            <a:endParaRPr lang="ru-RU" sz="2000" dirty="0"/>
          </a:p>
          <a:p>
            <a:pPr>
              <a:lnSpc>
                <a:spcPct val="80000"/>
              </a:lnSpc>
              <a:buFontTx/>
              <a:buNone/>
            </a:pPr>
            <a:r>
              <a:rPr lang="ru-RU" sz="2000" dirty="0" err="1"/>
              <a:t>X-Powered-By</a:t>
            </a:r>
            <a:r>
              <a:rPr lang="ru-RU" sz="2000" dirty="0"/>
              <a:t>: PHP/5.2.4-2ubuntu5wm1</a:t>
            </a:r>
          </a:p>
          <a:p>
            <a:pPr>
              <a:lnSpc>
                <a:spcPct val="80000"/>
              </a:lnSpc>
              <a:buFontTx/>
              <a:buNone/>
            </a:pPr>
            <a:r>
              <a:rPr lang="ru-RU" sz="2000" dirty="0" err="1"/>
              <a:t>Last-Modified</a:t>
            </a:r>
            <a:r>
              <a:rPr lang="ru-RU" sz="2000" dirty="0"/>
              <a:t>: </a:t>
            </a:r>
            <a:r>
              <a:rPr lang="ru-RU" sz="2000" dirty="0" err="1"/>
              <a:t>Wed</a:t>
            </a:r>
            <a:r>
              <a:rPr lang="ru-RU" sz="2000" dirty="0"/>
              <a:t>, 11 </a:t>
            </a:r>
            <a:r>
              <a:rPr lang="ru-RU" sz="2000" dirty="0" err="1"/>
              <a:t>Feb</a:t>
            </a:r>
            <a:r>
              <a:rPr lang="ru-RU" sz="2000" dirty="0"/>
              <a:t> </a:t>
            </a:r>
            <a:r>
              <a:rPr lang="ru-RU" sz="2000" dirty="0" smtClean="0"/>
              <a:t>20</a:t>
            </a:r>
            <a:r>
              <a:rPr lang="en-US" sz="2000" dirty="0" smtClean="0"/>
              <a:t>16</a:t>
            </a:r>
            <a:r>
              <a:rPr lang="ru-RU" sz="2000" dirty="0" smtClean="0"/>
              <a:t> </a:t>
            </a:r>
            <a:r>
              <a:rPr lang="ru-RU" sz="2000" dirty="0"/>
              <a:t>11:20:59 GMT</a:t>
            </a:r>
          </a:p>
          <a:p>
            <a:pPr>
              <a:lnSpc>
                <a:spcPct val="80000"/>
              </a:lnSpc>
              <a:buFontTx/>
              <a:buNone/>
            </a:pPr>
            <a:r>
              <a:rPr lang="ru-RU" sz="2000" dirty="0" err="1"/>
              <a:t>Content-Language</a:t>
            </a:r>
            <a:r>
              <a:rPr lang="ru-RU" sz="2000" dirty="0"/>
              <a:t>: </a:t>
            </a:r>
            <a:r>
              <a:rPr lang="ru-RU" sz="2000" dirty="0" err="1"/>
              <a:t>ru</a:t>
            </a:r>
            <a:endParaRPr lang="ru-RU" sz="2000" dirty="0"/>
          </a:p>
          <a:p>
            <a:pPr>
              <a:lnSpc>
                <a:spcPct val="80000"/>
              </a:lnSpc>
              <a:buFontTx/>
              <a:buNone/>
            </a:pPr>
            <a:r>
              <a:rPr lang="ru-RU" sz="2000" dirty="0" err="1"/>
              <a:t>Content-Type</a:t>
            </a:r>
            <a:r>
              <a:rPr lang="ru-RU" sz="2000" dirty="0"/>
              <a:t>: </a:t>
            </a:r>
            <a:r>
              <a:rPr lang="ru-RU" sz="2000" dirty="0" err="1"/>
              <a:t>text</a:t>
            </a:r>
            <a:r>
              <a:rPr lang="ru-RU" sz="2000" dirty="0"/>
              <a:t>/</a:t>
            </a:r>
            <a:r>
              <a:rPr lang="ru-RU" sz="2000" dirty="0" err="1"/>
              <a:t>html</a:t>
            </a:r>
            <a:r>
              <a:rPr lang="ru-RU" sz="2000" dirty="0"/>
              <a:t>; charset=utf-8</a:t>
            </a:r>
          </a:p>
          <a:p>
            <a:pPr>
              <a:lnSpc>
                <a:spcPct val="80000"/>
              </a:lnSpc>
              <a:buFontTx/>
              <a:buNone/>
            </a:pPr>
            <a:r>
              <a:rPr lang="ru-RU" sz="2000" dirty="0" err="1"/>
              <a:t>Content-Length</a:t>
            </a:r>
            <a:r>
              <a:rPr lang="ru-RU" sz="2000" dirty="0"/>
              <a:t>: 1234</a:t>
            </a:r>
          </a:p>
          <a:p>
            <a:pPr>
              <a:lnSpc>
                <a:spcPct val="80000"/>
              </a:lnSpc>
              <a:buFontTx/>
              <a:buNone/>
            </a:pPr>
            <a:r>
              <a:rPr lang="ru-RU" sz="2000" dirty="0" err="1"/>
              <a:t>Connection</a:t>
            </a:r>
            <a:r>
              <a:rPr lang="ru-RU" sz="2000" dirty="0"/>
              <a:t>: </a:t>
            </a:r>
            <a:r>
              <a:rPr lang="ru-RU" sz="2000" dirty="0" err="1"/>
              <a:t>close</a:t>
            </a:r>
            <a:endParaRPr lang="ru-RU" sz="2000" dirty="0"/>
          </a:p>
          <a:p>
            <a:pPr>
              <a:lnSpc>
                <a:spcPct val="80000"/>
              </a:lnSpc>
              <a:buFontTx/>
              <a:buNone/>
            </a:pPr>
            <a:endParaRPr lang="ru-RU" sz="2000" dirty="0"/>
          </a:p>
          <a:p>
            <a:pPr>
              <a:lnSpc>
                <a:spcPct val="80000"/>
              </a:lnSpc>
              <a:buFontTx/>
              <a:buNone/>
            </a:pPr>
            <a:r>
              <a:rPr lang="ru-RU" sz="2000" dirty="0"/>
              <a:t>(далее следует запрошенная страница в HTML)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ru-RU" b="1"/>
              <a:t>Перенаправления</a:t>
            </a:r>
          </a:p>
        </p:txBody>
      </p:sp>
      <p:sp>
        <p:nvSpPr>
          <p:cNvPr id="33795" name="Rectangle 3"/>
          <p:cNvSpPr>
            <a:spLocks noGrp="1" noChangeArrowheads="1"/>
          </p:cNvSpPr>
          <p:nvPr>
            <p:ph type="body" idx="1"/>
          </p:nvPr>
        </p:nvSpPr>
        <p:spPr/>
        <p:txBody>
          <a:bodyPr/>
          <a:lstStyle/>
          <a:p>
            <a:pPr>
              <a:lnSpc>
                <a:spcPct val="80000"/>
              </a:lnSpc>
              <a:buFontTx/>
              <a:buNone/>
            </a:pPr>
            <a:r>
              <a:rPr lang="ru-RU" sz="2000" dirty="0"/>
              <a:t>	</a:t>
            </a:r>
            <a:r>
              <a:rPr lang="ru-RU" sz="2000" b="1" dirty="0"/>
              <a:t>Запрос:</a:t>
            </a:r>
          </a:p>
          <a:p>
            <a:pPr>
              <a:lnSpc>
                <a:spcPct val="80000"/>
              </a:lnSpc>
              <a:buFontTx/>
              <a:buNone/>
            </a:pPr>
            <a:r>
              <a:rPr lang="ru-RU" sz="2000" dirty="0"/>
              <a:t>	GET /about.html HTTP/1.1 </a:t>
            </a:r>
            <a:r>
              <a:rPr lang="ru-RU" sz="2000" dirty="0" err="1"/>
              <a:t>Host</a:t>
            </a:r>
            <a:r>
              <a:rPr lang="ru-RU" sz="2000" dirty="0"/>
              <a:t>: www.example-corp.com </a:t>
            </a:r>
            <a:r>
              <a:rPr lang="ru-RU" sz="2000" dirty="0" err="1"/>
              <a:t>User-Agent</a:t>
            </a:r>
            <a:r>
              <a:rPr lang="ru-RU" sz="2000" dirty="0"/>
              <a:t>: </a:t>
            </a:r>
            <a:r>
              <a:rPr lang="ru-RU" sz="2000" dirty="0" err="1"/>
              <a:t>MyLonelyBrowser</a:t>
            </a:r>
            <a:r>
              <a:rPr lang="ru-RU" sz="2000" dirty="0"/>
              <a:t>/5.0 </a:t>
            </a:r>
          </a:p>
          <a:p>
            <a:pPr>
              <a:lnSpc>
                <a:spcPct val="80000"/>
              </a:lnSpc>
              <a:buFontTx/>
              <a:buNone/>
            </a:pPr>
            <a:r>
              <a:rPr lang="ru-RU" sz="2000" b="1" dirty="0"/>
              <a:t>	Ответ:</a:t>
            </a:r>
          </a:p>
          <a:p>
            <a:pPr>
              <a:lnSpc>
                <a:spcPct val="80000"/>
              </a:lnSpc>
              <a:buFontTx/>
              <a:buNone/>
            </a:pPr>
            <a:r>
              <a:rPr lang="ru-RU" sz="2000" dirty="0"/>
              <a:t>HTTP/1.x 301 </a:t>
            </a:r>
            <a:r>
              <a:rPr lang="ru-RU" sz="2000" dirty="0" err="1"/>
              <a:t>Moved</a:t>
            </a:r>
            <a:r>
              <a:rPr lang="ru-RU" sz="2000" dirty="0"/>
              <a:t> </a:t>
            </a:r>
            <a:r>
              <a:rPr lang="ru-RU" sz="2000" dirty="0" err="1"/>
              <a:t>Permanently</a:t>
            </a:r>
            <a:endParaRPr lang="ru-RU" sz="2000" dirty="0"/>
          </a:p>
          <a:p>
            <a:pPr>
              <a:lnSpc>
                <a:spcPct val="80000"/>
              </a:lnSpc>
              <a:buFontTx/>
              <a:buNone/>
            </a:pPr>
            <a:r>
              <a:rPr lang="ru-RU" sz="2000" dirty="0" err="1"/>
              <a:t>Location</a:t>
            </a:r>
            <a:r>
              <a:rPr lang="ru-RU" sz="2000" dirty="0"/>
              <a:t>: http://www.example.com/about.html#contacts</a:t>
            </a:r>
          </a:p>
          <a:p>
            <a:pPr>
              <a:lnSpc>
                <a:spcPct val="80000"/>
              </a:lnSpc>
              <a:buFontTx/>
              <a:buNone/>
            </a:pPr>
            <a:r>
              <a:rPr lang="ru-RU" sz="2000" dirty="0" err="1"/>
              <a:t>Date</a:t>
            </a:r>
            <a:r>
              <a:rPr lang="ru-RU" sz="2000" dirty="0"/>
              <a:t>: </a:t>
            </a:r>
            <a:r>
              <a:rPr lang="ru-RU" sz="2000" dirty="0" err="1"/>
              <a:t>Thu</a:t>
            </a:r>
            <a:r>
              <a:rPr lang="ru-RU" sz="2000" dirty="0"/>
              <a:t>, 19 </a:t>
            </a:r>
            <a:r>
              <a:rPr lang="ru-RU" sz="2000" dirty="0" err="1"/>
              <a:t>Feb</a:t>
            </a:r>
            <a:r>
              <a:rPr lang="ru-RU" sz="2000" dirty="0"/>
              <a:t> </a:t>
            </a:r>
            <a:r>
              <a:rPr lang="ru-RU" sz="2000" dirty="0" smtClean="0"/>
              <a:t>20</a:t>
            </a:r>
            <a:r>
              <a:rPr lang="en-US" sz="2000" dirty="0" smtClean="0"/>
              <a:t>16</a:t>
            </a:r>
            <a:r>
              <a:rPr lang="ru-RU" sz="2000" dirty="0" smtClean="0"/>
              <a:t> </a:t>
            </a:r>
            <a:r>
              <a:rPr lang="ru-RU" sz="2000" dirty="0"/>
              <a:t>11:08:01 GMT</a:t>
            </a:r>
          </a:p>
          <a:p>
            <a:pPr>
              <a:lnSpc>
                <a:spcPct val="80000"/>
              </a:lnSpc>
              <a:buFontTx/>
              <a:buNone/>
            </a:pPr>
            <a:r>
              <a:rPr lang="ru-RU" sz="2000" dirty="0" err="1"/>
              <a:t>Server</a:t>
            </a:r>
            <a:r>
              <a:rPr lang="ru-RU" sz="2000" dirty="0"/>
              <a:t>: </a:t>
            </a:r>
            <a:r>
              <a:rPr lang="ru-RU" sz="2000" dirty="0" err="1"/>
              <a:t>Apache</a:t>
            </a:r>
            <a:r>
              <a:rPr lang="ru-RU" sz="2000" dirty="0"/>
              <a:t>/2.2.4</a:t>
            </a:r>
          </a:p>
          <a:p>
            <a:pPr>
              <a:lnSpc>
                <a:spcPct val="80000"/>
              </a:lnSpc>
              <a:buFontTx/>
              <a:buNone/>
            </a:pPr>
            <a:r>
              <a:rPr lang="ru-RU" sz="2000" dirty="0" err="1"/>
              <a:t>Content-Type</a:t>
            </a:r>
            <a:r>
              <a:rPr lang="ru-RU" sz="2000" dirty="0"/>
              <a:t>: </a:t>
            </a:r>
            <a:r>
              <a:rPr lang="ru-RU" sz="2000" dirty="0" err="1"/>
              <a:t>text</a:t>
            </a:r>
            <a:r>
              <a:rPr lang="ru-RU" sz="2000" dirty="0"/>
              <a:t>/</a:t>
            </a:r>
            <a:r>
              <a:rPr lang="ru-RU" sz="2000" dirty="0" err="1"/>
              <a:t>html</a:t>
            </a:r>
            <a:r>
              <a:rPr lang="ru-RU" sz="2000" dirty="0"/>
              <a:t>; </a:t>
            </a:r>
            <a:r>
              <a:rPr lang="ru-RU" sz="2000" dirty="0" err="1"/>
              <a:t>charset</a:t>
            </a:r>
            <a:r>
              <a:rPr lang="ru-RU" sz="2000" dirty="0"/>
              <a:t>=windows-1251</a:t>
            </a:r>
          </a:p>
          <a:p>
            <a:pPr>
              <a:lnSpc>
                <a:spcPct val="80000"/>
              </a:lnSpc>
              <a:buFontTx/>
              <a:buNone/>
            </a:pPr>
            <a:r>
              <a:rPr lang="ru-RU" sz="2000" dirty="0" err="1"/>
              <a:t>Content-Length</a:t>
            </a:r>
            <a:r>
              <a:rPr lang="ru-RU" sz="2000" dirty="0"/>
              <a:t>: 110</a:t>
            </a:r>
          </a:p>
          <a:p>
            <a:pPr>
              <a:lnSpc>
                <a:spcPct val="80000"/>
              </a:lnSpc>
              <a:buFontTx/>
              <a:buNone/>
            </a:pPr>
            <a:r>
              <a:rPr lang="ru-RU" sz="2000" dirty="0"/>
              <a:t>(пустая строка)</a:t>
            </a:r>
          </a:p>
          <a:p>
            <a:pPr>
              <a:lnSpc>
                <a:spcPct val="80000"/>
              </a:lnSpc>
              <a:buFontTx/>
              <a:buNone/>
            </a:pPr>
            <a:r>
              <a:rPr lang="ru-RU" sz="2000" dirty="0"/>
              <a:t>&lt;</a:t>
            </a:r>
            <a:r>
              <a:rPr lang="ru-RU" sz="2000" dirty="0" err="1"/>
              <a:t>html</a:t>
            </a:r>
            <a:r>
              <a:rPr lang="ru-RU" sz="2000" dirty="0"/>
              <a:t>&gt;&lt;</a:t>
            </a:r>
            <a:r>
              <a:rPr lang="ru-RU" sz="2000" dirty="0" err="1"/>
              <a:t>body</a:t>
            </a:r>
            <a:r>
              <a:rPr lang="ru-RU" sz="2000" dirty="0"/>
              <a:t>&gt;&lt;a </a:t>
            </a:r>
            <a:r>
              <a:rPr lang="ru-RU" sz="2000" dirty="0" err="1"/>
              <a:t>href</a:t>
            </a:r>
            <a:r>
              <a:rPr lang="ru-RU" sz="2000" dirty="0"/>
              <a:t>="http://www.example.com/about.html#contacts"&gt;Click </a:t>
            </a:r>
            <a:r>
              <a:rPr lang="ru-RU" sz="2000" dirty="0" err="1"/>
              <a:t>here</a:t>
            </a:r>
            <a:r>
              <a:rPr lang="ru-RU" sz="2000" dirty="0"/>
              <a:t>&lt;/a&gt;&lt;/</a:t>
            </a:r>
            <a:r>
              <a:rPr lang="ru-RU" sz="2000" dirty="0" err="1"/>
              <a:t>body</a:t>
            </a:r>
            <a:r>
              <a:rPr lang="ru-RU" sz="2000" dirty="0"/>
              <a:t>&gt;&lt;/</a:t>
            </a:r>
            <a:r>
              <a:rPr lang="ru-RU" sz="2000" dirty="0" err="1"/>
              <a:t>html</a:t>
            </a:r>
            <a:r>
              <a:rPr lang="ru-RU" sz="2000" dirty="0"/>
              <a:t>&gt;</a:t>
            </a:r>
          </a:p>
          <a:p>
            <a:pPr>
              <a:lnSpc>
                <a:spcPct val="80000"/>
              </a:lnSpc>
              <a:buFontTx/>
              <a:buNone/>
            </a:pPr>
            <a:endParaRPr lang="ru-RU"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ru-RU" sz="4000" b="1"/>
              <a:t>Докачка и фрагментарное скачивание</a:t>
            </a:r>
          </a:p>
        </p:txBody>
      </p:sp>
      <p:sp>
        <p:nvSpPr>
          <p:cNvPr id="34819" name="Rectangle 3"/>
          <p:cNvSpPr>
            <a:spLocks noGrp="1" noChangeArrowheads="1"/>
          </p:cNvSpPr>
          <p:nvPr>
            <p:ph type="body" idx="1"/>
          </p:nvPr>
        </p:nvSpPr>
        <p:spPr/>
        <p:txBody>
          <a:bodyPr/>
          <a:lstStyle/>
          <a:p>
            <a:pPr>
              <a:lnSpc>
                <a:spcPct val="80000"/>
              </a:lnSpc>
            </a:pPr>
            <a:r>
              <a:rPr lang="ru-RU" sz="2000" dirty="0"/>
              <a:t>Допустим, вымышленная организация предлагает скачать с сайта видео прошедшей конференции по адресу http://</a:t>
            </a:r>
            <a:r>
              <a:rPr lang="ru-RU" sz="2000" dirty="0" smtClean="0"/>
              <a:t>example.org/conf-20</a:t>
            </a:r>
            <a:r>
              <a:rPr lang="en-US" sz="2000" dirty="0" smtClean="0"/>
              <a:t>16</a:t>
            </a:r>
            <a:r>
              <a:rPr lang="ru-RU" sz="2000" dirty="0" smtClean="0"/>
              <a:t>.</a:t>
            </a:r>
            <a:r>
              <a:rPr lang="ru-RU" sz="2000" dirty="0" err="1" smtClean="0"/>
              <a:t>avi</a:t>
            </a:r>
            <a:r>
              <a:rPr lang="ru-RU" sz="2000" dirty="0" smtClean="0"/>
              <a:t> </a:t>
            </a:r>
            <a:r>
              <a:rPr lang="ru-RU" sz="2000" dirty="0"/>
              <a:t>объёмом примерно 160 МБ. Рассмотрим, как происходит </a:t>
            </a:r>
            <a:r>
              <a:rPr lang="ru-RU" sz="2000" dirty="0" err="1"/>
              <a:t>докачивание</a:t>
            </a:r>
            <a:r>
              <a:rPr lang="ru-RU" sz="2000" dirty="0"/>
              <a:t> этого файла в случае сбоя и как менеджер закачек организовал бы многопоточную загрузку нескольких фрагментов.</a:t>
            </a:r>
          </a:p>
          <a:p>
            <a:pPr>
              <a:lnSpc>
                <a:spcPct val="80000"/>
              </a:lnSpc>
            </a:pPr>
            <a:r>
              <a:rPr lang="ru-RU" sz="2000" dirty="0"/>
              <a:t>В обоих случаях клиенты произведут свой первый запрос наподобие этого:</a:t>
            </a:r>
          </a:p>
          <a:p>
            <a:pPr>
              <a:lnSpc>
                <a:spcPct val="80000"/>
              </a:lnSpc>
              <a:buFontTx/>
              <a:buNone/>
            </a:pPr>
            <a:r>
              <a:rPr lang="ru-RU" sz="2000" dirty="0"/>
              <a:t>GET /</a:t>
            </a:r>
            <a:r>
              <a:rPr lang="ru-RU" sz="2000" dirty="0" smtClean="0"/>
              <a:t>conf-20</a:t>
            </a:r>
            <a:r>
              <a:rPr lang="en-US" sz="2000" dirty="0" smtClean="0"/>
              <a:t>16</a:t>
            </a:r>
            <a:r>
              <a:rPr lang="ru-RU" sz="2000" dirty="0" smtClean="0"/>
              <a:t>.</a:t>
            </a:r>
            <a:r>
              <a:rPr lang="ru-RU" sz="2000" dirty="0" err="1" smtClean="0"/>
              <a:t>avi</a:t>
            </a:r>
            <a:r>
              <a:rPr lang="ru-RU" sz="2000" dirty="0" smtClean="0"/>
              <a:t> </a:t>
            </a:r>
            <a:r>
              <a:rPr lang="ru-RU" sz="2000" dirty="0"/>
              <a:t>HTTP/1.0</a:t>
            </a:r>
          </a:p>
          <a:p>
            <a:pPr>
              <a:lnSpc>
                <a:spcPct val="80000"/>
              </a:lnSpc>
              <a:buFontTx/>
              <a:buNone/>
            </a:pPr>
            <a:r>
              <a:rPr lang="ru-RU" sz="2000" dirty="0" err="1"/>
              <a:t>Host</a:t>
            </a:r>
            <a:r>
              <a:rPr lang="ru-RU" sz="2000" dirty="0"/>
              <a:t>: example.org</a:t>
            </a:r>
          </a:p>
          <a:p>
            <a:pPr>
              <a:lnSpc>
                <a:spcPct val="80000"/>
              </a:lnSpc>
              <a:buFontTx/>
              <a:buNone/>
            </a:pPr>
            <a:r>
              <a:rPr lang="ru-RU" sz="2000" dirty="0" err="1"/>
              <a:t>Accept</a:t>
            </a:r>
            <a:r>
              <a:rPr lang="ru-RU" sz="2000" dirty="0"/>
              <a:t>: */*</a:t>
            </a:r>
          </a:p>
          <a:p>
            <a:pPr>
              <a:lnSpc>
                <a:spcPct val="80000"/>
              </a:lnSpc>
              <a:buFontTx/>
              <a:buNone/>
            </a:pPr>
            <a:r>
              <a:rPr lang="ru-RU" sz="2000" dirty="0" err="1"/>
              <a:t>User-Agent</a:t>
            </a:r>
            <a:r>
              <a:rPr lang="ru-RU" sz="2000" dirty="0"/>
              <a:t>: </a:t>
            </a:r>
            <a:r>
              <a:rPr lang="ru-RU" sz="2000" dirty="0" err="1"/>
              <a:t>Mozilla</a:t>
            </a:r>
            <a:r>
              <a:rPr lang="ru-RU" sz="2000" dirty="0"/>
              <a:t>/4.0 (</a:t>
            </a:r>
            <a:r>
              <a:rPr lang="ru-RU" sz="2000" dirty="0" err="1"/>
              <a:t>compatible</a:t>
            </a:r>
            <a:r>
              <a:rPr lang="ru-RU" sz="2000" dirty="0"/>
              <a:t>; MSIE 5.0; </a:t>
            </a:r>
            <a:r>
              <a:rPr lang="ru-RU" sz="2000" dirty="0" err="1"/>
              <a:t>Windows</a:t>
            </a:r>
            <a:r>
              <a:rPr lang="ru-RU" sz="2000" dirty="0"/>
              <a:t> </a:t>
            </a:r>
            <a:r>
              <a:rPr lang="en-US" sz="2000" dirty="0" smtClean="0"/>
              <a:t>7</a:t>
            </a:r>
            <a:r>
              <a:rPr lang="ru-RU" sz="2000" dirty="0" smtClean="0"/>
              <a:t>)</a:t>
            </a:r>
            <a:endParaRPr lang="ru-RU" sz="2000" dirty="0"/>
          </a:p>
          <a:p>
            <a:pPr>
              <a:lnSpc>
                <a:spcPct val="80000"/>
              </a:lnSpc>
              <a:buFontTx/>
              <a:buNone/>
            </a:pPr>
            <a:r>
              <a:rPr lang="ru-RU" sz="2000" dirty="0" err="1"/>
              <a:t>Referer</a:t>
            </a:r>
            <a:r>
              <a:rPr lang="ru-RU" sz="2000" dirty="0"/>
              <a:t>: http://example.org/</a:t>
            </a:r>
          </a:p>
          <a:p>
            <a:pPr>
              <a:lnSpc>
                <a:spcPct val="80000"/>
              </a:lnSpc>
            </a:pPr>
            <a:endParaRPr lang="ru-RU"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457200" y="333375"/>
            <a:ext cx="8229600" cy="5792788"/>
          </a:xfrm>
        </p:spPr>
        <p:txBody>
          <a:bodyPr/>
          <a:lstStyle/>
          <a:p>
            <a:pPr>
              <a:lnSpc>
                <a:spcPct val="80000"/>
              </a:lnSpc>
            </a:pPr>
            <a:r>
              <a:rPr lang="ru-RU" sz="2000" dirty="0"/>
              <a:t>Заголовок </a:t>
            </a:r>
            <a:r>
              <a:rPr lang="ru-RU" sz="2000" dirty="0" err="1"/>
              <a:t>Referer</a:t>
            </a:r>
            <a:r>
              <a:rPr lang="ru-RU" sz="2000" dirty="0"/>
              <a:t> указывает, что файл был запрошен с главной страницы сайта. Менеджеры закачек обычно тоже его указывают, чтобы эмулировать переход со страницы сайта. Без него сервер может ответить 403 (</a:t>
            </a:r>
            <a:r>
              <a:rPr lang="ru-RU" sz="2000" dirty="0" err="1"/>
              <a:t>Access</a:t>
            </a:r>
            <a:r>
              <a:rPr lang="ru-RU" sz="2000" dirty="0"/>
              <a:t> </a:t>
            </a:r>
            <a:r>
              <a:rPr lang="ru-RU" sz="2000" dirty="0" err="1"/>
              <a:t>Forbidden</a:t>
            </a:r>
            <a:r>
              <a:rPr lang="ru-RU" sz="2000" dirty="0"/>
              <a:t>), если не допускаются запросы с других сайтов. В нашем случае сервер вернул успешный ответ:</a:t>
            </a:r>
          </a:p>
          <a:p>
            <a:pPr>
              <a:lnSpc>
                <a:spcPct val="80000"/>
              </a:lnSpc>
              <a:buFontTx/>
              <a:buNone/>
            </a:pPr>
            <a:endParaRPr lang="ru-RU" sz="2000" dirty="0"/>
          </a:p>
          <a:p>
            <a:pPr>
              <a:lnSpc>
                <a:spcPct val="80000"/>
              </a:lnSpc>
              <a:buFontTx/>
              <a:buNone/>
            </a:pPr>
            <a:r>
              <a:rPr lang="ru-RU" sz="2000" dirty="0"/>
              <a:t>HTTP/1.1 200 OK</a:t>
            </a:r>
          </a:p>
          <a:p>
            <a:pPr>
              <a:lnSpc>
                <a:spcPct val="80000"/>
              </a:lnSpc>
              <a:buFontTx/>
              <a:buNone/>
            </a:pPr>
            <a:r>
              <a:rPr lang="ru-RU" sz="2000" dirty="0" err="1"/>
              <a:t>Date</a:t>
            </a:r>
            <a:r>
              <a:rPr lang="ru-RU" sz="2000" dirty="0"/>
              <a:t>: </a:t>
            </a:r>
            <a:r>
              <a:rPr lang="ru-RU" sz="2000" dirty="0" err="1"/>
              <a:t>Thu</a:t>
            </a:r>
            <a:r>
              <a:rPr lang="ru-RU" sz="2000" dirty="0"/>
              <a:t>, 19 </a:t>
            </a:r>
            <a:r>
              <a:rPr lang="ru-RU" sz="2000" dirty="0" err="1"/>
              <a:t>Feb</a:t>
            </a:r>
            <a:r>
              <a:rPr lang="ru-RU" sz="2000" dirty="0"/>
              <a:t> </a:t>
            </a:r>
            <a:r>
              <a:rPr lang="ru-RU" sz="2000" dirty="0" smtClean="0"/>
              <a:t>20</a:t>
            </a:r>
            <a:r>
              <a:rPr lang="en-US" sz="2000" dirty="0" smtClean="0"/>
              <a:t>16</a:t>
            </a:r>
            <a:r>
              <a:rPr lang="ru-RU" sz="2000" dirty="0" smtClean="0"/>
              <a:t> </a:t>
            </a:r>
            <a:r>
              <a:rPr lang="ru-RU" sz="2000" dirty="0"/>
              <a:t>12:27:04 GMT</a:t>
            </a:r>
          </a:p>
          <a:p>
            <a:pPr>
              <a:lnSpc>
                <a:spcPct val="80000"/>
              </a:lnSpc>
              <a:buFontTx/>
              <a:buNone/>
            </a:pPr>
            <a:r>
              <a:rPr lang="ru-RU" sz="2000" dirty="0" err="1"/>
              <a:t>Server</a:t>
            </a:r>
            <a:r>
              <a:rPr lang="ru-RU" sz="2000" dirty="0"/>
              <a:t>: </a:t>
            </a:r>
            <a:r>
              <a:rPr lang="ru-RU" sz="2000" dirty="0" err="1"/>
              <a:t>Apache</a:t>
            </a:r>
            <a:r>
              <a:rPr lang="ru-RU" sz="2000" dirty="0"/>
              <a:t>/2.2.3</a:t>
            </a:r>
          </a:p>
          <a:p>
            <a:pPr>
              <a:lnSpc>
                <a:spcPct val="80000"/>
              </a:lnSpc>
              <a:buFontTx/>
              <a:buNone/>
            </a:pPr>
            <a:r>
              <a:rPr lang="ru-RU" sz="2000" dirty="0" err="1"/>
              <a:t>Last-Modified</a:t>
            </a:r>
            <a:r>
              <a:rPr lang="ru-RU" sz="2000" dirty="0"/>
              <a:t>: </a:t>
            </a:r>
            <a:r>
              <a:rPr lang="ru-RU" sz="2000" dirty="0" err="1"/>
              <a:t>Wed</a:t>
            </a:r>
            <a:r>
              <a:rPr lang="ru-RU" sz="2000" dirty="0"/>
              <a:t>, 18 </a:t>
            </a:r>
            <a:r>
              <a:rPr lang="ru-RU" sz="2000" dirty="0" err="1"/>
              <a:t>Jun</a:t>
            </a:r>
            <a:r>
              <a:rPr lang="ru-RU" sz="2000" dirty="0"/>
              <a:t> </a:t>
            </a:r>
            <a:r>
              <a:rPr lang="ru-RU" sz="2000" dirty="0" smtClean="0"/>
              <a:t>20</a:t>
            </a:r>
            <a:r>
              <a:rPr lang="en-US" sz="2000" dirty="0" smtClean="0"/>
              <a:t>16</a:t>
            </a:r>
            <a:r>
              <a:rPr lang="ru-RU" sz="2000" dirty="0" smtClean="0"/>
              <a:t> </a:t>
            </a:r>
            <a:r>
              <a:rPr lang="ru-RU" sz="2000" dirty="0"/>
              <a:t>16:05:58 GMT</a:t>
            </a:r>
          </a:p>
          <a:p>
            <a:pPr>
              <a:lnSpc>
                <a:spcPct val="80000"/>
              </a:lnSpc>
              <a:buFontTx/>
              <a:buNone/>
            </a:pPr>
            <a:r>
              <a:rPr lang="ru-RU" sz="2000" dirty="0" err="1"/>
              <a:t>ETag</a:t>
            </a:r>
            <a:r>
              <a:rPr lang="ru-RU" sz="2000" dirty="0"/>
              <a:t>: "56d-9989200-1132c580"</a:t>
            </a:r>
          </a:p>
          <a:p>
            <a:pPr>
              <a:lnSpc>
                <a:spcPct val="80000"/>
              </a:lnSpc>
              <a:buFontTx/>
              <a:buNone/>
            </a:pPr>
            <a:r>
              <a:rPr lang="ru-RU" sz="2000" dirty="0" err="1"/>
              <a:t>Content-Type</a:t>
            </a:r>
            <a:r>
              <a:rPr lang="ru-RU" sz="2000" dirty="0"/>
              <a:t>: </a:t>
            </a:r>
            <a:r>
              <a:rPr lang="ru-RU" sz="2000" dirty="0" err="1"/>
              <a:t>video</a:t>
            </a:r>
            <a:r>
              <a:rPr lang="ru-RU" sz="2000" dirty="0"/>
              <a:t>/x-</a:t>
            </a:r>
            <a:r>
              <a:rPr lang="ru-RU" sz="2000" dirty="0" err="1"/>
              <a:t>msvideo</a:t>
            </a:r>
            <a:endParaRPr lang="ru-RU" sz="2000" dirty="0"/>
          </a:p>
          <a:p>
            <a:pPr>
              <a:lnSpc>
                <a:spcPct val="80000"/>
              </a:lnSpc>
              <a:buFontTx/>
              <a:buNone/>
            </a:pPr>
            <a:r>
              <a:rPr lang="ru-RU" sz="2000" dirty="0" err="1"/>
              <a:t>Content-Length</a:t>
            </a:r>
            <a:r>
              <a:rPr lang="ru-RU" sz="2000" dirty="0"/>
              <a:t>: 160993792</a:t>
            </a:r>
          </a:p>
          <a:p>
            <a:pPr>
              <a:lnSpc>
                <a:spcPct val="80000"/>
              </a:lnSpc>
              <a:buFontTx/>
              <a:buNone/>
            </a:pPr>
            <a:r>
              <a:rPr lang="ru-RU" sz="2000" dirty="0" err="1"/>
              <a:t>Accept-Ranges</a:t>
            </a:r>
            <a:r>
              <a:rPr lang="ru-RU" sz="2000" dirty="0"/>
              <a:t>: </a:t>
            </a:r>
            <a:r>
              <a:rPr lang="ru-RU" sz="2000" dirty="0" err="1"/>
              <a:t>bytes</a:t>
            </a:r>
            <a:endParaRPr lang="ru-RU" sz="2000" dirty="0"/>
          </a:p>
          <a:p>
            <a:pPr>
              <a:lnSpc>
                <a:spcPct val="80000"/>
              </a:lnSpc>
              <a:buFontTx/>
              <a:buNone/>
            </a:pPr>
            <a:r>
              <a:rPr lang="ru-RU" sz="2000" dirty="0" err="1"/>
              <a:t>Connection</a:t>
            </a:r>
            <a:r>
              <a:rPr lang="ru-RU" sz="2000" dirty="0"/>
              <a:t>: </a:t>
            </a:r>
            <a:r>
              <a:rPr lang="ru-RU" sz="2000" dirty="0" err="1"/>
              <a:t>close</a:t>
            </a:r>
            <a:endParaRPr lang="ru-RU" sz="2000" dirty="0"/>
          </a:p>
          <a:p>
            <a:pPr>
              <a:lnSpc>
                <a:spcPct val="80000"/>
              </a:lnSpc>
              <a:buFontTx/>
              <a:buNone/>
            </a:pPr>
            <a:r>
              <a:rPr lang="ru-RU" sz="2000" dirty="0"/>
              <a:t>(пустая строка)</a:t>
            </a:r>
          </a:p>
          <a:p>
            <a:pPr>
              <a:lnSpc>
                <a:spcPct val="80000"/>
              </a:lnSpc>
              <a:buFontTx/>
              <a:buNone/>
            </a:pPr>
            <a:r>
              <a:rPr lang="ru-RU" sz="2000" dirty="0"/>
              <a:t>(двоичное содержимое всего файла)</a:t>
            </a:r>
          </a:p>
          <a:p>
            <a:pPr>
              <a:lnSpc>
                <a:spcPct val="80000"/>
              </a:lnSpc>
            </a:pPr>
            <a:endParaRPr lang="ru-RU"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57200" y="260350"/>
            <a:ext cx="8229600" cy="5865813"/>
          </a:xfrm>
        </p:spPr>
        <p:txBody>
          <a:bodyPr/>
          <a:lstStyle/>
          <a:p>
            <a:pPr marL="0" indent="0">
              <a:lnSpc>
                <a:spcPct val="80000"/>
              </a:lnSpc>
              <a:buNone/>
            </a:pPr>
            <a:r>
              <a:rPr lang="ru-RU" sz="2800" dirty="0"/>
              <a:t>Заголовок </a:t>
            </a:r>
            <a:r>
              <a:rPr lang="ru-RU" sz="2800" dirty="0" err="1"/>
              <a:t>Accept-Ranges</a:t>
            </a:r>
            <a:r>
              <a:rPr lang="ru-RU" sz="2800" dirty="0"/>
              <a:t> информирует клиента о том, что он может запрашивать у сервера фрагменты, указывая их смещения от начала файла в байтах. Если этот заголовок отсутствует, то клиент может предупредить пользователя, что </a:t>
            </a:r>
            <a:r>
              <a:rPr lang="ru-RU" sz="2800" dirty="0" err="1"/>
              <a:t>докачать</a:t>
            </a:r>
            <a:r>
              <a:rPr lang="ru-RU" sz="2800" dirty="0"/>
              <a:t> файл, скорее всего, не удастся. Исходя из значения заголовка </a:t>
            </a:r>
            <a:r>
              <a:rPr lang="ru-RU" sz="2800" dirty="0" err="1"/>
              <a:t>Content-Length</a:t>
            </a:r>
            <a:r>
              <a:rPr lang="ru-RU" sz="2800" dirty="0"/>
              <a:t>, менеджер закачек поделит весь объём на равные фрагменты и запросит их по отдельности, организовав несколько потоков. Если сервер не укажет размер, то клиенту параллельное скачивание реализовать не удастся, но при этом он сможет </a:t>
            </a:r>
            <a:r>
              <a:rPr lang="ru-RU" sz="2800" dirty="0" err="1"/>
              <a:t>докачивать</a:t>
            </a:r>
            <a:r>
              <a:rPr lang="ru-RU" sz="2800" dirty="0"/>
              <a:t> файл, пока сервер не ответит 416 (</a:t>
            </a:r>
            <a:r>
              <a:rPr lang="ru-RU" sz="2800" dirty="0" err="1"/>
              <a:t>Requested</a:t>
            </a:r>
            <a:r>
              <a:rPr lang="ru-RU" sz="2800" dirty="0"/>
              <a:t> </a:t>
            </a:r>
            <a:r>
              <a:rPr lang="ru-RU" sz="2800" dirty="0" err="1"/>
              <a:t>Range</a:t>
            </a:r>
            <a:r>
              <a:rPr lang="ru-RU" sz="2800" dirty="0"/>
              <a:t> </a:t>
            </a:r>
            <a:r>
              <a:rPr lang="ru-RU" sz="2800" dirty="0" err="1"/>
              <a:t>Not</a:t>
            </a:r>
            <a:r>
              <a:rPr lang="ru-RU" sz="2800" dirty="0"/>
              <a:t> </a:t>
            </a:r>
            <a:r>
              <a:rPr lang="ru-RU" sz="2800" dirty="0" err="1"/>
              <a:t>Satisfiable</a:t>
            </a:r>
            <a:r>
              <a:rPr lang="ru-RU" sz="2800"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57200" y="333375"/>
            <a:ext cx="8229600" cy="5792788"/>
          </a:xfrm>
        </p:spPr>
        <p:txBody>
          <a:bodyPr/>
          <a:lstStyle/>
          <a:p>
            <a:pPr marL="0" indent="0">
              <a:lnSpc>
                <a:spcPct val="80000"/>
              </a:lnSpc>
              <a:buNone/>
            </a:pPr>
            <a:r>
              <a:rPr lang="ru-RU" sz="2800" dirty="0"/>
              <a:t>Допустим, на 84-ом мегабайте соединение с Интернетом прервалось и процесс загрузки приостановился. Когда соединение с Интернетом было восстановлено, браузер автоматически послал новый запрос на сервер, но с указанием выдать содержимое с 84-ого мегабайта:</a:t>
            </a:r>
          </a:p>
          <a:p>
            <a:pPr>
              <a:lnSpc>
                <a:spcPct val="80000"/>
              </a:lnSpc>
              <a:buFontTx/>
              <a:buNone/>
            </a:pPr>
            <a:r>
              <a:rPr lang="ru-RU" sz="2800" dirty="0"/>
              <a:t>GET /</a:t>
            </a:r>
            <a:r>
              <a:rPr lang="ru-RU" sz="2800" dirty="0" smtClean="0"/>
              <a:t>conf-20</a:t>
            </a:r>
            <a:r>
              <a:rPr lang="en-US" sz="2800" dirty="0" smtClean="0"/>
              <a:t>16</a:t>
            </a:r>
            <a:r>
              <a:rPr lang="ru-RU" sz="2800" dirty="0" smtClean="0"/>
              <a:t>.</a:t>
            </a:r>
            <a:r>
              <a:rPr lang="ru-RU" sz="2800" dirty="0" err="1" smtClean="0"/>
              <a:t>avi</a:t>
            </a:r>
            <a:r>
              <a:rPr lang="ru-RU" sz="2800" dirty="0" smtClean="0"/>
              <a:t> </a:t>
            </a:r>
            <a:r>
              <a:rPr lang="ru-RU" sz="2800" dirty="0"/>
              <a:t>HTTP/1.0</a:t>
            </a:r>
          </a:p>
          <a:p>
            <a:pPr>
              <a:lnSpc>
                <a:spcPct val="80000"/>
              </a:lnSpc>
              <a:buFontTx/>
              <a:buNone/>
            </a:pPr>
            <a:r>
              <a:rPr lang="ru-RU" sz="2800" dirty="0" err="1"/>
              <a:t>Host</a:t>
            </a:r>
            <a:r>
              <a:rPr lang="ru-RU" sz="2800" dirty="0"/>
              <a:t>: example.org</a:t>
            </a:r>
          </a:p>
          <a:p>
            <a:pPr>
              <a:lnSpc>
                <a:spcPct val="80000"/>
              </a:lnSpc>
              <a:buFontTx/>
              <a:buNone/>
            </a:pPr>
            <a:r>
              <a:rPr lang="ru-RU" sz="2800" dirty="0" err="1"/>
              <a:t>Accept</a:t>
            </a:r>
            <a:r>
              <a:rPr lang="ru-RU" sz="2800" dirty="0"/>
              <a:t>: */*</a:t>
            </a:r>
          </a:p>
          <a:p>
            <a:pPr>
              <a:lnSpc>
                <a:spcPct val="80000"/>
              </a:lnSpc>
              <a:buFontTx/>
              <a:buNone/>
            </a:pPr>
            <a:r>
              <a:rPr lang="ru-RU" sz="2800" dirty="0" err="1"/>
              <a:t>User-Agent</a:t>
            </a:r>
            <a:r>
              <a:rPr lang="ru-RU" sz="2800" dirty="0"/>
              <a:t>: </a:t>
            </a:r>
            <a:r>
              <a:rPr lang="ru-RU" sz="2800" dirty="0" err="1"/>
              <a:t>Mozilla</a:t>
            </a:r>
            <a:r>
              <a:rPr lang="ru-RU" sz="2800" dirty="0"/>
              <a:t>/4.0 (</a:t>
            </a:r>
            <a:r>
              <a:rPr lang="ru-RU" sz="2800" dirty="0" err="1"/>
              <a:t>compatible</a:t>
            </a:r>
            <a:r>
              <a:rPr lang="ru-RU" sz="2800" dirty="0"/>
              <a:t>; MSIE 5.0; </a:t>
            </a:r>
            <a:r>
              <a:rPr lang="ru-RU" sz="2800" dirty="0" err="1"/>
              <a:t>Windows</a:t>
            </a:r>
            <a:r>
              <a:rPr lang="ru-RU" sz="2800" dirty="0"/>
              <a:t> </a:t>
            </a:r>
            <a:r>
              <a:rPr lang="en-US" sz="2800" dirty="0" smtClean="0"/>
              <a:t>7</a:t>
            </a:r>
            <a:r>
              <a:rPr lang="ru-RU" sz="2800" dirty="0" smtClean="0"/>
              <a:t>)</a:t>
            </a:r>
            <a:endParaRPr lang="ru-RU" sz="2800" dirty="0"/>
          </a:p>
          <a:p>
            <a:pPr>
              <a:lnSpc>
                <a:spcPct val="80000"/>
              </a:lnSpc>
              <a:buFontTx/>
              <a:buNone/>
            </a:pPr>
            <a:r>
              <a:rPr lang="ru-RU" sz="2800" dirty="0" err="1"/>
              <a:t>Range</a:t>
            </a:r>
            <a:r>
              <a:rPr lang="ru-RU" sz="2800" dirty="0"/>
              <a:t>: </a:t>
            </a:r>
            <a:r>
              <a:rPr lang="ru-RU" sz="2800" dirty="0" err="1"/>
              <a:t>bytes</a:t>
            </a:r>
            <a:r>
              <a:rPr lang="ru-RU" sz="2800" dirty="0"/>
              <a:t>=88080384-</a:t>
            </a:r>
          </a:p>
          <a:p>
            <a:pPr>
              <a:lnSpc>
                <a:spcPct val="80000"/>
              </a:lnSpc>
              <a:buFontTx/>
              <a:buNone/>
            </a:pPr>
            <a:r>
              <a:rPr lang="ru-RU" sz="2800" dirty="0" err="1"/>
              <a:t>Referer</a:t>
            </a:r>
            <a:r>
              <a:rPr lang="ru-RU" sz="2800" dirty="0"/>
              <a:t>: http://example.org/</a:t>
            </a:r>
          </a:p>
          <a:p>
            <a:pPr>
              <a:lnSpc>
                <a:spcPct val="80000"/>
              </a:lnSpc>
            </a:pPr>
            <a:endParaRPr lang="ru-RU"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57200" y="333375"/>
            <a:ext cx="8229600" cy="5792788"/>
          </a:xfrm>
        </p:spPr>
        <p:txBody>
          <a:bodyPr/>
          <a:lstStyle/>
          <a:p>
            <a:pPr marL="0" indent="0">
              <a:lnSpc>
                <a:spcPct val="80000"/>
              </a:lnSpc>
              <a:buNone/>
            </a:pPr>
            <a:r>
              <a:rPr lang="ru-RU" sz="2000" dirty="0"/>
              <a:t>Сервер не обязан помнить, какие и от кого запросы были до этого, и поэтому клиент снова вставил заголовок </a:t>
            </a:r>
            <a:r>
              <a:rPr lang="ru-RU" sz="2000" dirty="0" err="1"/>
              <a:t>Referer</a:t>
            </a:r>
            <a:r>
              <a:rPr lang="ru-RU" sz="2000" dirty="0"/>
              <a:t>, как будто это его самый первый запрос. Указанное значение заголовка </a:t>
            </a:r>
            <a:r>
              <a:rPr lang="ru-RU" sz="2000" dirty="0" err="1"/>
              <a:t>Range</a:t>
            </a:r>
            <a:r>
              <a:rPr lang="ru-RU" sz="2000" dirty="0"/>
              <a:t> говорит серверу — «выдай содержимое от 88080384-ого байта до самого конца». В связи с этим сервер вернёт ответ:</a:t>
            </a:r>
          </a:p>
          <a:p>
            <a:pPr>
              <a:lnSpc>
                <a:spcPct val="80000"/>
              </a:lnSpc>
              <a:buFontTx/>
              <a:buNone/>
            </a:pPr>
            <a:endParaRPr lang="ru-RU" sz="2000" dirty="0"/>
          </a:p>
          <a:p>
            <a:pPr>
              <a:lnSpc>
                <a:spcPct val="80000"/>
              </a:lnSpc>
              <a:buFontTx/>
              <a:buNone/>
            </a:pPr>
            <a:r>
              <a:rPr lang="ru-RU" sz="2000" dirty="0"/>
              <a:t>HTTP/1.1 206 </a:t>
            </a:r>
            <a:r>
              <a:rPr lang="ru-RU" sz="2000" dirty="0" err="1"/>
              <a:t>Partial</a:t>
            </a:r>
            <a:r>
              <a:rPr lang="ru-RU" sz="2000" dirty="0"/>
              <a:t> </a:t>
            </a:r>
            <a:r>
              <a:rPr lang="ru-RU" sz="2000" dirty="0" err="1"/>
              <a:t>Content</a:t>
            </a:r>
            <a:endParaRPr lang="ru-RU" sz="2000" dirty="0"/>
          </a:p>
          <a:p>
            <a:pPr>
              <a:lnSpc>
                <a:spcPct val="80000"/>
              </a:lnSpc>
              <a:buFontTx/>
              <a:buNone/>
            </a:pPr>
            <a:r>
              <a:rPr lang="ru-RU" sz="2000" dirty="0" err="1"/>
              <a:t>Date</a:t>
            </a:r>
            <a:r>
              <a:rPr lang="ru-RU" sz="2000" dirty="0"/>
              <a:t>: </a:t>
            </a:r>
            <a:r>
              <a:rPr lang="ru-RU" sz="2000" dirty="0" err="1"/>
              <a:t>Thu</a:t>
            </a:r>
            <a:r>
              <a:rPr lang="ru-RU" sz="2000" dirty="0"/>
              <a:t>, 19 </a:t>
            </a:r>
            <a:r>
              <a:rPr lang="ru-RU" sz="2000" dirty="0" err="1"/>
              <a:t>Feb</a:t>
            </a:r>
            <a:r>
              <a:rPr lang="ru-RU" sz="2000" dirty="0"/>
              <a:t> </a:t>
            </a:r>
            <a:r>
              <a:rPr lang="ru-RU" sz="2000" dirty="0" smtClean="0"/>
              <a:t>20</a:t>
            </a:r>
            <a:r>
              <a:rPr lang="en-US" sz="2000" dirty="0" smtClean="0"/>
              <a:t>16</a:t>
            </a:r>
            <a:r>
              <a:rPr lang="ru-RU" sz="2000" dirty="0" smtClean="0"/>
              <a:t> </a:t>
            </a:r>
            <a:r>
              <a:rPr lang="ru-RU" sz="2000" dirty="0"/>
              <a:t>12:27:08 GMT</a:t>
            </a:r>
          </a:p>
          <a:p>
            <a:pPr>
              <a:lnSpc>
                <a:spcPct val="80000"/>
              </a:lnSpc>
              <a:buFontTx/>
              <a:buNone/>
            </a:pPr>
            <a:r>
              <a:rPr lang="ru-RU" sz="2000" dirty="0" err="1"/>
              <a:t>Server</a:t>
            </a:r>
            <a:r>
              <a:rPr lang="ru-RU" sz="2000" dirty="0"/>
              <a:t>: </a:t>
            </a:r>
            <a:r>
              <a:rPr lang="ru-RU" sz="2000" dirty="0" err="1"/>
              <a:t>Apache</a:t>
            </a:r>
            <a:r>
              <a:rPr lang="ru-RU" sz="2000" dirty="0"/>
              <a:t>/2.2.3</a:t>
            </a:r>
          </a:p>
          <a:p>
            <a:pPr>
              <a:lnSpc>
                <a:spcPct val="80000"/>
              </a:lnSpc>
              <a:buFontTx/>
              <a:buNone/>
            </a:pPr>
            <a:r>
              <a:rPr lang="ru-RU" sz="2000" dirty="0" err="1"/>
              <a:t>Last-Modified</a:t>
            </a:r>
            <a:r>
              <a:rPr lang="ru-RU" sz="2000" dirty="0"/>
              <a:t>: </a:t>
            </a:r>
            <a:r>
              <a:rPr lang="ru-RU" sz="2000" dirty="0" err="1"/>
              <a:t>Wed</a:t>
            </a:r>
            <a:r>
              <a:rPr lang="ru-RU" sz="2000" dirty="0"/>
              <a:t>, 18 </a:t>
            </a:r>
            <a:r>
              <a:rPr lang="ru-RU" sz="2000" dirty="0" err="1"/>
              <a:t>Jun</a:t>
            </a:r>
            <a:r>
              <a:rPr lang="ru-RU" sz="2000" dirty="0"/>
              <a:t> </a:t>
            </a:r>
            <a:r>
              <a:rPr lang="ru-RU" sz="2000" dirty="0" smtClean="0"/>
              <a:t>20</a:t>
            </a:r>
            <a:r>
              <a:rPr lang="en-US" sz="2000" dirty="0" smtClean="0"/>
              <a:t>16</a:t>
            </a:r>
            <a:r>
              <a:rPr lang="ru-RU" sz="2000" dirty="0" smtClean="0"/>
              <a:t> </a:t>
            </a:r>
            <a:r>
              <a:rPr lang="ru-RU" sz="2000" dirty="0"/>
              <a:t>16:05:58 GMT</a:t>
            </a:r>
          </a:p>
          <a:p>
            <a:pPr>
              <a:lnSpc>
                <a:spcPct val="80000"/>
              </a:lnSpc>
              <a:buFontTx/>
              <a:buNone/>
            </a:pPr>
            <a:r>
              <a:rPr lang="ru-RU" sz="2000" dirty="0" err="1"/>
              <a:t>ETag</a:t>
            </a:r>
            <a:r>
              <a:rPr lang="ru-RU" sz="2000" dirty="0"/>
              <a:t>: "56d-9989200-1132c580"</a:t>
            </a:r>
          </a:p>
          <a:p>
            <a:pPr>
              <a:lnSpc>
                <a:spcPct val="80000"/>
              </a:lnSpc>
              <a:buFontTx/>
              <a:buNone/>
            </a:pPr>
            <a:r>
              <a:rPr lang="ru-RU" sz="2000" dirty="0" err="1"/>
              <a:t>Accept-Ranges</a:t>
            </a:r>
            <a:r>
              <a:rPr lang="ru-RU" sz="2000" dirty="0"/>
              <a:t>: </a:t>
            </a:r>
            <a:r>
              <a:rPr lang="ru-RU" sz="2000" dirty="0" err="1"/>
              <a:t>bytes</a:t>
            </a:r>
            <a:endParaRPr lang="ru-RU" sz="2000" dirty="0"/>
          </a:p>
          <a:p>
            <a:pPr>
              <a:lnSpc>
                <a:spcPct val="80000"/>
              </a:lnSpc>
              <a:buFontTx/>
              <a:buNone/>
            </a:pPr>
            <a:r>
              <a:rPr lang="ru-RU" sz="2000" dirty="0" err="1"/>
              <a:t>Content-Range</a:t>
            </a:r>
            <a:r>
              <a:rPr lang="ru-RU" sz="2000" dirty="0"/>
              <a:t>: </a:t>
            </a:r>
            <a:r>
              <a:rPr lang="ru-RU" sz="2000" dirty="0" err="1"/>
              <a:t>bytes</a:t>
            </a:r>
            <a:r>
              <a:rPr lang="ru-RU" sz="2000" dirty="0"/>
              <a:t> 88080384-160993791/160993792</a:t>
            </a:r>
          </a:p>
          <a:p>
            <a:pPr>
              <a:lnSpc>
                <a:spcPct val="80000"/>
              </a:lnSpc>
              <a:buFontTx/>
              <a:buNone/>
            </a:pPr>
            <a:r>
              <a:rPr lang="ru-RU" sz="2000" dirty="0" err="1"/>
              <a:t>Content-Length</a:t>
            </a:r>
            <a:r>
              <a:rPr lang="ru-RU" sz="2000" dirty="0"/>
              <a:t>: 72913408</a:t>
            </a:r>
          </a:p>
          <a:p>
            <a:pPr>
              <a:lnSpc>
                <a:spcPct val="80000"/>
              </a:lnSpc>
              <a:buFontTx/>
              <a:buNone/>
            </a:pPr>
            <a:r>
              <a:rPr lang="ru-RU" sz="2000" dirty="0" err="1"/>
              <a:t>Connection</a:t>
            </a:r>
            <a:r>
              <a:rPr lang="ru-RU" sz="2000" dirty="0"/>
              <a:t>: </a:t>
            </a:r>
            <a:r>
              <a:rPr lang="ru-RU" sz="2000" dirty="0" err="1"/>
              <a:t>close</a:t>
            </a:r>
            <a:endParaRPr lang="ru-RU" sz="2000" dirty="0"/>
          </a:p>
          <a:p>
            <a:pPr>
              <a:lnSpc>
                <a:spcPct val="80000"/>
              </a:lnSpc>
              <a:buFontTx/>
              <a:buNone/>
            </a:pPr>
            <a:r>
              <a:rPr lang="ru-RU" sz="2000" dirty="0" err="1"/>
              <a:t>Content-Type</a:t>
            </a:r>
            <a:r>
              <a:rPr lang="ru-RU" sz="2000" dirty="0"/>
              <a:t>: </a:t>
            </a:r>
            <a:r>
              <a:rPr lang="ru-RU" sz="2000" dirty="0" err="1"/>
              <a:t>video</a:t>
            </a:r>
            <a:r>
              <a:rPr lang="ru-RU" sz="2000" dirty="0"/>
              <a:t>/x-</a:t>
            </a:r>
            <a:r>
              <a:rPr lang="ru-RU" sz="2000" dirty="0" err="1"/>
              <a:t>msvideo</a:t>
            </a:r>
            <a:endParaRPr lang="ru-RU" sz="2000" dirty="0"/>
          </a:p>
          <a:p>
            <a:pPr>
              <a:lnSpc>
                <a:spcPct val="80000"/>
              </a:lnSpc>
              <a:buFontTx/>
              <a:buNone/>
            </a:pPr>
            <a:r>
              <a:rPr lang="ru-RU" sz="2000" dirty="0"/>
              <a:t>(пустая строка)</a:t>
            </a:r>
          </a:p>
          <a:p>
            <a:pPr>
              <a:lnSpc>
                <a:spcPct val="80000"/>
              </a:lnSpc>
              <a:buFontTx/>
              <a:buNone/>
            </a:pPr>
            <a:r>
              <a:rPr lang="ru-RU" sz="2000" dirty="0"/>
              <a:t>(двоичное содержимое от 84-ого мегабайта)</a:t>
            </a:r>
          </a:p>
          <a:p>
            <a:pPr>
              <a:lnSpc>
                <a:spcPct val="80000"/>
              </a:lnSpc>
            </a:pPr>
            <a:endParaRPr lang="ru-RU"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28596" y="-142900"/>
            <a:ext cx="8229600" cy="1143000"/>
          </a:xfrm>
        </p:spPr>
        <p:txBody>
          <a:bodyPr/>
          <a:lstStyle/>
          <a:p>
            <a:r>
              <a:rPr lang="ru-RU" b="1" dirty="0"/>
              <a:t>Особенности протокола</a:t>
            </a:r>
            <a:endParaRPr lang="ru-RU" dirty="0"/>
          </a:p>
        </p:txBody>
      </p:sp>
      <p:sp>
        <p:nvSpPr>
          <p:cNvPr id="39939" name="Rectangle 3"/>
          <p:cNvSpPr>
            <a:spLocks noGrp="1" noChangeArrowheads="1"/>
          </p:cNvSpPr>
          <p:nvPr>
            <p:ph type="body" idx="1"/>
          </p:nvPr>
        </p:nvSpPr>
        <p:spPr>
          <a:xfrm>
            <a:off x="142844" y="785794"/>
            <a:ext cx="9001156" cy="5857916"/>
          </a:xfrm>
        </p:spPr>
        <p:txBody>
          <a:bodyPr/>
          <a:lstStyle/>
          <a:p>
            <a:pPr marL="0" indent="0">
              <a:lnSpc>
                <a:spcPct val="80000"/>
              </a:lnSpc>
              <a:buNone/>
            </a:pPr>
            <a:r>
              <a:rPr lang="ru-RU" sz="2000" dirty="0"/>
              <a:t>Большинство протоколов предусматривают установление TCP-сессии, в ходе которой один раз происходит авторизация, и дальнейшие действия выполняются в контексте этой авторизации. HTTP же устанавливает отдельную TCP-сессию на каждый запрос; в более поздних версиях HTTP было разрешено делать несколько запросов в ходе одной TCP-сессии, но браузеры обычно запрашивают только страницу и включённые в неё объекты (картинки, каскадные стили и т. п.), а затем сразу разрывают TCP-сессию. Для поддержки авторизованного (</a:t>
            </a:r>
            <a:r>
              <a:rPr lang="ru-RU" sz="2000" dirty="0" err="1"/>
              <a:t>неанонимного</a:t>
            </a:r>
            <a:r>
              <a:rPr lang="ru-RU" sz="2000" dirty="0"/>
              <a:t>) доступа в HTTP используются </a:t>
            </a:r>
            <a:r>
              <a:rPr lang="ru-RU" sz="2000" dirty="0" err="1"/>
              <a:t>cookies</a:t>
            </a:r>
            <a:r>
              <a:rPr lang="ru-RU" sz="2000" dirty="0"/>
              <a:t>; причём такой способ авторизации позволяет сохранить сессию даже после перезагрузки клиента и сервера.</a:t>
            </a:r>
          </a:p>
          <a:p>
            <a:pPr marL="0" indent="0">
              <a:lnSpc>
                <a:spcPct val="80000"/>
              </a:lnSpc>
              <a:buNone/>
            </a:pPr>
            <a:endParaRPr lang="ru-RU" sz="2000" dirty="0" smtClean="0"/>
          </a:p>
          <a:p>
            <a:pPr marL="0" indent="0">
              <a:lnSpc>
                <a:spcPct val="80000"/>
              </a:lnSpc>
              <a:buNone/>
            </a:pPr>
            <a:r>
              <a:rPr lang="ru-RU" sz="2000" dirty="0" smtClean="0"/>
              <a:t>При </a:t>
            </a:r>
            <a:r>
              <a:rPr lang="ru-RU" sz="2000" dirty="0"/>
              <a:t>доступе к данным по FTP или по файловым протоколам тип файла (точнее, тип содержащихся в нём данных) определяется по расширению имени файла, что не всегда удобно. HTTP перед тем, как передать сами данные, передаёт в заголовке строчку «</a:t>
            </a:r>
            <a:r>
              <a:rPr lang="ru-RU" sz="2000" dirty="0" err="1"/>
              <a:t>Content-Type</a:t>
            </a:r>
            <a:r>
              <a:rPr lang="ru-RU" sz="2000" dirty="0"/>
              <a:t>: тип/подтип», позволяющую клиенту однозначно определить, каким образом обрабатывать присланные данные. Это особенно важно при работе с </a:t>
            </a:r>
            <a:r>
              <a:rPr lang="ru-RU" sz="2000" dirty="0" err="1"/>
              <a:t>CGI-скриптами</a:t>
            </a:r>
            <a:r>
              <a:rPr lang="ru-RU" sz="2000" dirty="0"/>
              <a:t>, когда расширение имени файла указывает не на тип присылаемых клиенту данных, а на необходимость запуска данного файла на сервере и отправки клиенту результатов работы программы, записанной в этом файле (при этом один и тот же файл в зависимости от аргументов запроса и своих собственных соображений может порождать ответы разных типов — в простейшем случае картинки в разных форматах).</a:t>
            </a:r>
          </a:p>
          <a:p>
            <a:pPr>
              <a:lnSpc>
                <a:spcPct val="80000"/>
              </a:lnSpc>
            </a:pPr>
            <a:endParaRPr lang="ru-RU"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1143000"/>
          </a:xfrm>
        </p:spPr>
        <p:txBody>
          <a:bodyPr/>
          <a:lstStyle/>
          <a:p>
            <a:r>
              <a:rPr lang="ru-RU" b="1" dirty="0" smtClean="0"/>
              <a:t>Особенности протокола</a:t>
            </a:r>
            <a:endParaRPr lang="ru-RU" dirty="0"/>
          </a:p>
        </p:txBody>
      </p:sp>
      <p:sp>
        <p:nvSpPr>
          <p:cNvPr id="3" name="Содержимое 2"/>
          <p:cNvSpPr>
            <a:spLocks noGrp="1"/>
          </p:cNvSpPr>
          <p:nvPr>
            <p:ph idx="1"/>
          </p:nvPr>
        </p:nvSpPr>
        <p:spPr>
          <a:xfrm>
            <a:off x="214282" y="1214422"/>
            <a:ext cx="8643998" cy="5214974"/>
          </a:xfrm>
        </p:spPr>
        <p:txBody>
          <a:bodyPr/>
          <a:lstStyle/>
          <a:p>
            <a:pPr marL="0" indent="0">
              <a:lnSpc>
                <a:spcPct val="80000"/>
              </a:lnSpc>
              <a:buNone/>
            </a:pPr>
            <a:r>
              <a:rPr lang="ru-RU" sz="2800" dirty="0" smtClean="0"/>
              <a:t>Кроме того, HTTP позволяет клиенту прислать на сервер параметры, которые будут переданы запускаемому </a:t>
            </a:r>
            <a:r>
              <a:rPr lang="ru-RU" sz="2800" dirty="0" err="1" smtClean="0"/>
              <a:t>CGI-скрипту</a:t>
            </a:r>
            <a:r>
              <a:rPr lang="ru-RU" sz="2800" dirty="0" smtClean="0"/>
              <a:t>. Для этого же в HTML были введены формы.</a:t>
            </a:r>
          </a:p>
          <a:p>
            <a:pPr marL="0" indent="0">
              <a:lnSpc>
                <a:spcPct val="80000"/>
              </a:lnSpc>
              <a:buNone/>
            </a:pPr>
            <a:endParaRPr lang="ru-RU" sz="2800" smtClean="0"/>
          </a:p>
          <a:p>
            <a:pPr marL="0" indent="0">
              <a:lnSpc>
                <a:spcPct val="80000"/>
              </a:lnSpc>
              <a:buNone/>
            </a:pPr>
            <a:r>
              <a:rPr lang="ru-RU" sz="2800" smtClean="0"/>
              <a:t>Перечисленные </a:t>
            </a:r>
            <a:r>
              <a:rPr lang="ru-RU" sz="2800" dirty="0" smtClean="0"/>
              <a:t>особенности HTTP позволили создавать поисковые машины (первой из которых стала </a:t>
            </a:r>
            <a:r>
              <a:rPr lang="ru-RU" sz="2800" dirty="0" err="1" smtClean="0"/>
              <a:t>AltaVista</a:t>
            </a:r>
            <a:r>
              <a:rPr lang="ru-RU" sz="2800" dirty="0" smtClean="0"/>
              <a:t>, созданная фирмой DEC), форумы и Internet-магазины. Это превратило </a:t>
            </a:r>
            <a:r>
              <a:rPr lang="ru-RU" sz="2800" dirty="0" err="1" smtClean="0"/>
              <a:t>Internet</a:t>
            </a:r>
            <a:r>
              <a:rPr lang="ru-RU" sz="2800" dirty="0" smtClean="0"/>
              <a:t> из «академической игрушки» в «коммерческий сервис»: появились компании, основным полем деятельности которых стало предоставление доступа в </a:t>
            </a:r>
            <a:r>
              <a:rPr lang="ru-RU" sz="2800" dirty="0" err="1" smtClean="0"/>
              <a:t>Internet</a:t>
            </a:r>
            <a:r>
              <a:rPr lang="ru-RU" sz="2800" dirty="0" smtClean="0"/>
              <a:t> (компании-провайдеры) и создание сайтов.</a:t>
            </a:r>
            <a:endParaRPr lang="ru-RU"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333375"/>
            <a:ext cx="8229600" cy="5792788"/>
          </a:xfrm>
        </p:spPr>
        <p:txBody>
          <a:bodyPr/>
          <a:lstStyle/>
          <a:p>
            <a:pPr>
              <a:lnSpc>
                <a:spcPct val="80000"/>
              </a:lnSpc>
            </a:pPr>
            <a:r>
              <a:rPr lang="ru-RU" sz="2400" b="1"/>
              <a:t>HTTP</a:t>
            </a:r>
            <a:r>
              <a:rPr lang="ru-RU" sz="2400"/>
              <a:t> используется также в качестве «транспорта» для других протоколов прикладного уровня, таких как </a:t>
            </a:r>
            <a:r>
              <a:rPr lang="ru-RU" sz="2400" b="1"/>
              <a:t>SOAP</a:t>
            </a:r>
            <a:r>
              <a:rPr lang="ru-RU" sz="2400"/>
              <a:t>, </a:t>
            </a:r>
            <a:r>
              <a:rPr lang="ru-RU" sz="2400" b="1"/>
              <a:t>XML-RPC</a:t>
            </a:r>
            <a:r>
              <a:rPr lang="ru-RU" sz="2400"/>
              <a:t>, </a:t>
            </a:r>
            <a:r>
              <a:rPr lang="ru-RU" sz="2400" b="1"/>
              <a:t>WebDAV</a:t>
            </a:r>
            <a:r>
              <a:rPr lang="ru-RU" sz="2400"/>
              <a:t>.</a:t>
            </a:r>
          </a:p>
          <a:p>
            <a:pPr>
              <a:lnSpc>
                <a:spcPct val="80000"/>
              </a:lnSpc>
            </a:pPr>
            <a:endParaRPr lang="ru-RU" sz="2400"/>
          </a:p>
          <a:p>
            <a:pPr>
              <a:lnSpc>
                <a:spcPct val="80000"/>
              </a:lnSpc>
            </a:pPr>
            <a:r>
              <a:rPr lang="ru-RU" sz="2400"/>
              <a:t>Основным объектом манипуляции в </a:t>
            </a:r>
            <a:r>
              <a:rPr lang="ru-RU" sz="2400" b="1"/>
              <a:t>HTTP</a:t>
            </a:r>
            <a:r>
              <a:rPr lang="ru-RU" sz="2400"/>
              <a:t> является ресурс, на который указывает </a:t>
            </a:r>
            <a:r>
              <a:rPr lang="ru-RU" sz="2400" b="1"/>
              <a:t>URI</a:t>
            </a:r>
            <a:r>
              <a:rPr lang="ru-RU" sz="2400"/>
              <a:t> (англ. Uniform Resource Identifier) в запросе клиента. Обычно такими ресурсами являются хранящиеся на сервере файлы, но ими могут быть логические объекты или что-то абстрактное.</a:t>
            </a:r>
            <a:endParaRPr lang="en-US" sz="2400"/>
          </a:p>
          <a:p>
            <a:pPr>
              <a:lnSpc>
                <a:spcPct val="80000"/>
              </a:lnSpc>
            </a:pPr>
            <a:r>
              <a:rPr lang="ru-RU" sz="2400"/>
              <a:t>Особенностью протокола </a:t>
            </a:r>
            <a:r>
              <a:rPr lang="ru-RU" sz="2400" b="1"/>
              <a:t>HTTP</a:t>
            </a:r>
            <a:r>
              <a:rPr lang="ru-RU" sz="2400"/>
              <a:t> является возможность указать в запросе и ответе способ представления одного и того же ресурса по различным параметрам: формату, кодировке, языку и т. д. Именно благодаря возможности указания способа кодирования сообщения клиент и сервер могут обмениваться двоичными данными, хотя данный протокол является текстовым</a:t>
            </a:r>
            <a:r>
              <a:rPr lang="en-US" sz="2400"/>
              <a:t>.</a:t>
            </a:r>
            <a:endParaRPr lang="ru-RU"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57200" y="333375"/>
            <a:ext cx="8229600" cy="5792788"/>
          </a:xfrm>
        </p:spPr>
        <p:txBody>
          <a:bodyPr/>
          <a:lstStyle/>
          <a:p>
            <a:pPr>
              <a:lnSpc>
                <a:spcPct val="80000"/>
              </a:lnSpc>
            </a:pPr>
            <a:r>
              <a:rPr lang="ru-RU" sz="2400" b="1"/>
              <a:t>HTTP</a:t>
            </a:r>
            <a:r>
              <a:rPr lang="ru-RU" sz="2400"/>
              <a:t> — протокол прикладного уровня, аналогичными ему являются </a:t>
            </a:r>
            <a:r>
              <a:rPr lang="ru-RU" sz="2400" b="1"/>
              <a:t>FTP</a:t>
            </a:r>
            <a:r>
              <a:rPr lang="ru-RU" sz="2400"/>
              <a:t> и </a:t>
            </a:r>
            <a:r>
              <a:rPr lang="ru-RU" sz="2400" b="1"/>
              <a:t>SMTP</a:t>
            </a:r>
            <a:r>
              <a:rPr lang="ru-RU" sz="2400"/>
              <a:t>.</a:t>
            </a:r>
            <a:endParaRPr lang="en-US" sz="2400"/>
          </a:p>
          <a:p>
            <a:pPr>
              <a:lnSpc>
                <a:spcPct val="80000"/>
              </a:lnSpc>
              <a:buFontTx/>
              <a:buNone/>
            </a:pPr>
            <a:r>
              <a:rPr lang="en-US" sz="2400"/>
              <a:t>	</a:t>
            </a:r>
            <a:r>
              <a:rPr lang="ru-RU" sz="2400"/>
              <a:t>Обмен сообщениями идёт по обыкновенной схеме «запрос-ответ». Для идентификации ресурсов </a:t>
            </a:r>
            <a:r>
              <a:rPr lang="ru-RU" sz="2400" b="1"/>
              <a:t>HTTP</a:t>
            </a:r>
            <a:r>
              <a:rPr lang="ru-RU" sz="2400"/>
              <a:t> использует глобальные </a:t>
            </a:r>
            <a:r>
              <a:rPr lang="ru-RU" sz="2400" b="1"/>
              <a:t>URI</a:t>
            </a:r>
            <a:r>
              <a:rPr lang="ru-RU" sz="2400"/>
              <a:t>. В отличие от многих других протоколов, HTTP не сохраняет своего состояния. Это означает отсутствие сохранения промежуточного состояния между парами «запрос-ответ». Компоненты, использующие HTTP, могут самостоятельно осуществлять сохранение информации о состоянии, связанной с последними запросами и ответами. Браузер, посылающий запросы, может отслеживать задержки ответов. Сервер может хранить IP-адреса  и заголовки запросов последних клиентов. Однако сам протокол не осведомлён о предыдущих запросах и ответах, в нём не предусмотрена внутренняя поддержка состояния, к нему не предъявляются такие требования.</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ru-RU" b="1"/>
              <a:t>Достоинства </a:t>
            </a:r>
            <a:r>
              <a:rPr lang="en-US" b="1"/>
              <a:t>HTTP</a:t>
            </a:r>
            <a:endParaRPr lang="ru-RU" b="1"/>
          </a:p>
        </p:txBody>
      </p:sp>
      <p:sp>
        <p:nvSpPr>
          <p:cNvPr id="8195" name="Rectangle 3"/>
          <p:cNvSpPr>
            <a:spLocks noGrp="1" noChangeArrowheads="1"/>
          </p:cNvSpPr>
          <p:nvPr>
            <p:ph type="body" idx="1"/>
          </p:nvPr>
        </p:nvSpPr>
        <p:spPr>
          <a:xfrm>
            <a:off x="457200" y="1341438"/>
            <a:ext cx="8229600" cy="5040312"/>
          </a:xfrm>
        </p:spPr>
        <p:txBody>
          <a:bodyPr/>
          <a:lstStyle/>
          <a:p>
            <a:pPr>
              <a:lnSpc>
                <a:spcPct val="80000"/>
              </a:lnSpc>
            </a:pPr>
            <a:r>
              <a:rPr lang="ru-RU" sz="2000" b="1"/>
              <a:t>Простота</a:t>
            </a:r>
          </a:p>
          <a:p>
            <a:pPr>
              <a:lnSpc>
                <a:spcPct val="80000"/>
              </a:lnSpc>
              <a:buFontTx/>
              <a:buNone/>
            </a:pPr>
            <a:r>
              <a:rPr lang="en-US" sz="2000"/>
              <a:t>		</a:t>
            </a:r>
            <a:r>
              <a:rPr lang="ru-RU" sz="2000"/>
              <a:t>Протокол настолько прост в реализации, что позволяет с лёгкостью создавать клиентские приложения.</a:t>
            </a:r>
          </a:p>
          <a:p>
            <a:pPr>
              <a:lnSpc>
                <a:spcPct val="80000"/>
              </a:lnSpc>
            </a:pPr>
            <a:r>
              <a:rPr lang="ru-RU" sz="2000" b="1"/>
              <a:t>Расширяемость</a:t>
            </a:r>
          </a:p>
          <a:p>
            <a:pPr>
              <a:lnSpc>
                <a:spcPct val="80000"/>
              </a:lnSpc>
              <a:buFontTx/>
              <a:buNone/>
            </a:pPr>
            <a:r>
              <a:rPr lang="en-US" sz="2000"/>
              <a:t>		</a:t>
            </a:r>
            <a:r>
              <a:rPr lang="ru-RU" sz="2000"/>
              <a:t>Возможности протокола легко расширяются благодаря внедрению своих собственных заголовков, сохраняя совместимость с другими клиентами и серверами. Они будут игнорировать неизвестные им заголовки, но при этом можно получить необходимую функциональность при решении специфической задачи.</a:t>
            </a:r>
          </a:p>
          <a:p>
            <a:pPr>
              <a:lnSpc>
                <a:spcPct val="80000"/>
              </a:lnSpc>
            </a:pPr>
            <a:r>
              <a:rPr lang="ru-RU" sz="2000" b="1"/>
              <a:t>Распространённость</a:t>
            </a:r>
          </a:p>
          <a:p>
            <a:pPr>
              <a:lnSpc>
                <a:spcPct val="80000"/>
              </a:lnSpc>
              <a:buFontTx/>
              <a:buNone/>
            </a:pPr>
            <a:r>
              <a:rPr lang="en-US" sz="2000"/>
              <a:t>		</a:t>
            </a:r>
            <a:r>
              <a:rPr lang="ru-RU" sz="2000"/>
              <a:t>При выборе протокола HTTP для решения конкретных задач немаловажным фактором является его распространённость. Как следствие, это обилие различной документации по протоколу на многих языках мира, включение удобных в использовании средств разработки в популярные IDE, поддержка протокола в качестве клиента многими программами и обширный выбор среди хостинговых компаний с серверами HTTP.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ru-RU" b="1"/>
              <a:t>Недостатки и проблемы</a:t>
            </a:r>
          </a:p>
        </p:txBody>
      </p:sp>
      <p:sp>
        <p:nvSpPr>
          <p:cNvPr id="9219" name="Rectangle 3"/>
          <p:cNvSpPr>
            <a:spLocks noGrp="1" noChangeArrowheads="1"/>
          </p:cNvSpPr>
          <p:nvPr>
            <p:ph type="body" idx="1"/>
          </p:nvPr>
        </p:nvSpPr>
        <p:spPr/>
        <p:txBody>
          <a:bodyPr/>
          <a:lstStyle/>
          <a:p>
            <a:r>
              <a:rPr lang="ru-RU" sz="2400" b="1"/>
              <a:t>Большой размер сообщений</a:t>
            </a:r>
          </a:p>
          <a:p>
            <a:pPr>
              <a:buFontTx/>
              <a:buNone/>
            </a:pPr>
            <a:r>
              <a:rPr lang="en-US" sz="2400"/>
              <a:t>		</a:t>
            </a:r>
            <a:r>
              <a:rPr lang="ru-RU" sz="2400"/>
              <a:t>Использование текстового формата в протоколе порождает соответствующий недостаток: большой размер сообщений по сравнению с передачей двоичных данных. Из-за этого возрастает нагрузка на оборудование при формировании, обработке и передаче сообщений. Для решения данной проблемы в протокол встроены средства для обеспечения кэширования на стороне клиента, а также средства компрессии передаваемого контента.</a:t>
            </a:r>
            <a:endParaRPr 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ru-RU" b="1"/>
              <a:t>Недостатки и проблемы</a:t>
            </a:r>
          </a:p>
        </p:txBody>
      </p:sp>
      <p:sp>
        <p:nvSpPr>
          <p:cNvPr id="10243" name="Rectangle 3"/>
          <p:cNvSpPr>
            <a:spLocks noGrp="1" noChangeArrowheads="1"/>
          </p:cNvSpPr>
          <p:nvPr>
            <p:ph type="body" idx="1"/>
          </p:nvPr>
        </p:nvSpPr>
        <p:spPr/>
        <p:txBody>
          <a:bodyPr/>
          <a:lstStyle/>
          <a:p>
            <a:r>
              <a:rPr lang="ru-RU" sz="2000" b="1"/>
              <a:t>Отсутствие «навигации»</a:t>
            </a:r>
          </a:p>
          <a:p>
            <a:pPr>
              <a:buFontTx/>
              <a:buNone/>
            </a:pPr>
            <a:r>
              <a:rPr lang="en-US" sz="2000"/>
              <a:t>		</a:t>
            </a:r>
            <a:r>
              <a:rPr lang="ru-RU" sz="2000"/>
              <a:t>Хотя протокол разрабатывался как средство работы с ресурсами сервера, у него отсутствуют в явном виде средства навигации среди этих ресурсов. Например, клиент не может явным образом запросить список доступных файлов, как в протоколе FTP. Предполагалось, что конечный пользователь уже знает URI необходимого ему документа, закачав который, он будет производить навигацию благодаря гиперссылкам. Это вполне нормально и удобно для человека, но затруднительно, когда стоят задачи автоматической обработки и анализа всех ресурсов сервера без участия человека. Решение этой проблемы лежит полностью на плечах разработчиков приложений, использующих данный протокол. </a:t>
            </a:r>
            <a:endParaRPr lang="en-US" sz="2000"/>
          </a:p>
          <a:p>
            <a:endParaRPr lang="ru-R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ru-RU" b="1"/>
              <a:t>Недостатки и проблемы</a:t>
            </a:r>
          </a:p>
        </p:txBody>
      </p:sp>
      <p:sp>
        <p:nvSpPr>
          <p:cNvPr id="11267" name="Rectangle 3"/>
          <p:cNvSpPr>
            <a:spLocks noGrp="1" noChangeArrowheads="1"/>
          </p:cNvSpPr>
          <p:nvPr>
            <p:ph type="body" idx="1"/>
          </p:nvPr>
        </p:nvSpPr>
        <p:spPr/>
        <p:txBody>
          <a:bodyPr/>
          <a:lstStyle/>
          <a:p>
            <a:pPr>
              <a:lnSpc>
                <a:spcPct val="80000"/>
              </a:lnSpc>
            </a:pPr>
            <a:r>
              <a:rPr lang="ru-RU" sz="2400" b="1"/>
              <a:t>Нет поддержки распределённости</a:t>
            </a:r>
          </a:p>
          <a:p>
            <a:pPr>
              <a:lnSpc>
                <a:spcPct val="80000"/>
              </a:lnSpc>
              <a:buFontTx/>
              <a:buNone/>
            </a:pPr>
            <a:r>
              <a:rPr lang="en-US" sz="2200"/>
              <a:t>		</a:t>
            </a:r>
            <a:r>
              <a:rPr lang="ru-RU" sz="2200"/>
              <a:t>Протокол HTTP разрабатывался для решения типичных бытовых задач, где само по себе время обработки запроса должно занимать незначительное время или вообще не приниматься в расчёт. Но в промышленном использовании с применением распределённых вычислений при высоких нагрузках на сервер протокол HTTP оказывается беспомощен.</a:t>
            </a:r>
            <a:endParaRPr lang="en-US" sz="2200"/>
          </a:p>
          <a:p>
            <a:pPr>
              <a:lnSpc>
                <a:spcPct val="80000"/>
              </a:lnSpc>
              <a:buFontTx/>
              <a:buNone/>
            </a:pPr>
            <a:r>
              <a:rPr lang="en-US" sz="2200"/>
              <a:t>		</a:t>
            </a:r>
            <a:r>
              <a:rPr lang="ru-RU" sz="2200"/>
              <a:t>В 1998 году W3C предложил альтернативный протокол HTTP-NG (англ. HTTP Next Generation) для полной замены устаревшего с акцентированием внимания именно на этой области. Идею его необходимости поддержали крупные специалисты по распределённым вычислениям, но данный протокол до сих пор находится на стадии разработки.</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c_http">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lec_http</Template>
  <TotalTime>145</TotalTime>
  <Words>2153</Words>
  <Application>Microsoft Office PowerPoint</Application>
  <PresentationFormat>Экран (4:3)</PresentationFormat>
  <Paragraphs>246</Paragraphs>
  <Slides>38</Slides>
  <Notes>0</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38</vt:i4>
      </vt:variant>
    </vt:vector>
  </HeadingPairs>
  <TitlesOfParts>
    <vt:vector size="40" baseType="lpstr">
      <vt:lpstr>Arial</vt:lpstr>
      <vt:lpstr>lec_http</vt:lpstr>
      <vt:lpstr>Протокол HTTP</vt:lpstr>
      <vt:lpstr>Презентация PowerPoint</vt:lpstr>
      <vt:lpstr>Спецификация HTTP</vt:lpstr>
      <vt:lpstr>Презентация PowerPoint</vt:lpstr>
      <vt:lpstr>Презентация PowerPoint</vt:lpstr>
      <vt:lpstr>Достоинства HTTP</vt:lpstr>
      <vt:lpstr>Недостатки и проблемы</vt:lpstr>
      <vt:lpstr>Недостатки и проблемы</vt:lpstr>
      <vt:lpstr>Недостатки и проблемы</vt:lpstr>
      <vt:lpstr>Программное обеспечение</vt:lpstr>
      <vt:lpstr>История развития</vt:lpstr>
      <vt:lpstr>Структура протокола</vt:lpstr>
      <vt:lpstr>Стартовая строка</vt:lpstr>
      <vt:lpstr>Стартовая строка</vt:lpstr>
      <vt:lpstr>Методы</vt:lpstr>
      <vt:lpstr>Метод OPTIONS</vt:lpstr>
      <vt:lpstr>Метод GET</vt:lpstr>
      <vt:lpstr>Метод HEAD</vt:lpstr>
      <vt:lpstr>Метод POST</vt:lpstr>
      <vt:lpstr>Метод PUT</vt:lpstr>
      <vt:lpstr>Презентация PowerPoint</vt:lpstr>
      <vt:lpstr>Коды состояния</vt:lpstr>
      <vt:lpstr>Классы кодов состояния </vt:lpstr>
      <vt:lpstr>Классы кодов состояния</vt:lpstr>
      <vt:lpstr>Классы кодов состояния</vt:lpstr>
      <vt:lpstr>Классы кодов состояния</vt:lpstr>
      <vt:lpstr>Классы кодов состояния</vt:lpstr>
      <vt:lpstr>Заголовки</vt:lpstr>
      <vt:lpstr>Основные группы заголовков</vt:lpstr>
      <vt:lpstr>Примеры диалогов HTTP</vt:lpstr>
      <vt:lpstr>Перенаправления</vt:lpstr>
      <vt:lpstr>Докачка и фрагментарное скачивание</vt:lpstr>
      <vt:lpstr>Презентация PowerPoint</vt:lpstr>
      <vt:lpstr>Презентация PowerPoint</vt:lpstr>
      <vt:lpstr>Презентация PowerPoint</vt:lpstr>
      <vt:lpstr>Презентация PowerPoint</vt:lpstr>
      <vt:lpstr>Особенности протокола</vt:lpstr>
      <vt:lpstr>Особенности протокола</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Протокол HTTP</dc:title>
  <dc:creator>SHIMAN</dc:creator>
  <cp:lastModifiedBy>admin</cp:lastModifiedBy>
  <cp:revision>7</cp:revision>
  <dcterms:created xsi:type="dcterms:W3CDTF">2011-12-01T09:34:52Z</dcterms:created>
  <dcterms:modified xsi:type="dcterms:W3CDTF">2018-12-12T06:42:23Z</dcterms:modified>
</cp:coreProperties>
</file>