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76" r:id="rId5"/>
    <p:sldId id="268" r:id="rId6"/>
    <p:sldId id="269" r:id="rId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AB3"/>
    <a:srgbClr val="E6E6E6"/>
    <a:srgbClr val="61A7F5"/>
    <a:srgbClr val="08071E"/>
    <a:srgbClr val="3D6AFF"/>
    <a:srgbClr val="577EFF"/>
    <a:srgbClr val="FFCB3D"/>
    <a:srgbClr val="050D79"/>
    <a:srgbClr val="003BAF"/>
    <a:srgbClr val="0712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33" d="100"/>
          <a:sy n="33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yourbasic.org/golang/advantages-over-java-python/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C4461387-FE38-4007-A01E-680CA8359573}"/>
              </a:ext>
            </a:extLst>
          </p:cNvPr>
          <p:cNvSpPr/>
          <p:nvPr/>
        </p:nvSpPr>
        <p:spPr>
          <a:xfrm>
            <a:off x="-45569" y="0"/>
            <a:ext cx="24514629" cy="13716000"/>
          </a:xfrm>
          <a:prstGeom prst="rect">
            <a:avLst/>
          </a:prstGeom>
          <a:solidFill>
            <a:srgbClr val="000000">
              <a:alpha val="8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29" name="NewsWare"/>
          <p:cNvSpPr txBox="1"/>
          <p:nvPr/>
        </p:nvSpPr>
        <p:spPr>
          <a:xfrm>
            <a:off x="1350299" y="3435204"/>
            <a:ext cx="19612741" cy="27186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 b="0">
                <a:solidFill>
                  <a:srgbClr val="FFFFFF"/>
                </a:solidFill>
                <a:latin typeface="SF Pro Text Bold"/>
                <a:ea typeface="SF Pro Text Bold"/>
                <a:cs typeface="SF Pro Text Bold"/>
                <a:sym typeface="SF Pro Text Bold"/>
              </a:defRPr>
            </a:lvl1pPr>
          </a:lstStyle>
          <a:p>
            <a:r>
              <a:rPr lang="en-US" sz="17000" dirty="0"/>
              <a:t>ZLP Technologies</a:t>
            </a:r>
            <a:endParaRPr sz="17000" dirty="0"/>
          </a:p>
        </p:txBody>
      </p:sp>
      <p:sp>
        <p:nvSpPr>
          <p:cNvPr id="130" name="How we envision…"/>
          <p:cNvSpPr txBox="1"/>
          <p:nvPr/>
        </p:nvSpPr>
        <p:spPr>
          <a:xfrm>
            <a:off x="1586948" y="7388773"/>
            <a:ext cx="17328821" cy="231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4000" b="0">
                <a:solidFill>
                  <a:srgbClr val="FFFFFF"/>
                </a:solidFill>
                <a:latin typeface="SF Pro Text Light"/>
                <a:ea typeface="SF Pro Text Light"/>
                <a:cs typeface="SF Pro Text Light"/>
                <a:sym typeface="SF Pro Text Light"/>
              </a:defRPr>
            </a:pPr>
            <a:r>
              <a:rPr lang="ru-RU" sz="4800" dirty="0"/>
              <a:t>Информационная система финансового планирования, предоставляющая услугу подбора индивидуальных инвестиционных предложений клиентам</a:t>
            </a:r>
            <a:endParaRPr sz="4800" dirty="0"/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EFE4E497-AC3B-48DB-BAFD-926D0D1A7E7A}"/>
              </a:ext>
            </a:extLst>
          </p:cNvPr>
          <p:cNvGrpSpPr/>
          <p:nvPr/>
        </p:nvGrpSpPr>
        <p:grpSpPr>
          <a:xfrm>
            <a:off x="-45569" y="12602239"/>
            <a:ext cx="24514629" cy="1113760"/>
            <a:chOff x="-45569" y="12602239"/>
            <a:chExt cx="24514629" cy="1113760"/>
          </a:xfrm>
        </p:grpSpPr>
        <p:sp>
          <p:nvSpPr>
            <p:cNvPr id="9" name="Rectangle">
              <a:extLst>
                <a:ext uri="{FF2B5EF4-FFF2-40B4-BE49-F238E27FC236}">
                  <a16:creationId xmlns:a16="http://schemas.microsoft.com/office/drawing/2014/main" id="{0B23B2F6-66E3-48FA-8B23-2399B986C9B3}"/>
                </a:ext>
              </a:extLst>
            </p:cNvPr>
            <p:cNvSpPr/>
            <p:nvPr/>
          </p:nvSpPr>
          <p:spPr>
            <a:xfrm>
              <a:off x="-45569" y="13160828"/>
              <a:ext cx="24449315" cy="555171"/>
            </a:xfrm>
            <a:prstGeom prst="rect">
              <a:avLst/>
            </a:prstGeom>
            <a:solidFill>
              <a:srgbClr val="3D6A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  <p:sp>
          <p:nvSpPr>
            <p:cNvPr id="30" name="Rectangle">
              <a:extLst>
                <a:ext uri="{FF2B5EF4-FFF2-40B4-BE49-F238E27FC236}">
                  <a16:creationId xmlns:a16="http://schemas.microsoft.com/office/drawing/2014/main" id="{C23AA770-428D-4CB1-822F-DEA72F6E5B7F}"/>
                </a:ext>
              </a:extLst>
            </p:cNvPr>
            <p:cNvSpPr/>
            <p:nvPr/>
          </p:nvSpPr>
          <p:spPr>
            <a:xfrm>
              <a:off x="23669598" y="13160829"/>
              <a:ext cx="799462" cy="555170"/>
            </a:xfrm>
            <a:prstGeom prst="rect">
              <a:avLst/>
            </a:prstGeom>
            <a:solidFill>
              <a:srgbClr val="FFCB3D"/>
            </a:solidFill>
            <a:ln w="12700">
              <a:solidFill>
                <a:srgbClr val="FFCB3D"/>
              </a:solidFill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  <p:sp>
          <p:nvSpPr>
            <p:cNvPr id="34" name="Rectangle">
              <a:extLst>
                <a:ext uri="{FF2B5EF4-FFF2-40B4-BE49-F238E27FC236}">
                  <a16:creationId xmlns:a16="http://schemas.microsoft.com/office/drawing/2014/main" id="{9E851017-728B-4F75-A8B5-13138C719E29}"/>
                </a:ext>
              </a:extLst>
            </p:cNvPr>
            <p:cNvSpPr/>
            <p:nvPr/>
          </p:nvSpPr>
          <p:spPr>
            <a:xfrm>
              <a:off x="22870136" y="12602239"/>
              <a:ext cx="799462" cy="555170"/>
            </a:xfrm>
            <a:prstGeom prst="rect">
              <a:avLst/>
            </a:prstGeom>
            <a:solidFill>
              <a:srgbClr val="002AB3"/>
            </a:solidFill>
            <a:ln w="127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"/>
          <p:cNvSpPr/>
          <p:nvPr/>
        </p:nvSpPr>
        <p:spPr>
          <a:xfrm>
            <a:off x="0" y="-1"/>
            <a:ext cx="7260161" cy="13510506"/>
          </a:xfrm>
          <a:prstGeom prst="rect">
            <a:avLst/>
          </a:prstGeom>
          <a:solidFill>
            <a:srgbClr val="08071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44" name="Rectangle">
            <a:extLst>
              <a:ext uri="{FF2B5EF4-FFF2-40B4-BE49-F238E27FC236}">
                <a16:creationId xmlns:a16="http://schemas.microsoft.com/office/drawing/2014/main" id="{E5864B79-9D98-495A-9B6F-EC83E8A962A3}"/>
              </a:ext>
            </a:extLst>
          </p:cNvPr>
          <p:cNvSpPr/>
          <p:nvPr/>
        </p:nvSpPr>
        <p:spPr>
          <a:xfrm>
            <a:off x="-25400" y="13510505"/>
            <a:ext cx="24449315" cy="239681"/>
          </a:xfrm>
          <a:prstGeom prst="rect">
            <a:avLst/>
          </a:prstGeom>
          <a:solidFill>
            <a:srgbClr val="FFCB3D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33" name="Why does it…"/>
          <p:cNvSpPr txBox="1"/>
          <p:nvPr/>
        </p:nvSpPr>
        <p:spPr>
          <a:xfrm>
            <a:off x="511598" y="3444784"/>
            <a:ext cx="5665686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ru-RU" sz="7200" dirty="0">
                <a:solidFill>
                  <a:schemeClr val="bg1"/>
                </a:solidFill>
              </a:rPr>
              <a:t>Заголовок</a:t>
            </a:r>
          </a:p>
        </p:txBody>
      </p:sp>
      <p:sp>
        <p:nvSpPr>
          <p:cNvPr id="134" name="Future advantages against…"/>
          <p:cNvSpPr txBox="1"/>
          <p:nvPr/>
        </p:nvSpPr>
        <p:spPr>
          <a:xfrm>
            <a:off x="511598" y="6239227"/>
            <a:ext cx="3664465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 b="0">
                <a:solidFill>
                  <a:srgbClr val="FFFFFF"/>
                </a:solidFill>
                <a:latin typeface="SF Pro Text Light"/>
                <a:ea typeface="SF Pro Text Light"/>
                <a:cs typeface="SF Pro Text Light"/>
                <a:sym typeface="SF Pro Text Light"/>
              </a:defRPr>
            </a:pPr>
            <a:r>
              <a:rPr lang="ru-RU" dirty="0">
                <a:solidFill>
                  <a:schemeClr val="bg1"/>
                </a:solidFill>
              </a:rPr>
              <a:t>Подзаголовок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47" name="Picture 2">
            <a:extLst>
              <a:ext uri="{FF2B5EF4-FFF2-40B4-BE49-F238E27FC236}">
                <a16:creationId xmlns:a16="http://schemas.microsoft.com/office/drawing/2014/main" id="{DAAE07BF-257D-4AA2-9C9F-DCC5200F8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528" y="2824875"/>
            <a:ext cx="1724945" cy="1292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FF4D096C-D609-467A-BAA7-BC6CCA183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640" y="4294588"/>
            <a:ext cx="1724945" cy="1292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:a16="http://schemas.microsoft.com/office/drawing/2014/main" id="{7D2C383B-4320-4AFB-93BD-EF58260D4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927" y="5818166"/>
            <a:ext cx="1724945" cy="1292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>
            <a:extLst>
              <a:ext uri="{FF2B5EF4-FFF2-40B4-BE49-F238E27FC236}">
                <a16:creationId xmlns:a16="http://schemas.microsoft.com/office/drawing/2014/main" id="{D5394B96-C768-44CA-89E3-18313B8EA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196" y="7399650"/>
            <a:ext cx="1724945" cy="1292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>
            <a:extLst>
              <a:ext uri="{FF2B5EF4-FFF2-40B4-BE49-F238E27FC236}">
                <a16:creationId xmlns:a16="http://schemas.microsoft.com/office/drawing/2014/main" id="{6826B165-5064-4BF2-9623-810DBF199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418" y="9074279"/>
            <a:ext cx="1724945" cy="1292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Page 4">
            <a:extLst>
              <a:ext uri="{FF2B5EF4-FFF2-40B4-BE49-F238E27FC236}">
                <a16:creationId xmlns:a16="http://schemas.microsoft.com/office/drawing/2014/main" id="{E5C2B5D4-774D-4B30-A19B-C9B1A5C01FC6}"/>
              </a:ext>
            </a:extLst>
          </p:cNvPr>
          <p:cNvSpPr txBox="1"/>
          <p:nvPr/>
        </p:nvSpPr>
        <p:spPr>
          <a:xfrm>
            <a:off x="659389" y="12865805"/>
            <a:ext cx="865622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0">
                <a:solidFill>
                  <a:srgbClr val="5E5E5E"/>
                </a:solidFill>
                <a:latin typeface="SF Pro Text Medium"/>
                <a:ea typeface="SF Pro Text Medium"/>
                <a:cs typeface="SF Pro Text Medium"/>
                <a:sym typeface="SF Pro Text Medium"/>
              </a:defRPr>
            </a:lvl1pPr>
          </a:lstStyle>
          <a:p>
            <a:r>
              <a:rPr dirty="0"/>
              <a:t>Page </a:t>
            </a:r>
            <a:r>
              <a:rPr lang="en-US" dirty="0"/>
              <a:t>2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A969BC4F-319A-49A7-A940-B0C3E2A0483B}"/>
              </a:ext>
            </a:extLst>
          </p:cNvPr>
          <p:cNvSpPr/>
          <p:nvPr/>
        </p:nvSpPr>
        <p:spPr>
          <a:xfrm>
            <a:off x="0" y="-1"/>
            <a:ext cx="7260161" cy="13510506"/>
          </a:xfrm>
          <a:prstGeom prst="rect">
            <a:avLst/>
          </a:prstGeom>
          <a:solidFill>
            <a:srgbClr val="08071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63" name="| Используемый для описания фреймворк…"/>
          <p:cNvSpPr txBox="1"/>
          <p:nvPr/>
        </p:nvSpPr>
        <p:spPr>
          <a:xfrm>
            <a:off x="1760471" y="-3480645"/>
            <a:ext cx="6607176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000" b="0">
                <a:solidFill>
                  <a:srgbClr val="FFFFFF"/>
                </a:solidFill>
                <a:latin typeface="SF Pro Text Bold"/>
                <a:ea typeface="SF Pro Text Bold"/>
                <a:cs typeface="SF Pro Text Bold"/>
                <a:sym typeface="SF Pro Text Bold"/>
              </a:defRPr>
            </a:pPr>
            <a:r>
              <a:t>| Используемый для описания фреймворк</a:t>
            </a:r>
          </a:p>
          <a:p>
            <a:pPr algn="l">
              <a:defRPr sz="2000" b="0">
                <a:solidFill>
                  <a:srgbClr val="FFFFFF"/>
                </a:solidFill>
                <a:latin typeface="SF Pro Text Bold"/>
                <a:ea typeface="SF Pro Text Bold"/>
                <a:cs typeface="SF Pro Text Bold"/>
                <a:sym typeface="SF Pro Text Bold"/>
              </a:defRPr>
            </a:pPr>
            <a:r>
              <a:t>Jobs to be done смещает фокус с характеристик</a:t>
            </a:r>
          </a:p>
          <a:p>
            <a:pPr algn="l">
              <a:defRPr sz="2000" b="0">
                <a:solidFill>
                  <a:srgbClr val="FFFFFF"/>
                </a:solidFill>
                <a:latin typeface="SF Pro Text Bold"/>
                <a:ea typeface="SF Pro Text Bold"/>
                <a:cs typeface="SF Pro Text Bold"/>
                <a:sym typeface="SF Pro Text Bold"/>
              </a:defRPr>
            </a:pPr>
            <a:r>
              <a:t>клиента на его проблему и потребность</a:t>
            </a:r>
          </a:p>
        </p:txBody>
      </p:sp>
      <p:sp>
        <p:nvSpPr>
          <p:cNvPr id="164" name="Go lang"/>
          <p:cNvSpPr txBox="1"/>
          <p:nvPr/>
        </p:nvSpPr>
        <p:spPr>
          <a:xfrm>
            <a:off x="8933427" y="1431574"/>
            <a:ext cx="5156861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 b="0">
                <a:solidFill>
                  <a:srgbClr val="FFFFFF"/>
                </a:solidFill>
                <a:latin typeface="SF Pro Text Bold"/>
                <a:ea typeface="SF Pro Text Bold"/>
                <a:cs typeface="SF Pro Text Bold"/>
                <a:sym typeface="SF Pro Text Bold"/>
              </a:defRPr>
            </a:lvl1pPr>
          </a:lstStyle>
          <a:p>
            <a:r>
              <a:rPr lang="ru-RU" sz="7200" dirty="0">
                <a:solidFill>
                  <a:schemeClr val="tx1"/>
                </a:solidFill>
              </a:rPr>
              <a:t>Заголовок</a:t>
            </a:r>
            <a:endParaRPr sz="7200" dirty="0">
              <a:solidFill>
                <a:schemeClr val="tx1"/>
              </a:solidFill>
            </a:endParaRPr>
          </a:p>
        </p:txBody>
      </p:sp>
      <p:sp>
        <p:nvSpPr>
          <p:cNvPr id="165" name="Line"/>
          <p:cNvSpPr/>
          <p:nvPr/>
        </p:nvSpPr>
        <p:spPr>
          <a:xfrm>
            <a:off x="8984227" y="3340232"/>
            <a:ext cx="15763899" cy="0"/>
          </a:xfrm>
          <a:prstGeom prst="line">
            <a:avLst/>
          </a:prstGeom>
          <a:ln w="38100">
            <a:solidFill>
              <a:srgbClr val="08071E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67" name="Server side technologies"/>
          <p:cNvSpPr txBox="1"/>
          <p:nvPr/>
        </p:nvSpPr>
        <p:spPr>
          <a:xfrm>
            <a:off x="609186" y="5874388"/>
            <a:ext cx="3664465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 b="0">
                <a:solidFill>
                  <a:srgbClr val="FFFFFF"/>
                </a:solidFill>
                <a:latin typeface="SF Pro Text Light"/>
                <a:ea typeface="SF Pro Text Light"/>
                <a:cs typeface="SF Pro Text Light"/>
                <a:sym typeface="SF Pro Text Light"/>
              </a:defRPr>
            </a:lvl1pPr>
          </a:lstStyle>
          <a:p>
            <a:r>
              <a:rPr lang="ru-RU" dirty="0">
                <a:solidFill>
                  <a:schemeClr val="bg1"/>
                </a:solidFill>
              </a:rPr>
              <a:t>Подзаголовок</a:t>
            </a:r>
          </a:p>
          <a:p>
            <a:endParaRPr dirty="0"/>
          </a:p>
        </p:txBody>
      </p:sp>
      <p:sp>
        <p:nvSpPr>
          <p:cNvPr id="168" name="Technology…"/>
          <p:cNvSpPr txBox="1"/>
          <p:nvPr/>
        </p:nvSpPr>
        <p:spPr>
          <a:xfrm>
            <a:off x="1112272" y="3429235"/>
            <a:ext cx="4491614" cy="1118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ru-RU" sz="6600" dirty="0">
                <a:solidFill>
                  <a:schemeClr val="bg1"/>
                </a:solidFill>
              </a:rPr>
              <a:t>Заголовок</a:t>
            </a:r>
          </a:p>
        </p:txBody>
      </p:sp>
      <p:sp>
        <p:nvSpPr>
          <p:cNvPr id="169" name="Useful link"/>
          <p:cNvSpPr txBox="1"/>
          <p:nvPr/>
        </p:nvSpPr>
        <p:spPr>
          <a:xfrm>
            <a:off x="8984227" y="12782384"/>
            <a:ext cx="1191032" cy="505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sz="1900" b="0" u="sng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  <a:hlinkClick r:id="rId2"/>
              </a:defRPr>
            </a:lvl1pPr>
          </a:lstStyle>
          <a:p>
            <a:r>
              <a:rPr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Useful link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F6B845D-E022-4593-908E-9CF8030DA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60888" y="6896837"/>
            <a:ext cx="7150467" cy="1409772"/>
          </a:xfrm>
          <a:prstGeom prst="rect">
            <a:avLst/>
          </a:prstGeom>
        </p:spPr>
      </p:pic>
      <p:sp>
        <p:nvSpPr>
          <p:cNvPr id="15" name="Rectangle">
            <a:extLst>
              <a:ext uri="{FF2B5EF4-FFF2-40B4-BE49-F238E27FC236}">
                <a16:creationId xmlns:a16="http://schemas.microsoft.com/office/drawing/2014/main" id="{106C65B5-6541-4904-A93E-ED863B4FDC9E}"/>
              </a:ext>
            </a:extLst>
          </p:cNvPr>
          <p:cNvSpPr/>
          <p:nvPr/>
        </p:nvSpPr>
        <p:spPr>
          <a:xfrm>
            <a:off x="-25400" y="13510505"/>
            <a:ext cx="24449315" cy="239681"/>
          </a:xfrm>
          <a:prstGeom prst="rect">
            <a:avLst/>
          </a:prstGeom>
          <a:solidFill>
            <a:srgbClr val="3D6A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6" name="Page 4">
            <a:extLst>
              <a:ext uri="{FF2B5EF4-FFF2-40B4-BE49-F238E27FC236}">
                <a16:creationId xmlns:a16="http://schemas.microsoft.com/office/drawing/2014/main" id="{1E736992-A1E0-43EB-B5BE-E96502B1B629}"/>
              </a:ext>
            </a:extLst>
          </p:cNvPr>
          <p:cNvSpPr txBox="1"/>
          <p:nvPr/>
        </p:nvSpPr>
        <p:spPr>
          <a:xfrm>
            <a:off x="656984" y="12865805"/>
            <a:ext cx="870431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0">
                <a:solidFill>
                  <a:srgbClr val="5E5E5E"/>
                </a:solidFill>
                <a:latin typeface="SF Pro Text Medium"/>
                <a:ea typeface="SF Pro Text Medium"/>
                <a:cs typeface="SF Pro Text Medium"/>
                <a:sym typeface="SF Pro Text Medium"/>
              </a:defRPr>
            </a:lvl1pPr>
          </a:lstStyle>
          <a:p>
            <a:r>
              <a:rPr dirty="0"/>
              <a:t>Page </a:t>
            </a:r>
            <a:r>
              <a:rPr lang="en-US" dirty="0"/>
              <a:t>3</a:t>
            </a:r>
            <a:endParaRPr dirty="0"/>
          </a:p>
        </p:txBody>
      </p:sp>
      <p:sp>
        <p:nvSpPr>
          <p:cNvPr id="18" name="Rectangle">
            <a:extLst>
              <a:ext uri="{FF2B5EF4-FFF2-40B4-BE49-F238E27FC236}">
                <a16:creationId xmlns:a16="http://schemas.microsoft.com/office/drawing/2014/main" id="{AC104196-B886-48B1-965B-D181066B05B1}"/>
              </a:ext>
            </a:extLst>
          </p:cNvPr>
          <p:cNvSpPr/>
          <p:nvPr/>
        </p:nvSpPr>
        <p:spPr>
          <a:xfrm>
            <a:off x="23825200" y="-27696"/>
            <a:ext cx="545462" cy="561085"/>
          </a:xfrm>
          <a:prstGeom prst="rect">
            <a:avLst/>
          </a:prstGeom>
          <a:solidFill>
            <a:srgbClr val="FFCB3D"/>
          </a:solidFill>
          <a:ln w="12700">
            <a:solidFill>
              <a:srgbClr val="FFCB3D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00D5CC2E-82D8-43F1-A18B-2F8AFF37BBD3}"/>
              </a:ext>
            </a:extLst>
          </p:cNvPr>
          <p:cNvGrpSpPr/>
          <p:nvPr/>
        </p:nvGrpSpPr>
        <p:grpSpPr>
          <a:xfrm>
            <a:off x="8493261" y="3521071"/>
            <a:ext cx="5499860" cy="2968559"/>
            <a:chOff x="16445168" y="3331227"/>
            <a:chExt cx="5499860" cy="2968559"/>
          </a:xfrm>
          <a:solidFill>
            <a:srgbClr val="08071E"/>
          </a:solidFill>
        </p:grpSpPr>
        <p:sp>
          <p:nvSpPr>
            <p:cNvPr id="30" name="Rounded Rectangle">
              <a:extLst>
                <a:ext uri="{FF2B5EF4-FFF2-40B4-BE49-F238E27FC236}">
                  <a16:creationId xmlns:a16="http://schemas.microsoft.com/office/drawing/2014/main" id="{F5FB622F-FA4B-4412-A1FA-5A9AB09E1900}"/>
                </a:ext>
              </a:extLst>
            </p:cNvPr>
            <p:cNvSpPr/>
            <p:nvPr/>
          </p:nvSpPr>
          <p:spPr>
            <a:xfrm>
              <a:off x="16445168" y="3331227"/>
              <a:ext cx="5499860" cy="2968559"/>
            </a:xfrm>
            <a:prstGeom prst="roundRect">
              <a:avLst>
                <a:gd name="adj" fmla="val 7500"/>
              </a:avLst>
            </a:prstGeom>
            <a:grpFill/>
            <a:ln w="12700">
              <a:miter lim="400000"/>
            </a:ln>
            <a:effectLst>
              <a:outerShdw blurRad="6223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3" name="Features for customers">
              <a:extLst>
                <a:ext uri="{FF2B5EF4-FFF2-40B4-BE49-F238E27FC236}">
                  <a16:creationId xmlns:a16="http://schemas.microsoft.com/office/drawing/2014/main" id="{5F4ABDC0-FDC1-405F-901B-19C330AFF66C}"/>
                </a:ext>
              </a:extLst>
            </p:cNvPr>
            <p:cNvSpPr txBox="1"/>
            <p:nvPr/>
          </p:nvSpPr>
          <p:spPr>
            <a:xfrm>
              <a:off x="16880019" y="3785938"/>
              <a:ext cx="102657" cy="564257"/>
            </a:xfrm>
            <a:prstGeom prst="rect">
              <a:avLst/>
            </a:prstGeom>
            <a:grpFill/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algn="l">
                <a:defRPr b="0">
                  <a:solidFill>
                    <a:srgbClr val="FFFFFF"/>
                  </a:solidFill>
                  <a:latin typeface="SF Pro Text Bold"/>
                  <a:ea typeface="SF Pro Text Bold"/>
                  <a:cs typeface="SF Pro Text Bold"/>
                  <a:sym typeface="SF Pro Text Bold"/>
                </a:defRPr>
              </a:lvl1pPr>
            </a:lstStyle>
            <a:p>
              <a:endParaRPr dirty="0"/>
            </a:p>
          </p:txBody>
        </p:sp>
        <p:sp>
          <p:nvSpPr>
            <p:cNvPr id="34" name="Line">
              <a:extLst>
                <a:ext uri="{FF2B5EF4-FFF2-40B4-BE49-F238E27FC236}">
                  <a16:creationId xmlns:a16="http://schemas.microsoft.com/office/drawing/2014/main" id="{779AB706-0620-47B2-A91A-1EB1D2011A4D}"/>
                </a:ext>
              </a:extLst>
            </p:cNvPr>
            <p:cNvSpPr/>
            <p:nvPr/>
          </p:nvSpPr>
          <p:spPr>
            <a:xfrm>
              <a:off x="16962327" y="4612306"/>
              <a:ext cx="4982153" cy="1"/>
            </a:xfrm>
            <a:prstGeom prst="line">
              <a:avLst/>
            </a:prstGeom>
            <a:grpFill/>
            <a:ln w="12700">
              <a:solidFill>
                <a:srgbClr val="D5D5D5"/>
              </a:solidFill>
              <a:custDash>
                <a:ds d="600000" sp="600000"/>
              </a:custDash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5" name="Integrate subscriptions (e.g. Stripe),…">
              <a:extLst>
                <a:ext uri="{FF2B5EF4-FFF2-40B4-BE49-F238E27FC236}">
                  <a16:creationId xmlns:a16="http://schemas.microsoft.com/office/drawing/2014/main" id="{D529BDAA-CC20-428E-B8D7-3021662175E8}"/>
                </a:ext>
              </a:extLst>
            </p:cNvPr>
            <p:cNvSpPr txBox="1"/>
            <p:nvPr/>
          </p:nvSpPr>
          <p:spPr>
            <a:xfrm>
              <a:off x="16933941" y="5179962"/>
              <a:ext cx="102657" cy="410369"/>
            </a:xfrm>
            <a:prstGeom prst="rect">
              <a:avLst/>
            </a:prstGeom>
            <a:grpFill/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algn="l">
                <a:defRPr sz="2000" b="0">
                  <a:solidFill>
                    <a:srgbClr val="FFFFFF"/>
                  </a:solidFill>
                  <a:latin typeface="SF Pro Text Regular"/>
                  <a:ea typeface="SF Pro Text Regular"/>
                  <a:cs typeface="SF Pro Text Regular"/>
                  <a:sym typeface="SF Pro Text Regular"/>
                </a:defRPr>
              </a:pPr>
              <a:endParaRPr dirty="0"/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65107898-2E5E-4D5F-82CA-9DB5FAD37C67}"/>
              </a:ext>
            </a:extLst>
          </p:cNvPr>
          <p:cNvGrpSpPr/>
          <p:nvPr/>
        </p:nvGrpSpPr>
        <p:grpSpPr>
          <a:xfrm>
            <a:off x="1879138" y="3521071"/>
            <a:ext cx="5499861" cy="2968559"/>
            <a:chOff x="9831045" y="3331227"/>
            <a:chExt cx="5499861" cy="2968559"/>
          </a:xfrm>
          <a:solidFill>
            <a:srgbClr val="08071E"/>
          </a:solidFill>
        </p:grpSpPr>
        <p:sp>
          <p:nvSpPr>
            <p:cNvPr id="37" name="Rounded Rectangle">
              <a:extLst>
                <a:ext uri="{FF2B5EF4-FFF2-40B4-BE49-F238E27FC236}">
                  <a16:creationId xmlns:a16="http://schemas.microsoft.com/office/drawing/2014/main" id="{6ADD7AD7-4D8F-4FD9-9B88-D9887DDE664D}"/>
                </a:ext>
              </a:extLst>
            </p:cNvPr>
            <p:cNvSpPr/>
            <p:nvPr/>
          </p:nvSpPr>
          <p:spPr>
            <a:xfrm>
              <a:off x="9831045" y="3331227"/>
              <a:ext cx="5499861" cy="2968559"/>
            </a:xfrm>
            <a:prstGeom prst="roundRect">
              <a:avLst>
                <a:gd name="adj" fmla="val 7500"/>
              </a:avLst>
            </a:prstGeom>
            <a:grpFill/>
            <a:ln w="12700">
              <a:miter lim="400000"/>
            </a:ln>
            <a:effectLst>
              <a:outerShdw blurRad="6223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8" name="Admin area">
              <a:extLst>
                <a:ext uri="{FF2B5EF4-FFF2-40B4-BE49-F238E27FC236}">
                  <a16:creationId xmlns:a16="http://schemas.microsoft.com/office/drawing/2014/main" id="{57AFDFE4-4ED7-4BFC-92D8-CF25AC69C5F2}"/>
                </a:ext>
              </a:extLst>
            </p:cNvPr>
            <p:cNvSpPr txBox="1"/>
            <p:nvPr/>
          </p:nvSpPr>
          <p:spPr>
            <a:xfrm>
              <a:off x="10265897" y="3785700"/>
              <a:ext cx="102657" cy="564257"/>
            </a:xfrm>
            <a:prstGeom prst="rect">
              <a:avLst/>
            </a:prstGeom>
            <a:grpFill/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algn="l">
                <a:defRPr b="0">
                  <a:solidFill>
                    <a:srgbClr val="FFFFFF"/>
                  </a:solidFill>
                  <a:latin typeface="SF Pro Text Bold"/>
                  <a:ea typeface="SF Pro Text Bold"/>
                  <a:cs typeface="SF Pro Text Bold"/>
                  <a:sym typeface="SF Pro Text Bold"/>
                </a:defRPr>
              </a:lvl1pPr>
            </a:lstStyle>
            <a:p>
              <a:endParaRPr dirty="0"/>
            </a:p>
          </p:txBody>
        </p:sp>
        <p:sp>
          <p:nvSpPr>
            <p:cNvPr id="39" name="Line">
              <a:extLst>
                <a:ext uri="{FF2B5EF4-FFF2-40B4-BE49-F238E27FC236}">
                  <a16:creationId xmlns:a16="http://schemas.microsoft.com/office/drawing/2014/main" id="{5E9136B2-E2B7-4061-A510-3EC6B7CEFD15}"/>
                </a:ext>
              </a:extLst>
            </p:cNvPr>
            <p:cNvSpPr/>
            <p:nvPr/>
          </p:nvSpPr>
          <p:spPr>
            <a:xfrm>
              <a:off x="10342468" y="4612306"/>
              <a:ext cx="4982153" cy="1"/>
            </a:xfrm>
            <a:prstGeom prst="line">
              <a:avLst/>
            </a:prstGeom>
            <a:grpFill/>
            <a:ln w="12700">
              <a:solidFill>
                <a:srgbClr val="D5D5D5"/>
              </a:solidFill>
              <a:custDash>
                <a:ds d="600000" sp="600000"/>
              </a:custDash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1" name="Manage customers, statistics, users,…">
              <a:extLst>
                <a:ext uri="{FF2B5EF4-FFF2-40B4-BE49-F238E27FC236}">
                  <a16:creationId xmlns:a16="http://schemas.microsoft.com/office/drawing/2014/main" id="{9777A5D1-9999-40C2-9965-880FEB5E3ED4}"/>
                </a:ext>
              </a:extLst>
            </p:cNvPr>
            <p:cNvSpPr txBox="1"/>
            <p:nvPr/>
          </p:nvSpPr>
          <p:spPr>
            <a:xfrm>
              <a:off x="10291668" y="5179962"/>
              <a:ext cx="102657" cy="410369"/>
            </a:xfrm>
            <a:prstGeom prst="rect">
              <a:avLst/>
            </a:prstGeom>
            <a:grpFill/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algn="l">
                <a:defRPr sz="2000" b="0">
                  <a:solidFill>
                    <a:srgbClr val="FFFFFF"/>
                  </a:solidFill>
                  <a:latin typeface="SF Pro Text Regular"/>
                  <a:ea typeface="SF Pro Text Regular"/>
                  <a:cs typeface="SF Pro Text Regular"/>
                  <a:sym typeface="SF Pro Text Regular"/>
                </a:defRPr>
              </a:pPr>
              <a:endParaRPr dirty="0"/>
            </a:p>
          </p:txBody>
        </p:sp>
      </p:grpSp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8B1E5556-73CC-4051-B8D7-C9957863749D}"/>
              </a:ext>
            </a:extLst>
          </p:cNvPr>
          <p:cNvGrpSpPr/>
          <p:nvPr/>
        </p:nvGrpSpPr>
        <p:grpSpPr>
          <a:xfrm>
            <a:off x="1909540" y="7183658"/>
            <a:ext cx="5499861" cy="2968559"/>
            <a:chOff x="9861448" y="6760681"/>
            <a:chExt cx="5499861" cy="2968559"/>
          </a:xfrm>
          <a:solidFill>
            <a:srgbClr val="08071E"/>
          </a:solidFill>
        </p:grpSpPr>
        <p:sp>
          <p:nvSpPr>
            <p:cNvPr id="49" name="Rounded Rectangle">
              <a:extLst>
                <a:ext uri="{FF2B5EF4-FFF2-40B4-BE49-F238E27FC236}">
                  <a16:creationId xmlns:a16="http://schemas.microsoft.com/office/drawing/2014/main" id="{8D509462-CEE9-4F53-B3B1-B7004C3E7C99}"/>
                </a:ext>
              </a:extLst>
            </p:cNvPr>
            <p:cNvSpPr/>
            <p:nvPr/>
          </p:nvSpPr>
          <p:spPr>
            <a:xfrm>
              <a:off x="9861448" y="6760681"/>
              <a:ext cx="5499861" cy="2968559"/>
            </a:xfrm>
            <a:prstGeom prst="roundRect">
              <a:avLst>
                <a:gd name="adj" fmla="val 7500"/>
              </a:avLst>
            </a:prstGeom>
            <a:grpFill/>
            <a:ln w="12700">
              <a:miter lim="400000"/>
            </a:ln>
            <a:effectLst>
              <a:outerShdw blurRad="6223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0" name="Analytics and Insights">
              <a:extLst>
                <a:ext uri="{FF2B5EF4-FFF2-40B4-BE49-F238E27FC236}">
                  <a16:creationId xmlns:a16="http://schemas.microsoft.com/office/drawing/2014/main" id="{813F984B-F77A-4B42-BC7A-C865AE6A10DF}"/>
                </a:ext>
              </a:extLst>
            </p:cNvPr>
            <p:cNvSpPr txBox="1"/>
            <p:nvPr/>
          </p:nvSpPr>
          <p:spPr>
            <a:xfrm>
              <a:off x="10296299" y="7217765"/>
              <a:ext cx="102657" cy="564257"/>
            </a:xfrm>
            <a:prstGeom prst="rect">
              <a:avLst/>
            </a:prstGeom>
            <a:grpFill/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algn="l">
                <a:defRPr b="0">
                  <a:solidFill>
                    <a:srgbClr val="FFFFFF"/>
                  </a:solidFill>
                  <a:latin typeface="SF Pro Text Bold"/>
                  <a:ea typeface="SF Pro Text Bold"/>
                  <a:cs typeface="SF Pro Text Bold"/>
                  <a:sym typeface="SF Pro Text Bold"/>
                </a:defRPr>
              </a:lvl1pPr>
            </a:lstStyle>
            <a:p>
              <a:endParaRPr dirty="0"/>
            </a:p>
          </p:txBody>
        </p:sp>
        <p:sp>
          <p:nvSpPr>
            <p:cNvPr id="51" name="Line">
              <a:extLst>
                <a:ext uri="{FF2B5EF4-FFF2-40B4-BE49-F238E27FC236}">
                  <a16:creationId xmlns:a16="http://schemas.microsoft.com/office/drawing/2014/main" id="{DE23F838-7E6A-4D57-8AA7-6B69D9B7153A}"/>
                </a:ext>
              </a:extLst>
            </p:cNvPr>
            <p:cNvSpPr/>
            <p:nvPr/>
          </p:nvSpPr>
          <p:spPr>
            <a:xfrm>
              <a:off x="10372871" y="7914759"/>
              <a:ext cx="4982153" cy="1"/>
            </a:xfrm>
            <a:prstGeom prst="line">
              <a:avLst/>
            </a:prstGeom>
            <a:grpFill/>
            <a:ln w="12700">
              <a:solidFill>
                <a:srgbClr val="D5D5D5"/>
              </a:solidFill>
              <a:custDash>
                <a:ds d="600000" sp="600000"/>
              </a:custDash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2" name="A comprehensive view of data.">
              <a:extLst>
                <a:ext uri="{FF2B5EF4-FFF2-40B4-BE49-F238E27FC236}">
                  <a16:creationId xmlns:a16="http://schemas.microsoft.com/office/drawing/2014/main" id="{18D58B27-C711-4062-9AAB-222786CD6E76}"/>
                </a:ext>
              </a:extLst>
            </p:cNvPr>
            <p:cNvSpPr txBox="1"/>
            <p:nvPr/>
          </p:nvSpPr>
          <p:spPr>
            <a:xfrm>
              <a:off x="10322071" y="8228415"/>
              <a:ext cx="102657" cy="410369"/>
            </a:xfrm>
            <a:prstGeom prst="rect">
              <a:avLst/>
            </a:prstGeom>
            <a:grpFill/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algn="l">
                <a:defRPr sz="2000" b="0">
                  <a:solidFill>
                    <a:srgbClr val="FFFFFF"/>
                  </a:solidFill>
                  <a:latin typeface="SF Pro Text Regular"/>
                  <a:ea typeface="SF Pro Text Regular"/>
                  <a:cs typeface="SF Pro Text Regular"/>
                  <a:sym typeface="SF Pro Text Regular"/>
                </a:defRPr>
              </a:lvl1pPr>
            </a:lstStyle>
            <a:p>
              <a:endParaRPr dirty="0"/>
            </a:p>
          </p:txBody>
        </p:sp>
      </p:grpSp>
      <p:sp>
        <p:nvSpPr>
          <p:cNvPr id="32" name="Rectangle">
            <a:extLst>
              <a:ext uri="{FF2B5EF4-FFF2-40B4-BE49-F238E27FC236}">
                <a16:creationId xmlns:a16="http://schemas.microsoft.com/office/drawing/2014/main" id="{85771A21-D7BC-4D20-A6B5-3A5DF60F0489}"/>
              </a:ext>
            </a:extLst>
          </p:cNvPr>
          <p:cNvSpPr/>
          <p:nvPr/>
        </p:nvSpPr>
        <p:spPr>
          <a:xfrm>
            <a:off x="17123139" y="-5157"/>
            <a:ext cx="7260161" cy="13510506"/>
          </a:xfrm>
          <a:prstGeom prst="rect">
            <a:avLst/>
          </a:prstGeom>
          <a:solidFill>
            <a:srgbClr val="08071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202" name="| Используемый для описания фреймворк…"/>
          <p:cNvSpPr txBox="1"/>
          <p:nvPr/>
        </p:nvSpPr>
        <p:spPr>
          <a:xfrm>
            <a:off x="1760471" y="-3480645"/>
            <a:ext cx="6607176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000" b="0">
                <a:solidFill>
                  <a:srgbClr val="FFFFFF"/>
                </a:solidFill>
                <a:latin typeface="SF Pro Text Bold"/>
                <a:ea typeface="SF Pro Text Bold"/>
                <a:cs typeface="SF Pro Text Bold"/>
                <a:sym typeface="SF Pro Text Bold"/>
              </a:defRPr>
            </a:pPr>
            <a:r>
              <a:rPr dirty="0"/>
              <a:t>| </a:t>
            </a:r>
            <a:r>
              <a:rPr dirty="0" err="1"/>
              <a:t>Используемый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описания</a:t>
            </a:r>
            <a:r>
              <a:rPr dirty="0"/>
              <a:t> </a:t>
            </a:r>
            <a:r>
              <a:rPr dirty="0" err="1"/>
              <a:t>фреймворк</a:t>
            </a:r>
            <a:endParaRPr dirty="0"/>
          </a:p>
          <a:p>
            <a:pPr algn="l">
              <a:defRPr sz="2000" b="0">
                <a:solidFill>
                  <a:srgbClr val="FFFFFF"/>
                </a:solidFill>
                <a:latin typeface="SF Pro Text Bold"/>
                <a:ea typeface="SF Pro Text Bold"/>
                <a:cs typeface="SF Pro Text Bold"/>
                <a:sym typeface="SF Pro Text Bold"/>
              </a:defRPr>
            </a:pPr>
            <a:r>
              <a:rPr dirty="0"/>
              <a:t>Jobs to be done </a:t>
            </a:r>
            <a:r>
              <a:rPr dirty="0" err="1"/>
              <a:t>смещает</a:t>
            </a:r>
            <a:r>
              <a:rPr dirty="0"/>
              <a:t> </a:t>
            </a:r>
            <a:r>
              <a:rPr dirty="0" err="1"/>
              <a:t>фокус</a:t>
            </a:r>
            <a:r>
              <a:rPr dirty="0"/>
              <a:t> с </a:t>
            </a:r>
            <a:r>
              <a:rPr dirty="0" err="1"/>
              <a:t>характеристик</a:t>
            </a:r>
            <a:endParaRPr dirty="0"/>
          </a:p>
          <a:p>
            <a:pPr algn="l">
              <a:defRPr sz="2000" b="0">
                <a:solidFill>
                  <a:srgbClr val="FFFFFF"/>
                </a:solidFill>
                <a:latin typeface="SF Pro Text Bold"/>
                <a:ea typeface="SF Pro Text Bold"/>
                <a:cs typeface="SF Pro Text Bold"/>
                <a:sym typeface="SF Pro Text Bold"/>
              </a:defRPr>
            </a:pPr>
            <a:r>
              <a:rPr dirty="0" err="1"/>
              <a:t>клиента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его</a:t>
            </a:r>
            <a:r>
              <a:rPr dirty="0"/>
              <a:t> </a:t>
            </a:r>
            <a:r>
              <a:rPr dirty="0" err="1"/>
              <a:t>проблему</a:t>
            </a:r>
            <a:r>
              <a:rPr dirty="0"/>
              <a:t> и </a:t>
            </a:r>
            <a:r>
              <a:rPr dirty="0" err="1"/>
              <a:t>потребность</a:t>
            </a:r>
            <a:endParaRPr dirty="0"/>
          </a:p>
        </p:txBody>
      </p:sp>
      <p:sp>
        <p:nvSpPr>
          <p:cNvPr id="204" name="Page 7"/>
          <p:cNvSpPr txBox="1"/>
          <p:nvPr/>
        </p:nvSpPr>
        <p:spPr>
          <a:xfrm>
            <a:off x="23101052" y="12860649"/>
            <a:ext cx="947375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0">
                <a:solidFill>
                  <a:srgbClr val="5E5E5E"/>
                </a:solidFill>
                <a:latin typeface="SF Pro Text Medium"/>
                <a:ea typeface="SF Pro Text Medium"/>
                <a:cs typeface="SF Pro Text Medium"/>
                <a:sym typeface="SF Pro Text Medium"/>
              </a:defRPr>
            </a:lvl1pPr>
          </a:lstStyle>
          <a:p>
            <a:r>
              <a:rPr dirty="0"/>
              <a:t>Page </a:t>
            </a:r>
            <a:r>
              <a:rPr lang="en-US" dirty="0"/>
              <a:t>11</a:t>
            </a:r>
            <a:endParaRPr dirty="0"/>
          </a:p>
        </p:txBody>
      </p:sp>
      <p:sp>
        <p:nvSpPr>
          <p:cNvPr id="205" name="Helicopter view on…"/>
          <p:cNvSpPr txBox="1"/>
          <p:nvPr/>
        </p:nvSpPr>
        <p:spPr>
          <a:xfrm>
            <a:off x="17753876" y="5572201"/>
            <a:ext cx="5060681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 b="0">
                <a:solidFill>
                  <a:srgbClr val="FFFFFF"/>
                </a:solidFill>
                <a:latin typeface="SF Pro Text Light"/>
                <a:ea typeface="SF Pro Text Light"/>
                <a:cs typeface="SF Pro Text Light"/>
                <a:sym typeface="SF Pro Text Light"/>
              </a:defRPr>
            </a:pPr>
            <a:r>
              <a:rPr lang="en-US" dirty="0"/>
              <a:t>Key steps to achieve</a:t>
            </a:r>
            <a:br>
              <a:rPr lang="en-US" dirty="0"/>
            </a:br>
            <a:r>
              <a:rPr lang="en-US" dirty="0"/>
              <a:t>goals</a:t>
            </a:r>
            <a:endParaRPr dirty="0"/>
          </a:p>
        </p:txBody>
      </p:sp>
      <p:sp>
        <p:nvSpPr>
          <p:cNvPr id="31" name="Technology…">
            <a:extLst>
              <a:ext uri="{FF2B5EF4-FFF2-40B4-BE49-F238E27FC236}">
                <a16:creationId xmlns:a16="http://schemas.microsoft.com/office/drawing/2014/main" id="{12CECB06-C6D4-4EC7-B4A9-52306D4845A0}"/>
              </a:ext>
            </a:extLst>
          </p:cNvPr>
          <p:cNvSpPr txBox="1"/>
          <p:nvPr/>
        </p:nvSpPr>
        <p:spPr>
          <a:xfrm>
            <a:off x="17620412" y="3312586"/>
            <a:ext cx="5156861" cy="2287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7000" b="0">
                <a:solidFill>
                  <a:srgbClr val="FFFFFF"/>
                </a:solidFill>
                <a:latin typeface="SF Pro Text Bold"/>
                <a:ea typeface="SF Pro Text Bold"/>
                <a:cs typeface="SF Pro Text Bold"/>
                <a:sym typeface="SF Pro Text Bold"/>
              </a:defRPr>
            </a:pPr>
            <a:r>
              <a:rPr lang="ru-RU" sz="7200" dirty="0">
                <a:solidFill>
                  <a:schemeClr val="bg1"/>
                </a:solidFill>
              </a:rPr>
              <a:t>Заголовок</a:t>
            </a:r>
          </a:p>
          <a:p>
            <a:pPr algn="l">
              <a:defRPr sz="7000" b="0">
                <a:solidFill>
                  <a:srgbClr val="FFFFFF"/>
                </a:solidFill>
                <a:latin typeface="SF Pro Text Bold"/>
                <a:ea typeface="SF Pro Text Bold"/>
                <a:cs typeface="SF Pro Text Bold"/>
                <a:sym typeface="SF Pro Text Bold"/>
              </a:defRPr>
            </a:pPr>
            <a:endParaRPr lang="en-US" dirty="0"/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EBBD236E-23A1-4DE9-9309-430FA2FAE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60888" y="6896837"/>
            <a:ext cx="7150467" cy="1409772"/>
          </a:xfrm>
          <a:prstGeom prst="rect">
            <a:avLst/>
          </a:prstGeom>
        </p:spPr>
      </p:pic>
      <p:sp>
        <p:nvSpPr>
          <p:cNvPr id="48" name="Rectangle">
            <a:extLst>
              <a:ext uri="{FF2B5EF4-FFF2-40B4-BE49-F238E27FC236}">
                <a16:creationId xmlns:a16="http://schemas.microsoft.com/office/drawing/2014/main" id="{748595B4-C177-493F-871A-05EFB872735F}"/>
              </a:ext>
            </a:extLst>
          </p:cNvPr>
          <p:cNvSpPr/>
          <p:nvPr/>
        </p:nvSpPr>
        <p:spPr>
          <a:xfrm>
            <a:off x="-66015" y="13493747"/>
            <a:ext cx="24449315" cy="239681"/>
          </a:xfrm>
          <a:prstGeom prst="rect">
            <a:avLst/>
          </a:prstGeom>
          <a:solidFill>
            <a:srgbClr val="3D6A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67" name="1st step – Planning">
            <a:extLst>
              <a:ext uri="{FF2B5EF4-FFF2-40B4-BE49-F238E27FC236}">
                <a16:creationId xmlns:a16="http://schemas.microsoft.com/office/drawing/2014/main" id="{ADC0F2F8-0A4D-4806-B633-912FEF854751}"/>
              </a:ext>
            </a:extLst>
          </p:cNvPr>
          <p:cNvSpPr txBox="1"/>
          <p:nvPr/>
        </p:nvSpPr>
        <p:spPr>
          <a:xfrm>
            <a:off x="1879138" y="768783"/>
            <a:ext cx="5156861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 b="0">
                <a:solidFill>
                  <a:srgbClr val="FFFFFF"/>
                </a:solidFill>
                <a:latin typeface="SF Pro Text Bold"/>
                <a:ea typeface="SF Pro Text Bold"/>
                <a:cs typeface="SF Pro Text Bold"/>
                <a:sym typeface="SF Pro Text Bold"/>
              </a:defRPr>
            </a:lvl1pPr>
          </a:lstStyle>
          <a:p>
            <a:r>
              <a:rPr lang="ru-RU" sz="7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Заголовок</a:t>
            </a:r>
            <a:endParaRPr lang="en-US" sz="7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9" name="Line">
            <a:extLst>
              <a:ext uri="{FF2B5EF4-FFF2-40B4-BE49-F238E27FC236}">
                <a16:creationId xmlns:a16="http://schemas.microsoft.com/office/drawing/2014/main" id="{7EFD7C26-9296-41BF-8240-1A8A8153BB24}"/>
              </a:ext>
            </a:extLst>
          </p:cNvPr>
          <p:cNvSpPr/>
          <p:nvPr/>
        </p:nvSpPr>
        <p:spPr>
          <a:xfrm flipV="1">
            <a:off x="1" y="2297768"/>
            <a:ext cx="14294494" cy="63397"/>
          </a:xfrm>
          <a:prstGeom prst="line">
            <a:avLst/>
          </a:prstGeom>
          <a:ln w="38100">
            <a:solidFill>
              <a:srgbClr val="08071E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71" name="Rectangle">
            <a:extLst>
              <a:ext uri="{FF2B5EF4-FFF2-40B4-BE49-F238E27FC236}">
                <a16:creationId xmlns:a16="http://schemas.microsoft.com/office/drawing/2014/main" id="{B2CBBD81-DBBE-4025-8D2C-83082859E557}"/>
              </a:ext>
            </a:extLst>
          </p:cNvPr>
          <p:cNvSpPr/>
          <p:nvPr/>
        </p:nvSpPr>
        <p:spPr>
          <a:xfrm>
            <a:off x="2106355" y="6501793"/>
            <a:ext cx="5087956" cy="95680"/>
          </a:xfrm>
          <a:prstGeom prst="rect">
            <a:avLst/>
          </a:prstGeom>
          <a:solidFill>
            <a:srgbClr val="FFCB3D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53" name="Rectangle">
            <a:extLst>
              <a:ext uri="{FF2B5EF4-FFF2-40B4-BE49-F238E27FC236}">
                <a16:creationId xmlns:a16="http://schemas.microsoft.com/office/drawing/2014/main" id="{8A197D3A-31B2-46C8-9836-DD6359F8DE44}"/>
              </a:ext>
            </a:extLst>
          </p:cNvPr>
          <p:cNvSpPr/>
          <p:nvPr/>
        </p:nvSpPr>
        <p:spPr>
          <a:xfrm>
            <a:off x="2115492" y="10161037"/>
            <a:ext cx="5087956" cy="95680"/>
          </a:xfrm>
          <a:prstGeom prst="rect">
            <a:avLst/>
          </a:prstGeom>
          <a:solidFill>
            <a:srgbClr val="FFCB3D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54" name="Rectangle">
            <a:extLst>
              <a:ext uri="{FF2B5EF4-FFF2-40B4-BE49-F238E27FC236}">
                <a16:creationId xmlns:a16="http://schemas.microsoft.com/office/drawing/2014/main" id="{CB7F5CA1-370F-41AC-B265-AD5794345054}"/>
              </a:ext>
            </a:extLst>
          </p:cNvPr>
          <p:cNvSpPr/>
          <p:nvPr/>
        </p:nvSpPr>
        <p:spPr>
          <a:xfrm>
            <a:off x="8733558" y="6483761"/>
            <a:ext cx="5087956" cy="95680"/>
          </a:xfrm>
          <a:prstGeom prst="rect">
            <a:avLst/>
          </a:prstGeom>
          <a:solidFill>
            <a:srgbClr val="FFCB3D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832758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">
            <a:extLst>
              <a:ext uri="{FF2B5EF4-FFF2-40B4-BE49-F238E27FC236}">
                <a16:creationId xmlns:a16="http://schemas.microsoft.com/office/drawing/2014/main" id="{36B4CB2A-2586-4AB2-8ADB-FDBBA3AAADB7}"/>
              </a:ext>
            </a:extLst>
          </p:cNvPr>
          <p:cNvSpPr/>
          <p:nvPr/>
        </p:nvSpPr>
        <p:spPr>
          <a:xfrm rot="5400000">
            <a:off x="11060455" y="-11154502"/>
            <a:ext cx="2237694" cy="24409400"/>
          </a:xfrm>
          <a:prstGeom prst="rect">
            <a:avLst/>
          </a:prstGeom>
          <a:solidFill>
            <a:srgbClr val="08071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329" name="| Используемый для описания фреймворк…"/>
          <p:cNvSpPr txBox="1"/>
          <p:nvPr/>
        </p:nvSpPr>
        <p:spPr>
          <a:xfrm>
            <a:off x="1760471" y="-3480645"/>
            <a:ext cx="6607176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000" b="0">
                <a:solidFill>
                  <a:srgbClr val="FFFFFF"/>
                </a:solidFill>
                <a:latin typeface="SF Pro Text Bold"/>
                <a:ea typeface="SF Pro Text Bold"/>
                <a:cs typeface="SF Pro Text Bold"/>
                <a:sym typeface="SF Pro Text Bold"/>
              </a:defRPr>
            </a:pPr>
            <a:r>
              <a:t>| Используемый для описания фреймворк</a:t>
            </a:r>
          </a:p>
          <a:p>
            <a:pPr algn="l">
              <a:defRPr sz="2000" b="0">
                <a:solidFill>
                  <a:srgbClr val="FFFFFF"/>
                </a:solidFill>
                <a:latin typeface="SF Pro Text Bold"/>
                <a:ea typeface="SF Pro Text Bold"/>
                <a:cs typeface="SF Pro Text Bold"/>
                <a:sym typeface="SF Pro Text Bold"/>
              </a:defRPr>
            </a:pPr>
            <a:r>
              <a:t>Jobs to be done смещает фокус с характеристик</a:t>
            </a:r>
          </a:p>
          <a:p>
            <a:pPr algn="l">
              <a:defRPr sz="2000" b="0">
                <a:solidFill>
                  <a:srgbClr val="FFFFFF"/>
                </a:solidFill>
                <a:latin typeface="SF Pro Text Bold"/>
                <a:ea typeface="SF Pro Text Bold"/>
                <a:cs typeface="SF Pro Text Bold"/>
                <a:sym typeface="SF Pro Text Bold"/>
              </a:defRPr>
            </a:pPr>
            <a:r>
              <a:t>клиента на его проблему и потребность</a:t>
            </a:r>
          </a:p>
        </p:txBody>
      </p:sp>
      <p:sp>
        <p:nvSpPr>
          <p:cNvPr id="330" name="Page 12"/>
          <p:cNvSpPr txBox="1"/>
          <p:nvPr/>
        </p:nvSpPr>
        <p:spPr>
          <a:xfrm>
            <a:off x="603746" y="12871450"/>
            <a:ext cx="97690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0">
                <a:solidFill>
                  <a:srgbClr val="5E5E5E"/>
                </a:solidFill>
                <a:latin typeface="SF Pro Text Medium"/>
                <a:ea typeface="SF Pro Text Medium"/>
                <a:cs typeface="SF Pro Text Medium"/>
                <a:sym typeface="SF Pro Text Medium"/>
              </a:defRPr>
            </a:lvl1pPr>
          </a:lstStyle>
          <a:p>
            <a:r>
              <a:rPr dirty="0"/>
              <a:t>Page 12</a:t>
            </a:r>
          </a:p>
        </p:txBody>
      </p:sp>
      <p:sp>
        <p:nvSpPr>
          <p:cNvPr id="332" name="Rounded Rectangle"/>
          <p:cNvSpPr/>
          <p:nvPr/>
        </p:nvSpPr>
        <p:spPr>
          <a:xfrm>
            <a:off x="13617138" y="7362928"/>
            <a:ext cx="7910527" cy="406402"/>
          </a:xfrm>
          <a:prstGeom prst="roundRect">
            <a:avLst>
              <a:gd name="adj" fmla="val 50000"/>
            </a:avLst>
          </a:prstGeom>
          <a:solidFill>
            <a:srgbClr val="08071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4000"/>
          </a:p>
        </p:txBody>
      </p:sp>
      <p:sp>
        <p:nvSpPr>
          <p:cNvPr id="333" name="Rounded Rectangle"/>
          <p:cNvSpPr/>
          <p:nvPr/>
        </p:nvSpPr>
        <p:spPr>
          <a:xfrm>
            <a:off x="11376840" y="7362928"/>
            <a:ext cx="3170294" cy="406402"/>
          </a:xfrm>
          <a:prstGeom prst="roundRect">
            <a:avLst>
              <a:gd name="adj" fmla="val 50000"/>
            </a:avLst>
          </a:prstGeom>
          <a:solidFill>
            <a:srgbClr val="002AB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40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4" name="Rounded Rectangle"/>
          <p:cNvSpPr/>
          <p:nvPr/>
        </p:nvSpPr>
        <p:spPr>
          <a:xfrm>
            <a:off x="5860860" y="7362928"/>
            <a:ext cx="5843211" cy="406401"/>
          </a:xfrm>
          <a:prstGeom prst="roundRect">
            <a:avLst>
              <a:gd name="adj" fmla="val 50000"/>
            </a:avLst>
          </a:prstGeom>
          <a:solidFill>
            <a:srgbClr val="3D6A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40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5" name="Rounded Rectangle"/>
          <p:cNvSpPr/>
          <p:nvPr/>
        </p:nvSpPr>
        <p:spPr>
          <a:xfrm>
            <a:off x="3121841" y="7362928"/>
            <a:ext cx="3009090" cy="406401"/>
          </a:xfrm>
          <a:prstGeom prst="roundRect">
            <a:avLst>
              <a:gd name="adj" fmla="val 50000"/>
            </a:avLst>
          </a:prstGeom>
          <a:solidFill>
            <a:srgbClr val="61A7F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40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6" name="2 - 3 weeks"/>
          <p:cNvSpPr txBox="1"/>
          <p:nvPr/>
        </p:nvSpPr>
        <p:spPr>
          <a:xfrm>
            <a:off x="3264738" y="6706779"/>
            <a:ext cx="2370842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" b="0" cap="all">
                <a:solidFill>
                  <a:srgbClr val="D5D5D5"/>
                </a:solidFill>
                <a:latin typeface="SF Pro Text Heavy"/>
                <a:ea typeface="SF Pro Text Heavy"/>
                <a:cs typeface="SF Pro Text Heavy"/>
                <a:sym typeface="SF Pro Text Heavy"/>
              </a:defRPr>
            </a:lvl1pPr>
          </a:lstStyle>
          <a:p>
            <a:r>
              <a:rPr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2 - 3 weeks</a:t>
            </a:r>
          </a:p>
        </p:txBody>
      </p:sp>
      <p:sp>
        <p:nvSpPr>
          <p:cNvPr id="337" name="2-3 months"/>
          <p:cNvSpPr txBox="1"/>
          <p:nvPr/>
        </p:nvSpPr>
        <p:spPr>
          <a:xfrm>
            <a:off x="6366171" y="6706779"/>
            <a:ext cx="2713884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" b="0" cap="all">
                <a:solidFill>
                  <a:srgbClr val="D5D5D5"/>
                </a:solidFill>
                <a:latin typeface="SF Pro Text Heavy"/>
                <a:ea typeface="SF Pro Text Heavy"/>
                <a:cs typeface="SF Pro Text Heavy"/>
                <a:sym typeface="SF Pro Text Heavy"/>
              </a:defRPr>
            </a:lvl1pPr>
          </a:lstStyle>
          <a:p>
            <a:r>
              <a:rPr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 months</a:t>
            </a:r>
          </a:p>
        </p:txBody>
      </p:sp>
      <p:sp>
        <p:nvSpPr>
          <p:cNvPr id="338" name="2-3 weeks"/>
          <p:cNvSpPr txBox="1"/>
          <p:nvPr/>
        </p:nvSpPr>
        <p:spPr>
          <a:xfrm>
            <a:off x="12039221" y="6706779"/>
            <a:ext cx="2370842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" b="0" cap="all">
                <a:solidFill>
                  <a:srgbClr val="D5D5D5"/>
                </a:solidFill>
                <a:latin typeface="SF Pro Text Heavy"/>
                <a:ea typeface="SF Pro Text Heavy"/>
                <a:cs typeface="SF Pro Text Heavy"/>
                <a:sym typeface="SF Pro Text Heavy"/>
              </a:defRPr>
            </a:lvl1pPr>
          </a:lstStyle>
          <a:p>
            <a:r>
              <a:rPr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 weeks</a:t>
            </a:r>
          </a:p>
        </p:txBody>
      </p:sp>
      <p:sp>
        <p:nvSpPr>
          <p:cNvPr id="339" name="Line"/>
          <p:cNvSpPr/>
          <p:nvPr/>
        </p:nvSpPr>
        <p:spPr>
          <a:xfrm flipV="1">
            <a:off x="14533289" y="4064763"/>
            <a:ext cx="1" cy="3700235"/>
          </a:xfrm>
          <a:prstGeom prst="line">
            <a:avLst/>
          </a:prstGeom>
          <a:ln w="38100">
            <a:solidFill>
              <a:schemeClr val="tx1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40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0" name="Stable version"/>
          <p:cNvSpPr txBox="1"/>
          <p:nvPr/>
        </p:nvSpPr>
        <p:spPr>
          <a:xfrm>
            <a:off x="14586639" y="3880395"/>
            <a:ext cx="354584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FFFFFF"/>
                </a:solidFill>
                <a:latin typeface="SF Pro Text Bold"/>
                <a:ea typeface="SF Pro Text Bold"/>
                <a:cs typeface="SF Pro Text Bold"/>
                <a:sym typeface="SF Pro Text Bold"/>
              </a:defRPr>
            </a:lvl1pPr>
          </a:lstStyle>
          <a:p>
            <a:r>
              <a:rPr sz="3600">
                <a:solidFill>
                  <a:schemeClr val="tx1">
                    <a:lumMod val="95000"/>
                    <a:lumOff val="5000"/>
                  </a:schemeClr>
                </a:solidFill>
              </a:rPr>
              <a:t>Stable version </a:t>
            </a:r>
          </a:p>
        </p:txBody>
      </p:sp>
      <p:sp>
        <p:nvSpPr>
          <p:cNvPr id="341" name="Line"/>
          <p:cNvSpPr/>
          <p:nvPr/>
        </p:nvSpPr>
        <p:spPr>
          <a:xfrm flipV="1">
            <a:off x="11727180" y="7420686"/>
            <a:ext cx="18808" cy="3587326"/>
          </a:xfrm>
          <a:prstGeom prst="line">
            <a:avLst/>
          </a:prstGeom>
          <a:ln w="38100">
            <a:solidFill>
              <a:schemeClr val="tx1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40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2" name="Beta launch"/>
          <p:cNvSpPr txBox="1"/>
          <p:nvPr/>
        </p:nvSpPr>
        <p:spPr>
          <a:xfrm>
            <a:off x="11830495" y="10543587"/>
            <a:ext cx="283731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FFFFFF"/>
                </a:solidFill>
                <a:latin typeface="SF Pro Text Bold"/>
                <a:ea typeface="SF Pro Text Bold"/>
                <a:cs typeface="SF Pro Text Bold"/>
                <a:sym typeface="SF Pro Text Bold"/>
              </a:defRPr>
            </a:lvl1pPr>
          </a:lstStyle>
          <a:p>
            <a:r>
              <a:rPr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Beta launch</a:t>
            </a:r>
          </a:p>
        </p:txBody>
      </p:sp>
      <p:sp>
        <p:nvSpPr>
          <p:cNvPr id="343" name="Line"/>
          <p:cNvSpPr/>
          <p:nvPr/>
        </p:nvSpPr>
        <p:spPr>
          <a:xfrm flipV="1">
            <a:off x="6137851" y="4005209"/>
            <a:ext cx="1" cy="3700234"/>
          </a:xfrm>
          <a:prstGeom prst="line">
            <a:avLst/>
          </a:prstGeom>
          <a:ln w="38100">
            <a:solidFill>
              <a:schemeClr val="tx1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40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4" name="Start developing…"/>
          <p:cNvSpPr txBox="1"/>
          <p:nvPr/>
        </p:nvSpPr>
        <p:spPr>
          <a:xfrm>
            <a:off x="6253871" y="3790321"/>
            <a:ext cx="3953005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solidFill>
                  <a:srgbClr val="FFFFFF"/>
                </a:solidFill>
                <a:latin typeface="SF Pro Text Bold"/>
                <a:ea typeface="SF Pro Text Bold"/>
                <a:cs typeface="SF Pro Text Bold"/>
                <a:sym typeface="SF Pro Text Bold"/>
              </a:defRPr>
            </a:pPr>
            <a:r>
              <a:rPr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Start developing</a:t>
            </a:r>
          </a:p>
          <a:p>
            <a:pPr algn="l">
              <a:defRPr b="0">
                <a:solidFill>
                  <a:srgbClr val="FFFFFF"/>
                </a:solidFill>
                <a:latin typeface="SF Pro Text Bold"/>
                <a:ea typeface="SF Pro Text Bold"/>
                <a:cs typeface="SF Pro Text Bold"/>
                <a:sym typeface="SF Pro Text Bold"/>
              </a:defRPr>
            </a:pPr>
            <a:r>
              <a:rPr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core functions</a:t>
            </a:r>
          </a:p>
        </p:txBody>
      </p:sp>
      <p:sp>
        <p:nvSpPr>
          <p:cNvPr id="345" name="Line"/>
          <p:cNvSpPr/>
          <p:nvPr/>
        </p:nvSpPr>
        <p:spPr>
          <a:xfrm flipV="1">
            <a:off x="3078359" y="7362928"/>
            <a:ext cx="1" cy="3700235"/>
          </a:xfrm>
          <a:prstGeom prst="line">
            <a:avLst/>
          </a:prstGeom>
          <a:ln w="38100">
            <a:solidFill>
              <a:schemeClr val="tx1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40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6" name="Architecture and…"/>
          <p:cNvSpPr txBox="1"/>
          <p:nvPr/>
        </p:nvSpPr>
        <p:spPr>
          <a:xfrm>
            <a:off x="3205358" y="10033831"/>
            <a:ext cx="4020331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solidFill>
                  <a:srgbClr val="FFFFFF"/>
                </a:solidFill>
                <a:latin typeface="SF Pro Text Bold"/>
                <a:ea typeface="SF Pro Text Bold"/>
                <a:cs typeface="SF Pro Text Bold"/>
                <a:sym typeface="SF Pro Text Bold"/>
              </a:defRPr>
            </a:pPr>
            <a:r>
              <a:rPr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Architecture and</a:t>
            </a:r>
          </a:p>
          <a:p>
            <a:pPr algn="l">
              <a:defRPr b="0">
                <a:solidFill>
                  <a:srgbClr val="FFFFFF"/>
                </a:solidFill>
                <a:latin typeface="SF Pro Text Bold"/>
                <a:ea typeface="SF Pro Text Bold"/>
                <a:cs typeface="SF Pro Text Bold"/>
                <a:sym typeface="SF Pro Text Bold"/>
              </a:defRPr>
            </a:pPr>
            <a:r>
              <a:rPr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environment</a:t>
            </a:r>
          </a:p>
        </p:txBody>
      </p:sp>
      <p:sp>
        <p:nvSpPr>
          <p:cNvPr id="347" name="ADDITIONAL FEATURES"/>
          <p:cNvSpPr txBox="1"/>
          <p:nvPr/>
        </p:nvSpPr>
        <p:spPr>
          <a:xfrm>
            <a:off x="16995975" y="6772738"/>
            <a:ext cx="4531690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" b="0" cap="all">
                <a:solidFill>
                  <a:srgbClr val="D5D5D5"/>
                </a:solidFill>
                <a:latin typeface="SF Pro Text Heavy"/>
                <a:ea typeface="SF Pro Text Heavy"/>
                <a:cs typeface="SF Pro Text Heavy"/>
                <a:sym typeface="SF Pro Text Heavy"/>
              </a:defRPr>
            </a:lvl1pPr>
          </a:lstStyle>
          <a:p>
            <a:r>
              <a:rPr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ADDITIONAL FEATURES</a:t>
            </a:r>
          </a:p>
        </p:txBody>
      </p:sp>
      <p:sp>
        <p:nvSpPr>
          <p:cNvPr id="22" name="Milestones">
            <a:extLst>
              <a:ext uri="{FF2B5EF4-FFF2-40B4-BE49-F238E27FC236}">
                <a16:creationId xmlns:a16="http://schemas.microsoft.com/office/drawing/2014/main" id="{33F73594-DA1A-4D35-999C-16219E913BAF}"/>
              </a:ext>
            </a:extLst>
          </p:cNvPr>
          <p:cNvSpPr txBox="1"/>
          <p:nvPr/>
        </p:nvSpPr>
        <p:spPr>
          <a:xfrm>
            <a:off x="9686631" y="509708"/>
            <a:ext cx="5014193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7000" b="0">
                <a:solidFill>
                  <a:srgbClr val="FFFFFF"/>
                </a:solidFill>
                <a:latin typeface="SF Pro Text Bold"/>
                <a:ea typeface="SF Pro Text Bold"/>
                <a:cs typeface="SF Pro Text Bold"/>
                <a:sym typeface="SF Pro Text Bold"/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FE4F9C0-55DD-4833-918E-79311259C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6142" y="9600722"/>
            <a:ext cx="2501914" cy="1874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">
            <a:extLst>
              <a:ext uri="{FF2B5EF4-FFF2-40B4-BE49-F238E27FC236}">
                <a16:creationId xmlns:a16="http://schemas.microsoft.com/office/drawing/2014/main" id="{7D39B1E5-D730-412A-9F84-5B4D9B4322DC}"/>
              </a:ext>
            </a:extLst>
          </p:cNvPr>
          <p:cNvSpPr/>
          <p:nvPr/>
        </p:nvSpPr>
        <p:spPr>
          <a:xfrm>
            <a:off x="-25400" y="13510505"/>
            <a:ext cx="24449315" cy="239681"/>
          </a:xfrm>
          <a:prstGeom prst="rect">
            <a:avLst/>
          </a:prstGeom>
          <a:solidFill>
            <a:srgbClr val="FFCB3D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4C364A31-F021-4DAA-A3E1-ED6755491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7167" y="-2513895"/>
            <a:ext cx="7150467" cy="1409772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5868AA4-E3FE-48D4-B581-E142C041A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7379070" y="3105339"/>
            <a:ext cx="2307721" cy="172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5DABFEF-B551-4BF9-8D0F-DA30E3F0E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295" y="9519530"/>
            <a:ext cx="2938548" cy="220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26A603CE-1640-4534-8E28-0975F721C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2542" y="3557069"/>
            <a:ext cx="2117947" cy="158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| Используемый для описания фреймворк…"/>
          <p:cNvSpPr txBox="1"/>
          <p:nvPr/>
        </p:nvSpPr>
        <p:spPr>
          <a:xfrm>
            <a:off x="1760471" y="-3480645"/>
            <a:ext cx="6607176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000" b="0">
                <a:solidFill>
                  <a:srgbClr val="FFFFFF"/>
                </a:solidFill>
                <a:latin typeface="SF Pro Text Bold"/>
                <a:ea typeface="SF Pro Text Bold"/>
                <a:cs typeface="SF Pro Text Bold"/>
                <a:sym typeface="SF Pro Text Bold"/>
              </a:defRPr>
            </a:pPr>
            <a:r>
              <a:t>| Используемый для описания фреймворк</a:t>
            </a:r>
          </a:p>
          <a:p>
            <a:pPr algn="l">
              <a:defRPr sz="2000" b="0">
                <a:solidFill>
                  <a:srgbClr val="FFFFFF"/>
                </a:solidFill>
                <a:latin typeface="SF Pro Text Bold"/>
                <a:ea typeface="SF Pro Text Bold"/>
                <a:cs typeface="SF Pro Text Bold"/>
                <a:sym typeface="SF Pro Text Bold"/>
              </a:defRPr>
            </a:pPr>
            <a:r>
              <a:t>Jobs to be done смещает фокус с характеристик</a:t>
            </a:r>
          </a:p>
          <a:p>
            <a:pPr algn="l">
              <a:defRPr sz="2000" b="0">
                <a:solidFill>
                  <a:srgbClr val="FFFFFF"/>
                </a:solidFill>
                <a:latin typeface="SF Pro Text Bold"/>
                <a:ea typeface="SF Pro Text Bold"/>
                <a:cs typeface="SF Pro Text Bold"/>
                <a:sym typeface="SF Pro Text Bold"/>
              </a:defRPr>
            </a:pPr>
            <a:r>
              <a:t>клиента на его проблему и потребность</a:t>
            </a:r>
          </a:p>
        </p:txBody>
      </p:sp>
      <p:sp>
        <p:nvSpPr>
          <p:cNvPr id="350" name="Thank you"/>
          <p:cNvSpPr txBox="1"/>
          <p:nvPr/>
        </p:nvSpPr>
        <p:spPr>
          <a:xfrm>
            <a:off x="3635423" y="2145080"/>
            <a:ext cx="9775112" cy="2410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5000" b="0">
                <a:solidFill>
                  <a:srgbClr val="FFFFFF"/>
                </a:solidFill>
                <a:latin typeface="SF Pro Text Heavy"/>
                <a:ea typeface="SF Pro Text Heavy"/>
                <a:cs typeface="SF Pro Text Heavy"/>
                <a:sym typeface="SF Pro Text Heavy"/>
              </a:defRPr>
            </a:lvl1pPr>
          </a:lstStyle>
          <a:p>
            <a:r>
              <a:rPr lang="ru-RU" dirty="0">
                <a:solidFill>
                  <a:schemeClr val="tx1"/>
                </a:solidFill>
              </a:rPr>
              <a:t>Спасибо!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" name="How we envision…">
            <a:extLst>
              <a:ext uri="{FF2B5EF4-FFF2-40B4-BE49-F238E27FC236}">
                <a16:creationId xmlns:a16="http://schemas.microsoft.com/office/drawing/2014/main" id="{C81163A2-D067-46AE-9993-855875ABB7CF}"/>
              </a:ext>
            </a:extLst>
          </p:cNvPr>
          <p:cNvSpPr txBox="1"/>
          <p:nvPr/>
        </p:nvSpPr>
        <p:spPr>
          <a:xfrm>
            <a:off x="3773633" y="6580326"/>
            <a:ext cx="9775112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4000" b="0">
                <a:solidFill>
                  <a:srgbClr val="FFFFFF"/>
                </a:solidFill>
                <a:latin typeface="SF Pro Text Light"/>
                <a:ea typeface="SF Pro Text Light"/>
                <a:cs typeface="SF Pro Text Light"/>
                <a:sym typeface="SF Pro Text Light"/>
              </a:defRPr>
            </a:pPr>
            <a:r>
              <a:rPr lang="ru-RU" sz="8000" dirty="0">
                <a:solidFill>
                  <a:schemeClr val="tx1"/>
                </a:solidFill>
              </a:rPr>
              <a:t>Ссылки:</a:t>
            </a:r>
            <a:endParaRPr sz="8000" dirty="0">
              <a:solidFill>
                <a:schemeClr val="tx1"/>
              </a:solidFill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6579950-22AB-4BCE-801D-127473E61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0359" y="-2464644"/>
            <a:ext cx="7150467" cy="1409772"/>
          </a:xfrm>
          <a:prstGeom prst="rect">
            <a:avLst/>
          </a:prstGeom>
        </p:spPr>
      </p:pic>
      <p:sp>
        <p:nvSpPr>
          <p:cNvPr id="16" name="Rectangle">
            <a:extLst>
              <a:ext uri="{FF2B5EF4-FFF2-40B4-BE49-F238E27FC236}">
                <a16:creationId xmlns:a16="http://schemas.microsoft.com/office/drawing/2014/main" id="{C538B111-FBA9-4B02-A49E-6D84C9D69274}"/>
              </a:ext>
            </a:extLst>
          </p:cNvPr>
          <p:cNvSpPr/>
          <p:nvPr/>
        </p:nvSpPr>
        <p:spPr>
          <a:xfrm>
            <a:off x="23597238" y="-1"/>
            <a:ext cx="786762" cy="555171"/>
          </a:xfrm>
          <a:prstGeom prst="rect">
            <a:avLst/>
          </a:prstGeom>
          <a:solidFill>
            <a:srgbClr val="FFCB3D"/>
          </a:solidFill>
          <a:ln w="12700">
            <a:solidFill>
              <a:srgbClr val="FFCB3D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9B943A3C-2E51-4B8D-A6F1-8A4B933FAAE1}"/>
              </a:ext>
            </a:extLst>
          </p:cNvPr>
          <p:cNvSpPr/>
          <p:nvPr/>
        </p:nvSpPr>
        <p:spPr>
          <a:xfrm>
            <a:off x="3773633" y="8595296"/>
            <a:ext cx="62752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0" dirty="0">
                <a:solidFill>
                  <a:schemeClr val="tx1"/>
                </a:solidFill>
                <a:latin typeface="SF Pro Text Light" panose="00000400000000000000" pitchFamily="2" charset="0"/>
                <a:ea typeface="SF Pro Text Light" panose="00000400000000000000" pitchFamily="2" charset="0"/>
              </a:rPr>
              <a:t>www.outlines.tech</a:t>
            </a:r>
            <a:endParaRPr lang="ru-RU" sz="4800" b="0" dirty="0">
              <a:latin typeface="SF Pro Text Light" panose="00000400000000000000" pitchFamily="2" charset="0"/>
              <a:ea typeface="SF Pro Text Light" panose="00000400000000000000" pitchFamily="2" charset="0"/>
            </a:endParaRPr>
          </a:p>
        </p:txBody>
      </p:sp>
      <p:sp>
        <p:nvSpPr>
          <p:cNvPr id="30" name="Rectangle">
            <a:extLst>
              <a:ext uri="{FF2B5EF4-FFF2-40B4-BE49-F238E27FC236}">
                <a16:creationId xmlns:a16="http://schemas.microsoft.com/office/drawing/2014/main" id="{C4C4A6CA-8549-43C1-834E-9F7720C4F6B0}"/>
              </a:ext>
            </a:extLst>
          </p:cNvPr>
          <p:cNvSpPr/>
          <p:nvPr/>
        </p:nvSpPr>
        <p:spPr>
          <a:xfrm>
            <a:off x="0" y="-1"/>
            <a:ext cx="355634" cy="13716001"/>
          </a:xfrm>
          <a:prstGeom prst="rect">
            <a:avLst/>
          </a:prstGeom>
          <a:solidFill>
            <a:srgbClr val="002AB3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pic>
        <p:nvPicPr>
          <p:cNvPr id="3094" name="Picture 22" descr="Похожее изображение">
            <a:extLst>
              <a:ext uri="{FF2B5EF4-FFF2-40B4-BE49-F238E27FC236}">
                <a16:creationId xmlns:a16="http://schemas.microsoft.com/office/drawing/2014/main" id="{F0B02CD1-2290-46F5-8950-6051B61D9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709" y="8519096"/>
            <a:ext cx="1039116" cy="1039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148</Words>
  <Application>Microsoft Office PowerPoint</Application>
  <PresentationFormat>Произвольный</PresentationFormat>
  <Paragraphs>41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6" baseType="lpstr">
      <vt:lpstr>Helvetica Neue</vt:lpstr>
      <vt:lpstr>Helvetica Neue Light</vt:lpstr>
      <vt:lpstr>Helvetica Neue Medium</vt:lpstr>
      <vt:lpstr>SF Pro Text Bold</vt:lpstr>
      <vt:lpstr>SF Pro Text Heavy</vt:lpstr>
      <vt:lpstr>SF Pro Text Light</vt:lpstr>
      <vt:lpstr>SF Pro Text Medium</vt:lpstr>
      <vt:lpstr>SF Pro Text Regular</vt:lpstr>
      <vt:lpstr>Times</vt:lpstr>
      <vt:lpstr>White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Наталия Каткова</dc:creator>
  <cp:lastModifiedBy>Наталия Каткова</cp:lastModifiedBy>
  <cp:revision>205</cp:revision>
  <dcterms:modified xsi:type="dcterms:W3CDTF">2021-01-21T03:32:43Z</dcterms:modified>
</cp:coreProperties>
</file>