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notesSlides/notesSlide1.xml" ContentType="application/vnd.openxmlformats-officedocument.presentationml.notesSlide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notesSlides/notesSlide2.xml" ContentType="application/vnd.openxmlformats-officedocument.presentationml.notesSlide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notesSlides/notesSlide3.xml" ContentType="application/vnd.openxmlformats-officedocument.presentationml.notesSlid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4183" r:id="rId2"/>
  </p:sldMasterIdLst>
  <p:notesMasterIdLst>
    <p:notesMasterId r:id="rId16"/>
  </p:notesMasterIdLst>
  <p:handoutMasterIdLst>
    <p:handoutMasterId r:id="rId17"/>
  </p:handoutMasterIdLst>
  <p:sldIdLst>
    <p:sldId id="265" r:id="rId3"/>
    <p:sldId id="276" r:id="rId4"/>
    <p:sldId id="258" r:id="rId5"/>
    <p:sldId id="270" r:id="rId6"/>
    <p:sldId id="264" r:id="rId7"/>
    <p:sldId id="267" r:id="rId8"/>
    <p:sldId id="274" r:id="rId9"/>
    <p:sldId id="275" r:id="rId10"/>
    <p:sldId id="268" r:id="rId11"/>
    <p:sldId id="269" r:id="rId12"/>
    <p:sldId id="271" r:id="rId13"/>
    <p:sldId id="273" r:id="rId14"/>
    <p:sldId id="263" r:id="rId15"/>
  </p:sldIdLst>
  <p:sldSz cx="10058400" cy="7543800"/>
  <p:notesSz cx="6996113" cy="9282113"/>
  <p:custDataLst>
    <p:tags r:id="rId18"/>
  </p:custDataLst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lang="en-GB" kern="1200">
        <a:solidFill>
          <a:schemeClr val="tx1"/>
        </a:solidFill>
        <a:latin typeface="Frutiger 55 Roman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030C549-4C55-4C9A-8619-56AC5A5EDCB9}">
          <p14:sldIdLst>
            <p14:sldId id="265"/>
            <p14:sldId id="276"/>
          </p14:sldIdLst>
        </p14:section>
        <p14:section name="Teoria brakujących danych" id="{B84B32C3-02CE-4382-A6AF-5E9B2CF4795D}">
          <p14:sldIdLst>
            <p14:sldId id="258"/>
            <p14:sldId id="270"/>
            <p14:sldId id="264"/>
            <p14:sldId id="267"/>
          </p14:sldIdLst>
        </p14:section>
        <p14:section name="Dane testowe" id="{FAC6F443-A3C3-46AB-A493-AB81DA34F229}">
          <p14:sldIdLst>
            <p14:sldId id="274"/>
          </p14:sldIdLst>
        </p14:section>
        <p14:section name="Wizualizacja danych" id="{477223C2-0D6B-486D-AD24-441F8FCC2616}">
          <p14:sldIdLst>
            <p14:sldId id="275"/>
          </p14:sldIdLst>
        </p14:section>
        <p14:section name="Wielokrotne uzupełnianie brakujących danych " id="{69DC1E0C-8118-468C-962E-D61FC9124262}">
          <p14:sldIdLst>
            <p14:sldId id="268"/>
            <p14:sldId id="269"/>
          </p14:sldIdLst>
        </p14:section>
        <p14:section name="Algorytm PMM" id="{6A16E18A-0FE0-4BE8-8DD0-73926778A6B5}">
          <p14:sldIdLst>
            <p14:sldId id="271"/>
            <p14:sldId id="273"/>
          </p14:sldIdLst>
        </p14:section>
        <p14:section name="Untitled Section" id="{0C18BB5A-D0E1-48EA-A9BF-533F32D6E2B4}">
          <p14:sldIdLst>
            <p14:sldId id="263"/>
          </p14:sldIdLst>
        </p14:section>
      </p14:sectionLst>
    </p:ext>
    <p:ext uri="{50385BFA-195E-4E9F-9E8A-86900EEC6D5D}">
      <p14:sectionPr xmlns="" xmlns:p14="http://schemas.microsoft.com/office/powerpoint/2007/7/12/main">
        <p14:section name="Default Section" slideIdLst="263 258" id="{F3A50AD0-1C96-4FFB-A588-4C2E07833EC5}"/>
        <p14:section name="Untitled Section" slideIdLst="259 260" id="{731A7D92-B090-44AE-BDF3-5EDBB7844CCD}"/>
        <p14:section name="Untitled Section" slideIdLst="261 262" id="{8A1131A8-562D-483F-B678-EACC5503E90B}"/>
      </p14:sectionPr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7D80"/>
    <a:srgbClr val="919191"/>
    <a:srgbClr val="929395"/>
    <a:srgbClr val="66008C"/>
    <a:srgbClr val="F7B50C"/>
    <a:srgbClr val="CC7A02"/>
    <a:srgbClr val="002B7F"/>
    <a:srgbClr val="BEBEBE"/>
    <a:srgbClr val="5B77CC"/>
    <a:srgbClr val="FFD5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53" autoAdjust="0"/>
    <p:restoredTop sz="94669" autoAdjust="0"/>
  </p:normalViewPr>
  <p:slideViewPr>
    <p:cSldViewPr snapToGrid="0">
      <p:cViewPr>
        <p:scale>
          <a:sx n="80" d="100"/>
          <a:sy n="80" d="100"/>
        </p:scale>
        <p:origin x="-72" y="-72"/>
      </p:cViewPr>
      <p:guideLst>
        <p:guide orient="horz" pos="4579"/>
        <p:guide orient="horz" pos="687"/>
        <p:guide orient="horz" pos="539"/>
        <p:guide orient="horz" pos="343"/>
        <p:guide orient="horz" pos="4164"/>
        <p:guide orient="horz" pos="2559"/>
        <p:guide orient="horz" pos="1176"/>
        <p:guide orient="horz" pos="944"/>
        <p:guide orient="horz" pos="2785"/>
        <p:guide pos="3168"/>
        <p:guide pos="266"/>
        <p:guide pos="60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896" y="-102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7308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245225" y="0"/>
            <a:ext cx="727075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64625"/>
            <a:ext cx="49053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786563" y="9064625"/>
            <a:ext cx="185737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3696B7D-EF83-44B5-82B1-48F110CC46E5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84592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38175" y="257175"/>
            <a:ext cx="3544888" cy="2659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3267075"/>
            <a:ext cx="593725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0950" y="8820150"/>
            <a:ext cx="3033713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80" tIns="0" rIns="19980" bIns="0" numCol="1" anchor="b" anchorCtr="0" compatLnSpc="1">
            <a:prstTxWarp prst="textNoShape">
              <a:avLst/>
            </a:prstTxWarp>
          </a:bodyPr>
          <a:lstStyle>
            <a:lvl1pPr algn="r" defTabSz="950913">
              <a:spcBef>
                <a:spcPct val="0"/>
              </a:spcBef>
              <a:defRPr sz="1100"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A45EEF0-2412-4E74-8042-71FA5C916756}" type="slidenum">
              <a:rPr lang="zh-TW" altLang="en-US"/>
              <a:pPr/>
              <a:t>‹#›</a:t>
            </a:fld>
            <a:endParaRPr lang="en-US" altLang="zh-TW" dirty="0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gray">
          <a:xfrm>
            <a:off x="681038" y="3128963"/>
            <a:ext cx="591185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36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93675" indent="-193675" algn="l" rtl="0" eaLnBrk="0" fontAlgn="base" hangingPunct="0">
      <a:spcBef>
        <a:spcPct val="30000"/>
      </a:spcBef>
      <a:spcAft>
        <a:spcPct val="0"/>
      </a:spcAft>
      <a:buClr>
        <a:srgbClr val="FF0000"/>
      </a:buClr>
      <a:buSzPct val="100000"/>
      <a:buFont typeface="Frutiger 55 Roman" pitchFamily="34" charset="0"/>
      <a:buChar char="•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1pPr>
    <a:lvl2pPr marL="563563" indent="-179388" algn="l" rtl="0" eaLnBrk="0" fontAlgn="base" hangingPunct="0">
      <a:spcBef>
        <a:spcPct val="30000"/>
      </a:spcBef>
      <a:spcAft>
        <a:spcPct val="0"/>
      </a:spcAft>
      <a:buSzPct val="80000"/>
      <a:buChar char="—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947738" indent="-193675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341438" indent="-203200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1711325" indent="-179388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/>
              <a:pPr/>
              <a:t>0</a:t>
            </a:fld>
            <a:endParaRPr lang="en-GB" altLang="zh-TW" dirty="0"/>
          </a:p>
        </p:txBody>
      </p:sp>
    </p:spTree>
    <p:extLst>
      <p:ext uri="{BB962C8B-B14F-4D97-AF65-F5344CB8AC3E}">
        <p14:creationId xmlns:p14="http://schemas.microsoft.com/office/powerpoint/2010/main" val="2403672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/>
              <a:pPr/>
              <a:t>2</a:t>
            </a:fld>
            <a:endParaRPr lang="en-GB" altLang="zh-TW" dirty="0"/>
          </a:p>
        </p:txBody>
      </p:sp>
    </p:spTree>
    <p:extLst>
      <p:ext uri="{BB962C8B-B14F-4D97-AF65-F5344CB8AC3E}">
        <p14:creationId xmlns:p14="http://schemas.microsoft.com/office/powerpoint/2010/main" val="1884423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/>
              <a:pPr/>
              <a:t>4</a:t>
            </a:fld>
            <a:endParaRPr lang="en-GB" altLang="zh-TW" dirty="0"/>
          </a:p>
        </p:txBody>
      </p:sp>
    </p:spTree>
    <p:extLst>
      <p:ext uri="{BB962C8B-B14F-4D97-AF65-F5344CB8AC3E}">
        <p14:creationId xmlns:p14="http://schemas.microsoft.com/office/powerpoint/2010/main" val="2410663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/>
              <a:pPr/>
              <a:t>12</a:t>
            </a:fld>
            <a:endParaRPr lang="en-GB" altLang="zh-TW" dirty="0"/>
          </a:p>
        </p:txBody>
      </p:sp>
    </p:spTree>
    <p:extLst>
      <p:ext uri="{BB962C8B-B14F-4D97-AF65-F5344CB8AC3E}">
        <p14:creationId xmlns:p14="http://schemas.microsoft.com/office/powerpoint/2010/main" val="266271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image" Target="../media/image1.emf"/><Relationship Id="rId4" Type="http://schemas.openxmlformats.org/officeDocument/2006/relationships/tags" Target="../tags/tag5.xml"/><Relationship Id="rId9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tags" Target="../tags/tag78.xml"/><Relationship Id="rId18" Type="http://schemas.openxmlformats.org/officeDocument/2006/relationships/image" Target="../media/image1.emf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67.xml"/><Relationship Id="rId16" Type="http://schemas.openxmlformats.org/officeDocument/2006/relationships/tags" Target="../tags/tag81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5" Type="http://schemas.openxmlformats.org/officeDocument/2006/relationships/tags" Target="../tags/tag70.xml"/><Relationship Id="rId15" Type="http://schemas.openxmlformats.org/officeDocument/2006/relationships/tags" Target="../tags/tag80.xml"/><Relationship Id="rId10" Type="http://schemas.openxmlformats.org/officeDocument/2006/relationships/tags" Target="../tags/tag75.xml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tags" Target="../tags/tag79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5" Type="http://schemas.openxmlformats.org/officeDocument/2006/relationships/image" Target="../media/image1.emf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tags" Target="../tags/tag107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tags" Target="../tags/tag106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tags" Target="../tags/tag105.xml"/><Relationship Id="rId5" Type="http://schemas.openxmlformats.org/officeDocument/2006/relationships/tags" Target="../tags/tag99.xml"/><Relationship Id="rId15" Type="http://schemas.openxmlformats.org/officeDocument/2006/relationships/image" Target="../media/image1.emf"/><Relationship Id="rId10" Type="http://schemas.openxmlformats.org/officeDocument/2006/relationships/tags" Target="../tags/tag104.xml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tags" Target="../tags/tag120.xml"/><Relationship Id="rId18" Type="http://schemas.openxmlformats.org/officeDocument/2006/relationships/tags" Target="../tags/tag125.xml"/><Relationship Id="rId3" Type="http://schemas.openxmlformats.org/officeDocument/2006/relationships/tags" Target="../tags/tag110.xml"/><Relationship Id="rId21" Type="http://schemas.openxmlformats.org/officeDocument/2006/relationships/tags" Target="../tags/tag128.xml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17" Type="http://schemas.openxmlformats.org/officeDocument/2006/relationships/tags" Target="../tags/tag124.xml"/><Relationship Id="rId2" Type="http://schemas.openxmlformats.org/officeDocument/2006/relationships/tags" Target="../tags/tag109.xml"/><Relationship Id="rId16" Type="http://schemas.openxmlformats.org/officeDocument/2006/relationships/tags" Target="../tags/tag123.xml"/><Relationship Id="rId20" Type="http://schemas.openxmlformats.org/officeDocument/2006/relationships/tags" Target="../tags/tag127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24" Type="http://schemas.openxmlformats.org/officeDocument/2006/relationships/image" Target="../media/image1.emf"/><Relationship Id="rId5" Type="http://schemas.openxmlformats.org/officeDocument/2006/relationships/tags" Target="../tags/tag112.xml"/><Relationship Id="rId15" Type="http://schemas.openxmlformats.org/officeDocument/2006/relationships/tags" Target="../tags/tag122.xml"/><Relationship Id="rId23" Type="http://schemas.openxmlformats.org/officeDocument/2006/relationships/slideMaster" Target="../slideMasters/slideMaster1.xml"/><Relationship Id="rId10" Type="http://schemas.openxmlformats.org/officeDocument/2006/relationships/tags" Target="../tags/tag117.xml"/><Relationship Id="rId19" Type="http://schemas.openxmlformats.org/officeDocument/2006/relationships/tags" Target="../tags/tag126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tags" Target="../tags/tag121.xml"/><Relationship Id="rId22" Type="http://schemas.openxmlformats.org/officeDocument/2006/relationships/tags" Target="../tags/tag1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.emf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1.emf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5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9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image" Target="../media/image1.emf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37.xml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1.emf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4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5" Type="http://schemas.openxmlformats.org/officeDocument/2006/relationships/tags" Target="../tags/tag57.xml"/><Relationship Id="rId15" Type="http://schemas.openxmlformats.org/officeDocument/2006/relationships/image" Target="../media/image1.emf"/><Relationship Id="rId10" Type="http://schemas.openxmlformats.org/officeDocument/2006/relationships/tags" Target="../tags/tag62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EATE DATE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420624" y="7059168"/>
            <a:ext cx="3575304" cy="246221"/>
          </a:xfrm>
        </p:spPr>
        <p:txBody>
          <a:bodyPr>
            <a:sp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GB" dirty="0" smtClean="0"/>
              <a:t>&lt;&lt;COVER PAGE DATE&gt;&gt;</a:t>
            </a:r>
            <a:endParaRPr lang="en-GB" dirty="0"/>
          </a:p>
        </p:txBody>
      </p:sp>
      <p:sp>
        <p:nvSpPr>
          <p:cNvPr id="7" name="PRESENTATION PRESENTER FUNCTION"/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422159" y="4599432"/>
            <a:ext cx="4999789" cy="274320"/>
          </a:xfrm>
        </p:spPr>
        <p:txBody>
          <a:bodyPr lIns="0" rIns="0">
            <a:noAutofit/>
          </a:bodyPr>
          <a:lstStyle>
            <a:lvl1pPr marL="0" indent="0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</a:defRPr>
            </a:lvl1pPr>
          </a:lstStyle>
          <a:p>
            <a:pPr lvl="0"/>
            <a:r>
              <a:rPr lang="en-GB" dirty="0" smtClean="0"/>
              <a:t>&lt;&lt;Presenter function&gt;&gt;</a:t>
            </a:r>
            <a:endParaRPr lang="en-GB" dirty="0"/>
          </a:p>
        </p:txBody>
      </p:sp>
      <p:sp>
        <p:nvSpPr>
          <p:cNvPr id="3" name="PRESENTATION PRESENTER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420624" y="4352544"/>
            <a:ext cx="4998747" cy="27432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&lt;&lt;Presentation presenter&gt;&gt;</a:t>
            </a:r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420624" y="2176272"/>
            <a:ext cx="8202168" cy="941832"/>
          </a:xfrm>
        </p:spPr>
        <p:txBody>
          <a:bodyPr lIns="0" tIns="0" rIns="0" bIns="0" anchor="b" anchorCtr="0">
            <a:noAutofit/>
          </a:bodyPr>
          <a:lstStyle>
            <a:lvl1pPr>
              <a:lnSpc>
                <a:spcPts val="4200"/>
              </a:lnSpc>
              <a:spcBef>
                <a:spcPts val="4200"/>
              </a:spcBef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GB" dirty="0" smtClean="0"/>
              <a:t>&lt;&lt;Keyline: short headline&gt;&gt;</a:t>
            </a:r>
            <a:endParaRPr lang="en-GB" dirty="0"/>
          </a:p>
        </p:txBody>
      </p:sp>
      <p:sp>
        <p:nvSpPr>
          <p:cNvPr id="9" name="SECURITY TEXT"/>
          <p:cNvSpPr txBox="1">
            <a:spLocks/>
          </p:cNvSpPr>
          <p:nvPr userDrawn="1">
            <p:custDataLst>
              <p:tags r:id="rId5"/>
            </p:custDataLst>
          </p:nvPr>
        </p:nvSpPr>
        <p:spPr>
          <a:xfrm>
            <a:off x="7607808" y="742950"/>
            <a:ext cx="1993392" cy="184658"/>
          </a:xfrm>
          <a:prstGeom prst="rect">
            <a:avLst/>
          </a:prstGeom>
        </p:spPr>
        <p:txBody>
          <a:bodyPr vert="horz" wrap="square" lIns="73152" tIns="0" rIns="0" bIns="0" rtlCol="0" anchor="b" anchorCtr="0">
            <a:spAutoFit/>
          </a:bodyPr>
          <a:lstStyle>
            <a:lvl1pPr marL="0" indent="0" algn="l" defTabSz="1005505" rtl="0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973" indent="-314218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688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75963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262384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65137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890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64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39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 smtClean="0">
                <a:latin typeface="Frutiger 55 Roman"/>
              </a:rPr>
              <a:t>Public</a:t>
            </a:r>
            <a:endParaRPr lang="en-GB" dirty="0">
              <a:latin typeface="Frutiger 55 Roman"/>
            </a:endParaRPr>
          </a:p>
        </p:txBody>
      </p:sp>
      <p:sp>
        <p:nvSpPr>
          <p:cNvPr id="11" name="PRESENTATION INFOLINE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420624" y="3474720"/>
            <a:ext cx="8202168" cy="342900"/>
          </a:xfrm>
        </p:spPr>
        <p:txBody>
          <a:bodyPr/>
          <a:lstStyle>
            <a:lvl1pPr marL="0" indent="0">
              <a:buNone/>
              <a:defRPr sz="2000">
                <a:latin typeface="UBSHeadline"/>
              </a:defRPr>
            </a:lvl1pPr>
          </a:lstStyle>
          <a:p>
            <a:pPr lvl="0"/>
            <a:r>
              <a:rPr lang="en-GB" dirty="0" smtClean="0"/>
              <a:t>&lt;&lt;</a:t>
            </a:r>
            <a:r>
              <a:rPr lang="en-GB" dirty="0" err="1" smtClean="0"/>
              <a:t>Infoline</a:t>
            </a:r>
            <a:r>
              <a:rPr lang="en-GB" dirty="0" smtClean="0"/>
              <a:t>: presentation description&gt;&gt;</a:t>
            </a:r>
          </a:p>
        </p:txBody>
      </p:sp>
      <p:sp>
        <p:nvSpPr>
          <p:cNvPr id="4" name="DraftStamp" hidden="1"/>
          <p:cNvSpPr txBox="1"/>
          <p:nvPr userDrawn="1">
            <p:custDataLst>
              <p:tags r:id="rId7"/>
            </p:custDataLst>
          </p:nvPr>
        </p:nvSpPr>
        <p:spPr>
          <a:xfrm>
            <a:off x="7772400" y="9017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566928"/>
            <a:ext cx="1108260" cy="4050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5157216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5157216" y="4059936"/>
            <a:ext cx="4434840" cy="356616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5157216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8"/>
            </p:custDataLst>
          </p:nvPr>
        </p:nvSpPr>
        <p:spPr>
          <a:xfrm>
            <a:off x="420624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29" name="LAYOUT HEADER"/>
          <p:cNvSpPr>
            <a:spLocks noGrp="1"/>
          </p:cNvSpPr>
          <p:nvPr>
            <p:ph type="body" idx="26" hasCustomPrompt="1"/>
            <p:custDataLst>
              <p:tags r:id="rId9"/>
            </p:custDataLst>
          </p:nvPr>
        </p:nvSpPr>
        <p:spPr>
          <a:xfrm>
            <a:off x="420624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0"/>
            </p:custDataLst>
          </p:nvPr>
        </p:nvSpPr>
        <p:spPr>
          <a:xfrm>
            <a:off x="420624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420624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&lt;&lt;Layout heading&gt;&gt;</a:t>
            </a:r>
          </a:p>
        </p:txBody>
      </p:sp>
      <p:cxnSp>
        <p:nvCxnSpPr>
          <p:cNvPr id="66" name="THIN BLUE LINE"/>
          <p:cNvCxnSpPr/>
          <p:nvPr/>
        </p:nvCxnSpPr>
        <p:spPr>
          <a:xfrm>
            <a:off x="420623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AGE HEADING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GB" dirty="0" smtClean="0"/>
              <a:t>&lt;&lt;Page heading&gt;&gt;</a:t>
            </a:r>
            <a:endParaRPr lang="en-GB" dirty="0"/>
          </a:p>
        </p:txBody>
      </p:sp>
      <p:sp>
        <p:nvSpPr>
          <p:cNvPr id="37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04BB5FE-21AD-4A47-B7F8-7792A0111F81}" type="slidenum">
              <a:rPr lang="en-GB" sz="700" smtClean="0"/>
              <a:pPr algn="r"/>
              <a:t>‹#›</a:t>
            </a:fld>
            <a:endParaRPr lang="en-GB" sz="700" dirty="0"/>
          </a:p>
        </p:txBody>
      </p:sp>
      <p:sp>
        <p:nvSpPr>
          <p:cNvPr id="39" name="DOCUMENT ID" hidden="1"/>
          <p:cNvSpPr txBox="1"/>
          <p:nvPr userDrawn="1">
            <p:custDataLst>
              <p:tags r:id="rId1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michalsn</a:t>
            </a:r>
            <a:r>
              <a:rPr lang="en-US" dirty="0" smtClean="0"/>
              <a:t> [printed: ____] [saved: April 3, 2019 5:57 PM] \\Ubsprod.msad.ubs.net\groupshares\GLOBAL\DZ_NRM\CIRM\Natalia\UJcalsses\workshops\Wielokrotne </a:t>
            </a:r>
            <a:r>
              <a:rPr lang="en-US" dirty="0" err="1" smtClean="0"/>
              <a:t>uzupełnianie</a:t>
            </a:r>
            <a:r>
              <a:rPr lang="en-US" dirty="0" smtClean="0"/>
              <a:t> </a:t>
            </a:r>
            <a:r>
              <a:rPr lang="en-US" dirty="0" err="1" smtClean="0"/>
              <a:t>brakujących</a:t>
            </a:r>
            <a:r>
              <a:rPr lang="en-US" dirty="0" smtClean="0"/>
              <a:t> danych.pptx </a:t>
            </a:r>
          </a:p>
        </p:txBody>
      </p:sp>
      <p:grpSp>
        <p:nvGrpSpPr>
          <p:cNvPr id="40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41" name="Straight Connector 4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1 and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5157216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30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5157216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5157216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GB" dirty="0" smtClean="0"/>
              <a:t>&lt;&lt;Page heading&gt;&gt;</a:t>
            </a:r>
            <a:endParaRPr lang="en-GB" dirty="0"/>
          </a:p>
        </p:txBody>
      </p:sp>
      <p:sp>
        <p:nvSpPr>
          <p:cNvPr id="3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7CCF9807-4BDC-4D68-8676-381180632DE6}" type="slidenum">
              <a:rPr lang="en-GB" sz="700" smtClean="0"/>
              <a:pPr algn="r"/>
              <a:t>‹#›</a:t>
            </a:fld>
            <a:endParaRPr lang="en-GB" sz="700" dirty="0"/>
          </a:p>
        </p:txBody>
      </p:sp>
      <p:sp>
        <p:nvSpPr>
          <p:cNvPr id="37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michalsn</a:t>
            </a:r>
            <a:r>
              <a:rPr lang="en-US" dirty="0" smtClean="0"/>
              <a:t> [printed: ____] [saved: April 3, 2019 5:57 PM] \\Ubsprod.msad.ubs.net\groupshares\GLOBAL\DZ_NRM\CIRM\Natalia\UJcalsses\workshops\Wielokrotne </a:t>
            </a:r>
            <a:r>
              <a:rPr lang="en-US" dirty="0" err="1" smtClean="0"/>
              <a:t>uzupełnianie</a:t>
            </a:r>
            <a:r>
              <a:rPr lang="en-US" dirty="0" smtClean="0"/>
              <a:t> </a:t>
            </a:r>
            <a:r>
              <a:rPr lang="en-US" dirty="0" err="1" smtClean="0"/>
              <a:t>brakujących</a:t>
            </a:r>
            <a:r>
              <a:rPr lang="en-US" dirty="0" smtClean="0"/>
              <a:t> danych.pptx </a:t>
            </a:r>
          </a:p>
        </p:txBody>
      </p:sp>
      <p:grpSp>
        <p:nvGrpSpPr>
          <p:cNvPr id="38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9" name="Straight Connector 3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2 and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420624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420624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4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6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7"/>
            </p:custDataLst>
          </p:nvPr>
        </p:nvSpPr>
        <p:spPr>
          <a:xfrm>
            <a:off x="420624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25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GB" dirty="0" smtClean="0"/>
              <a:t>&lt;&lt;Page heading&gt;&gt;</a:t>
            </a:r>
            <a:endParaRPr lang="en-GB" dirty="0"/>
          </a:p>
        </p:txBody>
      </p:sp>
      <p:sp>
        <p:nvSpPr>
          <p:cNvPr id="3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EB71FFF7-9F05-4969-ABC0-23146D694E35}" type="slidenum">
              <a:rPr lang="en-GB" sz="700" smtClean="0"/>
              <a:pPr algn="r"/>
              <a:t>‹#›</a:t>
            </a:fld>
            <a:endParaRPr lang="en-GB" sz="700" dirty="0"/>
          </a:p>
        </p:txBody>
      </p:sp>
      <p:sp>
        <p:nvSpPr>
          <p:cNvPr id="36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michalsn</a:t>
            </a:r>
            <a:r>
              <a:rPr lang="en-US" dirty="0" smtClean="0"/>
              <a:t> [printed: ____] [saved: April 3, 2019 5:57 PM] \\Ubsprod.msad.ubs.net\groupshares\GLOBAL\DZ_NRM\CIRM\Natalia\UJcalsses\workshops\Wielokrotne </a:t>
            </a:r>
            <a:r>
              <a:rPr lang="en-US" dirty="0" err="1" smtClean="0"/>
              <a:t>uzupełnianie</a:t>
            </a:r>
            <a:r>
              <a:rPr lang="en-US" dirty="0" smtClean="0"/>
              <a:t> </a:t>
            </a:r>
            <a:r>
              <a:rPr lang="en-US" dirty="0" err="1" smtClean="0"/>
              <a:t>brakujących</a:t>
            </a:r>
            <a:r>
              <a:rPr lang="en-US" dirty="0" smtClean="0"/>
              <a:t> danych.pptx </a:t>
            </a:r>
          </a:p>
        </p:txBody>
      </p:sp>
      <p:grpSp>
        <p:nvGrpSpPr>
          <p:cNvPr id="37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8" name="Straight Connector 3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AYOUT SOURCE"/>
          <p:cNvSpPr>
            <a:spLocks noGrp="1"/>
          </p:cNvSpPr>
          <p:nvPr>
            <p:ph type="body" idx="30" hasCustomPrompt="1"/>
            <p:custDataLst>
              <p:tags r:id="rId1"/>
            </p:custDataLst>
          </p:nvPr>
        </p:nvSpPr>
        <p:spPr>
          <a:xfrm>
            <a:off x="672998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Source:</a:t>
            </a:r>
          </a:p>
        </p:txBody>
      </p:sp>
      <p:sp>
        <p:nvSpPr>
          <p:cNvPr id="23" name="LAYOUT BODY"/>
          <p:cNvSpPr>
            <a:spLocks noGrp="1"/>
          </p:cNvSpPr>
          <p:nvPr>
            <p:ph idx="28"/>
            <p:custDataLst>
              <p:tags r:id="rId2"/>
            </p:custDataLst>
          </p:nvPr>
        </p:nvSpPr>
        <p:spPr>
          <a:xfrm>
            <a:off x="672998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38" name="LAYOUT HEADER"/>
          <p:cNvSpPr>
            <a:spLocks noGrp="1"/>
          </p:cNvSpPr>
          <p:nvPr>
            <p:ph type="body" idx="35" hasCustomPrompt="1"/>
            <p:custDataLst>
              <p:tags r:id="rId3"/>
            </p:custDataLst>
          </p:nvPr>
        </p:nvSpPr>
        <p:spPr>
          <a:xfrm>
            <a:off x="672998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&lt;&lt;Layout heading&gt;&gt;</a:t>
            </a:r>
          </a:p>
        </p:txBody>
      </p:sp>
      <p:sp>
        <p:nvSpPr>
          <p:cNvPr id="22" name="LAYOUT SOURCE"/>
          <p:cNvSpPr>
            <a:spLocks noGrp="1"/>
          </p:cNvSpPr>
          <p:nvPr>
            <p:ph type="body" idx="27" hasCustomPrompt="1"/>
            <p:custDataLst>
              <p:tags r:id="rId4"/>
            </p:custDataLst>
          </p:nvPr>
        </p:nvSpPr>
        <p:spPr>
          <a:xfrm>
            <a:off x="357530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Source:</a:t>
            </a:r>
          </a:p>
        </p:txBody>
      </p:sp>
      <p:sp>
        <p:nvSpPr>
          <p:cNvPr id="20" name="LAYOUT BODY"/>
          <p:cNvSpPr>
            <a:spLocks noGrp="1"/>
          </p:cNvSpPr>
          <p:nvPr>
            <p:ph idx="25"/>
            <p:custDataLst>
              <p:tags r:id="rId5"/>
            </p:custDataLst>
          </p:nvPr>
        </p:nvSpPr>
        <p:spPr>
          <a:xfrm>
            <a:off x="357530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37" name="LAYOUT HEADER"/>
          <p:cNvSpPr>
            <a:spLocks noGrp="1"/>
          </p:cNvSpPr>
          <p:nvPr>
            <p:ph type="body" idx="34" hasCustomPrompt="1"/>
            <p:custDataLst>
              <p:tags r:id="rId6"/>
            </p:custDataLst>
          </p:nvPr>
        </p:nvSpPr>
        <p:spPr>
          <a:xfrm>
            <a:off x="357530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42062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8"/>
            </p:custDataLst>
          </p:nvPr>
        </p:nvSpPr>
        <p:spPr>
          <a:xfrm>
            <a:off x="42062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36" name="LAYOUT HEADER"/>
          <p:cNvSpPr>
            <a:spLocks noGrp="1"/>
          </p:cNvSpPr>
          <p:nvPr>
            <p:ph type="body" idx="33" hasCustomPrompt="1"/>
            <p:custDataLst>
              <p:tags r:id="rId9"/>
            </p:custDataLst>
          </p:nvPr>
        </p:nvSpPr>
        <p:spPr>
          <a:xfrm>
            <a:off x="42062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0"/>
            </p:custDataLst>
          </p:nvPr>
        </p:nvSpPr>
        <p:spPr>
          <a:xfrm>
            <a:off x="672998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11"/>
            </p:custDataLst>
          </p:nvPr>
        </p:nvSpPr>
        <p:spPr>
          <a:xfrm>
            <a:off x="672998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35" name="LAYOUT HEADER"/>
          <p:cNvSpPr>
            <a:spLocks noGrp="1"/>
          </p:cNvSpPr>
          <p:nvPr>
            <p:ph type="body" idx="32" hasCustomPrompt="1"/>
            <p:custDataLst>
              <p:tags r:id="rId12"/>
            </p:custDataLst>
          </p:nvPr>
        </p:nvSpPr>
        <p:spPr>
          <a:xfrm>
            <a:off x="672998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3"/>
            </p:custDataLst>
          </p:nvPr>
        </p:nvSpPr>
        <p:spPr>
          <a:xfrm>
            <a:off x="357530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14"/>
            </p:custDataLst>
          </p:nvPr>
        </p:nvSpPr>
        <p:spPr>
          <a:xfrm>
            <a:off x="357530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34" name="LAYOUT HEADER"/>
          <p:cNvSpPr>
            <a:spLocks noGrp="1"/>
          </p:cNvSpPr>
          <p:nvPr>
            <p:ph type="body" idx="31" hasCustomPrompt="1"/>
            <p:custDataLst>
              <p:tags r:id="rId15"/>
            </p:custDataLst>
          </p:nvPr>
        </p:nvSpPr>
        <p:spPr>
          <a:xfrm>
            <a:off x="357530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6"/>
            </p:custDataLst>
          </p:nvPr>
        </p:nvSpPr>
        <p:spPr>
          <a:xfrm>
            <a:off x="42062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7"/>
            </p:custDataLst>
          </p:nvPr>
        </p:nvSpPr>
        <p:spPr>
          <a:xfrm>
            <a:off x="42062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33" name="LAYOUT HEADER"/>
          <p:cNvSpPr>
            <a:spLocks noGrp="1"/>
          </p:cNvSpPr>
          <p:nvPr>
            <p:ph type="body" idx="14" hasCustomPrompt="1"/>
            <p:custDataLst>
              <p:tags r:id="rId18"/>
            </p:custDataLst>
          </p:nvPr>
        </p:nvSpPr>
        <p:spPr>
          <a:xfrm>
            <a:off x="42062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&lt;&lt;Layout heading&gt;&gt;</a:t>
            </a:r>
          </a:p>
        </p:txBody>
      </p:sp>
      <p:cxnSp>
        <p:nvCxnSpPr>
          <p:cNvPr id="7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AGE HEADING"/>
          <p:cNvSpPr>
            <a:spLocks noGrp="1"/>
          </p:cNvSpPr>
          <p:nvPr>
            <p:ph type="title" hasCustomPrompt="1"/>
            <p:custDataLst>
              <p:tags r:id="rId19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GB" dirty="0" smtClean="0"/>
              <a:t>&lt;&lt;Page heading&gt;&gt;</a:t>
            </a:r>
            <a:endParaRPr lang="en-GB" dirty="0"/>
          </a:p>
        </p:txBody>
      </p:sp>
      <p:sp>
        <p:nvSpPr>
          <p:cNvPr id="4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6A79529-9704-412A-9627-88623531B893}" type="slidenum">
              <a:rPr lang="en-GB" sz="700" smtClean="0"/>
              <a:pPr algn="r"/>
              <a:t>‹#›</a:t>
            </a:fld>
            <a:endParaRPr lang="en-GB" sz="700" dirty="0"/>
          </a:p>
        </p:txBody>
      </p:sp>
      <p:sp>
        <p:nvSpPr>
          <p:cNvPr id="47" name="DOCUMENT ID" hidden="1"/>
          <p:cNvSpPr txBox="1"/>
          <p:nvPr userDrawn="1">
            <p:custDataLst>
              <p:tags r:id="rId20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michalsn</a:t>
            </a:r>
            <a:r>
              <a:rPr lang="en-US" dirty="0" smtClean="0"/>
              <a:t> [printed: ____] [saved: April 3, 2019 5:57 PM] \\Ubsprod.msad.ubs.net\groupshares\GLOBAL\DZ_NRM\CIRM\Natalia\UJcalsses\workshops\Wielokrotne </a:t>
            </a:r>
            <a:r>
              <a:rPr lang="en-US" dirty="0" err="1" smtClean="0"/>
              <a:t>uzupełnianie</a:t>
            </a:r>
            <a:r>
              <a:rPr lang="en-US" dirty="0" smtClean="0"/>
              <a:t> </a:t>
            </a:r>
            <a:r>
              <a:rPr lang="en-US" dirty="0" err="1" smtClean="0"/>
              <a:t>brakujących</a:t>
            </a:r>
            <a:r>
              <a:rPr lang="en-US" dirty="0" smtClean="0"/>
              <a:t> danych.pptx </a:t>
            </a:r>
          </a:p>
        </p:txBody>
      </p:sp>
      <p:grpSp>
        <p:nvGrpSpPr>
          <p:cNvPr id="48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49" name="Straight Connector 4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1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D2363B6-C2A5-4798-A9CC-51C31EECAC2F}" type="slidenum">
              <a:rPr lang="en-GB" sz="700" smtClean="0"/>
              <a:pPr algn="r"/>
              <a:t>‹#›</a:t>
            </a:fld>
            <a:endParaRPr lang="en-GB" sz="700" dirty="0"/>
          </a:p>
        </p:txBody>
      </p:sp>
      <p:sp>
        <p:nvSpPr>
          <p:cNvPr id="19" name="DOCUMENT ID" hidden="1"/>
          <p:cNvSpPr txBox="1"/>
          <p:nvPr userDrawn="1">
            <p:custDataLst>
              <p:tags r:id="rId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michalsn</a:t>
            </a:r>
            <a:r>
              <a:rPr lang="en-US" dirty="0" smtClean="0"/>
              <a:t> [printed: ____] [saved: April 3, 2019 5:57 PM] \\Ubsprod.msad.ubs.net\groupshares\GLOBAL\DZ_NRM\CIRM\Natalia\UJcalsses\workshops\Wielokrotne </a:t>
            </a:r>
            <a:r>
              <a:rPr lang="en-US" dirty="0" err="1" smtClean="0"/>
              <a:t>uzupełnianie</a:t>
            </a:r>
            <a:r>
              <a:rPr lang="en-US" dirty="0" smtClean="0"/>
              <a:t> </a:t>
            </a:r>
            <a:r>
              <a:rPr lang="en-US" dirty="0" err="1" smtClean="0"/>
              <a:t>brakujących</a:t>
            </a:r>
            <a:r>
              <a:rPr lang="en-US" dirty="0" smtClean="0"/>
              <a:t> danych.pptx </a:t>
            </a:r>
          </a:p>
        </p:txBody>
      </p:sp>
      <p:grpSp>
        <p:nvGrpSpPr>
          <p:cNvPr id="20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1" name="Straight Connector 2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GB" dirty="0" smtClean="0"/>
              <a:t>Contact information</a:t>
            </a:r>
            <a:endParaRPr lang="en-GB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844A95E-171B-43E0-919B-08407017EAD1}" type="slidenum">
              <a:rPr lang="en-GB" sz="700" smtClean="0"/>
              <a:pPr algn="r"/>
              <a:t>‹#›</a:t>
            </a:fld>
            <a:endParaRPr lang="en-GB" sz="700" dirty="0"/>
          </a:p>
        </p:txBody>
      </p:sp>
      <p:sp>
        <p:nvSpPr>
          <p:cNvPr id="21" name="DOCUMENT ID" hidden="1"/>
          <p:cNvSpPr txBox="1"/>
          <p:nvPr userDrawn="1">
            <p:custDataLst>
              <p:tags r:id="rId2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michalsn</a:t>
            </a:r>
            <a:r>
              <a:rPr lang="en-US" dirty="0" smtClean="0"/>
              <a:t> [printed: ____] [saved: April 3, 2019 5:57 PM] \\Ubsprod.msad.ubs.net\groupshares\GLOBAL\DZ_NRM\CIRM\Natalia\UJcalsses\workshops\Wielokrotne </a:t>
            </a:r>
            <a:r>
              <a:rPr lang="en-US" dirty="0" err="1" smtClean="0"/>
              <a:t>uzupełnianie</a:t>
            </a:r>
            <a:r>
              <a:rPr lang="en-US" dirty="0" smtClean="0"/>
              <a:t> </a:t>
            </a:r>
            <a:r>
              <a:rPr lang="en-US" dirty="0" err="1" smtClean="0"/>
              <a:t>brakujących</a:t>
            </a:r>
            <a:r>
              <a:rPr lang="en-US" dirty="0" smtClean="0"/>
              <a:t> danych.pptx </a:t>
            </a:r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Page" preserve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TITLE"/>
          <p:cNvSpPr>
            <a:spLocks noGrp="1"/>
          </p:cNvSpPr>
          <p:nvPr>
            <p:ph type="subTitle" idx="1" hasCustomPrompt="1"/>
            <p:custDataLst>
              <p:tags r:id="rId1"/>
            </p:custDataLst>
          </p:nvPr>
        </p:nvSpPr>
        <p:spPr>
          <a:xfrm>
            <a:off x="419735" y="2432304"/>
            <a:ext cx="9189720" cy="103327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&lt;&lt;Divider title&gt;&gt;</a:t>
            </a:r>
            <a:endParaRPr lang="en-GB" dirty="0"/>
          </a:p>
        </p:txBody>
      </p:sp>
      <p:sp>
        <p:nvSpPr>
          <p:cNvPr id="6" name="DIVIDER NUMBER"/>
          <p:cNvSpPr>
            <a:spLocks noGrp="1"/>
          </p:cNvSpPr>
          <p:nvPr>
            <p:ph type="ctrTitle" hasCustomPrompt="1"/>
          </p:nvPr>
        </p:nvSpPr>
        <p:spPr>
          <a:xfrm>
            <a:off x="419735" y="2011680"/>
            <a:ext cx="9189720" cy="384048"/>
          </a:xfrm>
        </p:spPr>
        <p:txBody>
          <a:bodyPr lIns="0" tIns="0" rIns="0" bIns="0" anchor="b" anchorCtr="0">
            <a:noAutofit/>
          </a:bodyPr>
          <a:lstStyle>
            <a:lvl1pPr>
              <a:defRPr sz="1800" baseline="0">
                <a:solidFill>
                  <a:schemeClr val="tx1"/>
                </a:solidFill>
                <a:latin typeface="+mj-lt"/>
                <a:ea typeface="Arial Unicode MS" pitchFamily="34" charset="-128"/>
              </a:defRPr>
            </a:lvl1pPr>
          </a:lstStyle>
          <a:p>
            <a:r>
              <a:rPr lang="en-GB" dirty="0" smtClean="0"/>
              <a:t>Click to edit Section / Appendix number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83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OC BODY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419735" y="1362456"/>
            <a:ext cx="9189720" cy="5198689"/>
          </a:xfrm>
        </p:spPr>
        <p:txBody>
          <a:bodyPr lIns="0" rIns="0">
            <a:noAutofit/>
          </a:bodyPr>
          <a:lstStyle>
            <a:lvl1pPr marL="0" indent="0">
              <a:buNone/>
              <a:defRPr sz="1600">
                <a:latin typeface="Frutiger 55 Roman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cxnSp>
        <p:nvCxnSpPr>
          <p:cNvPr id="7" name="THIN BLUE LINE"/>
          <p:cNvCxnSpPr/>
          <p:nvPr/>
        </p:nvCxnSpPr>
        <p:spPr>
          <a:xfrm>
            <a:off x="419735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OC 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9733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3200">
                <a:solidFill>
                  <a:schemeClr val="tx1"/>
                </a:solidFill>
                <a:latin typeface="Frutiger 45 Light"/>
              </a:defRPr>
            </a:lvl1pPr>
          </a:lstStyle>
          <a:p>
            <a:r>
              <a:rPr lang="en-GB" dirty="0" smtClean="0"/>
              <a:t>Table of contents</a:t>
            </a:r>
            <a:endParaRPr lang="en-GB" dirty="0"/>
          </a:p>
        </p:txBody>
      </p:sp>
      <p:sp>
        <p:nvSpPr>
          <p:cNvPr id="22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59A56D2-6EE4-40D3-BDE6-F5CD68556C61}" type="slidenum">
              <a:rPr lang="en-GB" sz="700" smtClean="0"/>
              <a:pPr algn="r"/>
              <a:t>‹#›</a:t>
            </a:fld>
            <a:endParaRPr lang="en-GB" sz="700" dirty="0"/>
          </a:p>
        </p:txBody>
      </p:sp>
      <p:sp>
        <p:nvSpPr>
          <p:cNvPr id="23" name="DOCUMENT ID" hidden="1"/>
          <p:cNvSpPr txBox="1"/>
          <p:nvPr userDrawn="1">
            <p:custDataLst>
              <p:tags r:id="rId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michalsn</a:t>
            </a:r>
            <a:r>
              <a:rPr lang="en-US" dirty="0" smtClean="0"/>
              <a:t> [printed: ____] [saved: April 3, 2019 5:57 PM] \\Ubsprod.msad.ubs.net\groupshares\GLOBAL\DZ_NRM\CIRM\Natalia\UJcalsses\workshops\Wielokrotne </a:t>
            </a:r>
            <a:r>
              <a:rPr lang="en-US" dirty="0" err="1" smtClean="0"/>
              <a:t>uzupełnianie</a:t>
            </a:r>
            <a:r>
              <a:rPr lang="en-US" dirty="0" smtClean="0"/>
              <a:t> </a:t>
            </a:r>
            <a:r>
              <a:rPr lang="en-US" dirty="0" err="1" smtClean="0"/>
              <a:t>brakujących</a:t>
            </a:r>
            <a:r>
              <a:rPr lang="en-US" dirty="0" smtClean="0"/>
              <a:t> danych.pptx </a:t>
            </a:r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5" name="Straight Connector 2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 hidden="1"/>
          <p:cNvSpPr txBox="1"/>
          <p:nvPr userDrawn="1">
            <p:custDataLst>
              <p:tags r:id="rId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 BODY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20624" y="1852246"/>
            <a:ext cx="9189720" cy="4759691"/>
          </a:xfrm>
        </p:spPr>
        <p:txBody>
          <a:bodyPr lIns="0" tIns="0" rIns="0" bIns="0">
            <a:noAutofit/>
          </a:bodyPr>
          <a:lstStyle>
            <a:lvl1pPr marL="234950" indent="-234950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61963" indent="-236538">
              <a:defRPr sz="1600">
                <a:latin typeface="Frutiger 55 Roman"/>
              </a:defRPr>
            </a:lvl2pPr>
            <a:lvl3pPr marL="688975" indent="-227013">
              <a:buClr>
                <a:schemeClr val="tx1"/>
              </a:buClr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4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GB" dirty="0" smtClean="0"/>
              <a:t>&lt;&lt;Page heading&gt;&gt;</a:t>
            </a:r>
            <a:endParaRPr lang="en-GB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9C5D969-4CAD-4F29-8B51-07B8CBAF6BF4}" type="slidenum">
              <a:rPr lang="en-GB" sz="700" smtClean="0"/>
              <a:pPr algn="r"/>
              <a:t>‹#›</a:t>
            </a:fld>
            <a:endParaRPr lang="en-GB" sz="700" dirty="0"/>
          </a:p>
        </p:txBody>
      </p:sp>
      <p:sp>
        <p:nvSpPr>
          <p:cNvPr id="21" name="DOCUMENT ID" hidden="1"/>
          <p:cNvSpPr txBox="1"/>
          <p:nvPr userDrawn="1">
            <p:custDataLst>
              <p:tags r:id="rId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michalsn</a:t>
            </a:r>
            <a:r>
              <a:rPr lang="en-US" dirty="0" smtClean="0"/>
              <a:t> [printed: ____] [saved: April 3, 2019 5:57 PM] \\Ubsprod.msad.ubs.net\groupshares\GLOBAL\DZ_NRM\CIRM\Natalia\UJcalsses\workshops\Wielokrotne </a:t>
            </a:r>
            <a:r>
              <a:rPr lang="en-US" dirty="0" err="1" smtClean="0"/>
              <a:t>uzupełnianie</a:t>
            </a:r>
            <a:r>
              <a:rPr lang="en-US" dirty="0" smtClean="0"/>
              <a:t> </a:t>
            </a:r>
            <a:r>
              <a:rPr lang="en-US" dirty="0" err="1" smtClean="0"/>
              <a:t>brakujących</a:t>
            </a:r>
            <a:r>
              <a:rPr lang="en-US" dirty="0" smtClean="0"/>
              <a:t> danych.pptx </a:t>
            </a:r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raftStamp" hidden="1"/>
          <p:cNvSpPr txBox="1"/>
          <p:nvPr userDrawn="1">
            <p:custDataLst>
              <p:tags r:id="rId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GB" dirty="0" smtClean="0"/>
              <a:t>&lt;&lt;Page heading&gt;&gt;</a:t>
            </a:r>
            <a:endParaRPr lang="en-GB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976F55-9089-48EE-AE68-8E9544398D42}" type="slidenum">
              <a:rPr lang="en-GB" sz="700" smtClean="0"/>
              <a:pPr algn="r"/>
              <a:t>‹#›</a:t>
            </a:fld>
            <a:endParaRPr lang="en-GB" sz="700" dirty="0"/>
          </a:p>
        </p:txBody>
      </p:sp>
      <p:sp>
        <p:nvSpPr>
          <p:cNvPr id="22" name="DOCUMENT ID" hidden="1"/>
          <p:cNvSpPr txBox="1"/>
          <p:nvPr userDrawn="1">
            <p:custDataLst>
              <p:tags r:id="rId2"/>
            </p:custDataLst>
          </p:nvPr>
        </p:nvSpPr>
        <p:spPr>
          <a:xfrm>
            <a:off x="2296670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michalsn</a:t>
            </a:r>
            <a:r>
              <a:rPr lang="en-US" dirty="0" smtClean="0"/>
              <a:t> [printed: ____] [saved: April 3, 2019 5:57 PM] \\Ubsprod.msad.ubs.net\groupshares\GLOBAL\DZ_NRM\CIRM\Natalia\UJcalsses\workshops\Wielokrotne </a:t>
            </a:r>
            <a:r>
              <a:rPr lang="en-US" dirty="0" err="1" smtClean="0"/>
              <a:t>uzupełnianie</a:t>
            </a:r>
            <a:r>
              <a:rPr lang="en-US" dirty="0" smtClean="0"/>
              <a:t> </a:t>
            </a:r>
            <a:r>
              <a:rPr lang="en-US" dirty="0" err="1" smtClean="0"/>
              <a:t>brakujących</a:t>
            </a:r>
            <a:r>
              <a:rPr lang="en-US" dirty="0" smtClean="0"/>
              <a:t> danych.pptx </a:t>
            </a:r>
          </a:p>
        </p:txBody>
      </p:sp>
      <p:grpSp>
        <p:nvGrpSpPr>
          <p:cNvPr id="23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4" name="Straight Connector 2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1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"/>
            </p:custDataLst>
          </p:nvPr>
        </p:nvSpPr>
        <p:spPr>
          <a:xfrm>
            <a:off x="420624" y="6263642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6233"/>
            <a:ext cx="9189720" cy="4407409"/>
          </a:xfrm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 defTabSz="914400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3"/>
            </p:custDataLst>
          </p:nvPr>
        </p:nvSpPr>
        <p:spPr>
          <a:xfrm>
            <a:off x="420624" y="1498600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GB" dirty="0" smtClean="0"/>
              <a:t>&lt;&lt;Page heading&gt;&gt;</a:t>
            </a:r>
            <a:endParaRPr lang="en-GB" dirty="0"/>
          </a:p>
        </p:txBody>
      </p:sp>
      <p:sp>
        <p:nvSpPr>
          <p:cNvPr id="2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55E24D6-7D0A-470C-80AD-CB9E4DCBF649}" type="slidenum">
              <a:rPr lang="en-GB" sz="700" smtClean="0"/>
              <a:pPr algn="r"/>
              <a:t>‹#›</a:t>
            </a:fld>
            <a:endParaRPr lang="en-GB" sz="700" dirty="0"/>
          </a:p>
        </p:txBody>
      </p:sp>
      <p:sp>
        <p:nvSpPr>
          <p:cNvPr id="27" name="DOCUMENT ID" hidden="1"/>
          <p:cNvSpPr txBox="1"/>
          <p:nvPr userDrawn="1">
            <p:custDataLst>
              <p:tags r:id="rId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michalsn</a:t>
            </a:r>
            <a:r>
              <a:rPr lang="en-US" dirty="0" smtClean="0"/>
              <a:t> [printed: ____] [saved: April 3, 2019 5:57 PM] \\Ubsprod.msad.ubs.net\groupshares\GLOBAL\DZ_NRM\CIRM\Natalia\UJcalsses\workshops\Wielokrotne </a:t>
            </a:r>
            <a:r>
              <a:rPr lang="en-US" dirty="0" err="1" smtClean="0"/>
              <a:t>uzupełnianie</a:t>
            </a:r>
            <a:r>
              <a:rPr lang="en-US" dirty="0" smtClean="0"/>
              <a:t> </a:t>
            </a:r>
            <a:r>
              <a:rPr lang="en-US" dirty="0" err="1" smtClean="0"/>
              <a:t>brakujących</a:t>
            </a:r>
            <a:r>
              <a:rPr lang="en-US" dirty="0" smtClean="0"/>
              <a:t> danych.pptx </a:t>
            </a:r>
          </a:p>
        </p:txBody>
      </p:sp>
      <p:grpSp>
        <p:nvGrpSpPr>
          <p:cNvPr id="28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7" hasCustomPrompt="1"/>
            <p:custDataLst>
              <p:tags r:id="rId1"/>
            </p:custDataLst>
          </p:nvPr>
        </p:nvSpPr>
        <p:spPr>
          <a:xfrm>
            <a:off x="420624" y="6249809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Source:</a:t>
            </a:r>
          </a:p>
        </p:txBody>
      </p:sp>
      <p:sp>
        <p:nvSpPr>
          <p:cNvPr id="11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420624" y="4411863"/>
            <a:ext cx="91897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13" name="LAYOUT HEADER"/>
          <p:cNvSpPr>
            <a:spLocks noGrp="1"/>
          </p:cNvSpPr>
          <p:nvPr>
            <p:ph type="body" idx="18" hasCustomPrompt="1"/>
            <p:custDataLst>
              <p:tags r:id="rId3"/>
            </p:custDataLst>
          </p:nvPr>
        </p:nvSpPr>
        <p:spPr>
          <a:xfrm>
            <a:off x="420624" y="4054229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420624" y="3694180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20624" y="1856234"/>
            <a:ext cx="91897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498600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GB" dirty="0" smtClean="0"/>
              <a:t>&lt;&lt;Page heading&gt;&gt;</a:t>
            </a:r>
            <a:endParaRPr lang="en-GB" dirty="0"/>
          </a:p>
        </p:txBody>
      </p:sp>
      <p:sp>
        <p:nvSpPr>
          <p:cNvPr id="2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451735E-85A4-4643-8094-642905B783F2}" type="slidenum">
              <a:rPr lang="en-GB" sz="700" smtClean="0"/>
              <a:pPr algn="r"/>
              <a:t>‹#›</a:t>
            </a:fld>
            <a:endParaRPr lang="en-GB" sz="700" dirty="0"/>
          </a:p>
        </p:txBody>
      </p:sp>
      <p:sp>
        <p:nvSpPr>
          <p:cNvPr id="30" name="DOCUMENT ID" hidden="1"/>
          <p:cNvSpPr txBox="1"/>
          <p:nvPr userDrawn="1"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michalsn</a:t>
            </a:r>
            <a:r>
              <a:rPr lang="en-US" dirty="0" smtClean="0"/>
              <a:t> [printed: ____] [saved: April 3, 2019 5:57 PM] \\Ubsprod.msad.ubs.net\groupshares\GLOBAL\DZ_NRM\CIRM\Natalia\UJcalsses\workshops\Wielokrotne </a:t>
            </a:r>
            <a:r>
              <a:rPr lang="en-US" dirty="0" err="1" smtClean="0"/>
              <a:t>uzupełnianie</a:t>
            </a:r>
            <a:r>
              <a:rPr lang="en-US" dirty="0" smtClean="0"/>
              <a:t> </a:t>
            </a:r>
            <a:r>
              <a:rPr lang="en-US" dirty="0" err="1" smtClean="0"/>
              <a:t>brakujących</a:t>
            </a:r>
            <a:r>
              <a:rPr lang="en-US" dirty="0" smtClean="0"/>
              <a:t> danych.pptx </a:t>
            </a: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"/>
            </p:custDataLst>
          </p:nvPr>
        </p:nvSpPr>
        <p:spPr>
          <a:xfrm>
            <a:off x="5157216" y="6263642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5157216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2" name="LAYOUT HEADER"/>
          <p:cNvSpPr>
            <a:spLocks noGrp="1"/>
          </p:cNvSpPr>
          <p:nvPr>
            <p:ph type="body" idx="19" hasCustomPrompt="1"/>
            <p:custDataLst>
              <p:tags r:id="rId3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420624" y="6263642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20624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1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&lt;&lt;Layout heading&gt;&gt;</a:t>
            </a:r>
          </a:p>
        </p:txBody>
      </p:sp>
      <p:cxnSp>
        <p:nvCxnSpPr>
          <p:cNvPr id="59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GB" dirty="0" smtClean="0"/>
              <a:t>&lt;&lt;Page heading&gt;&gt;</a:t>
            </a:r>
            <a:endParaRPr lang="en-GB" dirty="0"/>
          </a:p>
        </p:txBody>
      </p:sp>
      <p:sp>
        <p:nvSpPr>
          <p:cNvPr id="3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D70D6585-CB7C-4CFA-BD76-44C70BE2929C}" type="slidenum">
              <a:rPr lang="en-GB" sz="700" smtClean="0"/>
              <a:pPr algn="r"/>
              <a:t>‹#›</a:t>
            </a:fld>
            <a:endParaRPr lang="en-GB" sz="700" dirty="0"/>
          </a:p>
        </p:txBody>
      </p:sp>
      <p:sp>
        <p:nvSpPr>
          <p:cNvPr id="31" name="DOCUMENT ID" hidden="1"/>
          <p:cNvSpPr txBox="1"/>
          <p:nvPr userDrawn="1"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michalsn</a:t>
            </a:r>
            <a:r>
              <a:rPr lang="en-US" dirty="0" smtClean="0"/>
              <a:t> [printed: ____] [saved: April 3, 2019 5:57 PM] \\Ubsprod.msad.ubs.net\groupshares\GLOBAL\DZ_NRM\CIRM\Natalia\UJcalsses\workshops\Wielokrotne </a:t>
            </a:r>
            <a:r>
              <a:rPr lang="en-US" dirty="0" err="1" smtClean="0"/>
              <a:t>uzupełnianie</a:t>
            </a:r>
            <a:r>
              <a:rPr lang="en-US" dirty="0" smtClean="0"/>
              <a:t> </a:t>
            </a:r>
            <a:r>
              <a:rPr lang="en-US" dirty="0" err="1" smtClean="0"/>
              <a:t>brakujących</a:t>
            </a:r>
            <a:r>
              <a:rPr lang="en-US" dirty="0" smtClean="0"/>
              <a:t> danych.pptx </a:t>
            </a:r>
          </a:p>
        </p:txBody>
      </p:sp>
      <p:grpSp>
        <p:nvGrpSpPr>
          <p:cNvPr id="33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4" name="Straight Connector 3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672998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672998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6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672998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&lt;&lt;Layout heading&gt;&gt;</a:t>
            </a:r>
          </a:p>
        </p:txBody>
      </p:sp>
      <p:sp>
        <p:nvSpPr>
          <p:cNvPr id="65" name="LAYOUT SOURCE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357530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357530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04788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5" name="LAYOUT HEADER"/>
          <p:cNvSpPr>
            <a:spLocks noGrp="1"/>
          </p:cNvSpPr>
          <p:nvPr>
            <p:ph type="body" idx="22" hasCustomPrompt="1"/>
            <p:custDataLst>
              <p:tags r:id="rId6"/>
            </p:custDataLst>
          </p:nvPr>
        </p:nvSpPr>
        <p:spPr>
          <a:xfrm>
            <a:off x="357530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&lt;&lt;Layout heading&gt;&gt;</a:t>
            </a:r>
          </a:p>
        </p:txBody>
      </p:sp>
      <p:sp>
        <p:nvSpPr>
          <p:cNvPr id="64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42062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4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&lt;&lt;Layout heading&gt;&gt;</a:t>
            </a:r>
          </a:p>
        </p:txBody>
      </p:sp>
      <p:cxnSp>
        <p:nvCxnSpPr>
          <p:cNvPr id="62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GB" dirty="0" smtClean="0"/>
              <a:t>&lt;&lt;Page heading&gt;&gt;</a:t>
            </a:r>
            <a:endParaRPr lang="en-GB" dirty="0"/>
          </a:p>
        </p:txBody>
      </p:sp>
      <p:sp>
        <p:nvSpPr>
          <p:cNvPr id="3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89627C-F79B-4DF9-998A-207B47061EFD}" type="slidenum">
              <a:rPr lang="en-GB" sz="700" smtClean="0"/>
              <a:pPr algn="r"/>
              <a:t>‹#›</a:t>
            </a:fld>
            <a:endParaRPr lang="en-GB" sz="700" dirty="0"/>
          </a:p>
        </p:txBody>
      </p:sp>
      <p:sp>
        <p:nvSpPr>
          <p:cNvPr id="34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michalsn</a:t>
            </a:r>
            <a:r>
              <a:rPr lang="en-US" dirty="0" smtClean="0"/>
              <a:t> [printed: ____] [saved: April 3, 2019 5:57 PM] \\Ubsprod.msad.ubs.net\groupshares\GLOBAL\DZ_NRM\CIRM\Natalia\UJcalsses\workshops\Wielokrotne </a:t>
            </a:r>
            <a:r>
              <a:rPr lang="en-US" dirty="0" err="1" smtClean="0"/>
              <a:t>uzupełnianie</a:t>
            </a:r>
            <a:r>
              <a:rPr lang="en-US" dirty="0" smtClean="0"/>
              <a:t> </a:t>
            </a:r>
            <a:r>
              <a:rPr lang="en-US" dirty="0" err="1" smtClean="0"/>
              <a:t>brakujących</a:t>
            </a:r>
            <a:r>
              <a:rPr lang="en-US" dirty="0" smtClean="0"/>
              <a:t> danych.pptx </a:t>
            </a:r>
          </a:p>
        </p:txBody>
      </p:sp>
      <p:grpSp>
        <p:nvGrpSpPr>
          <p:cNvPr id="3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7" name="Straight Connector 36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420624" y="1856232"/>
            <a:ext cx="9189720" cy="4764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420624" y="0"/>
            <a:ext cx="9189720" cy="9418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  <p:sldLayoutId id="2147484195" r:id="rId12"/>
    <p:sldLayoutId id="2147484196" r:id="rId13"/>
    <p:sldLayoutId id="2147484197" r:id="rId14"/>
    <p:sldLayoutId id="2147484198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05505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chemeClr val="tx1"/>
          </a:solidFill>
          <a:latin typeface="Frutiger 45 Light" panose="020B0603020202020204" pitchFamily="34" charset="0"/>
          <a:ea typeface="+mj-ea"/>
          <a:cs typeface="+mj-cs"/>
        </a:defRPr>
      </a:lvl1pPr>
    </p:titleStyle>
    <p:bodyStyle>
      <a:lvl1pPr marL="234950" indent="-234950" algn="l" defTabSz="1005505" rtl="0" eaLnBrk="1" latinLnBrk="0" hangingPunct="1">
        <a:spcBef>
          <a:spcPts val="1400"/>
        </a:spcBef>
        <a:buClr>
          <a:schemeClr val="tx2"/>
        </a:buClr>
        <a:buSzPct val="100000"/>
        <a:buFont typeface="Symbol" pitchFamily="18" charset="2"/>
        <a:buChar char="·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22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2150" indent="-2349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22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9350" indent="-2349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53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0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257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09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61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512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26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016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139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9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77.xml"/><Relationship Id="rId7" Type="http://schemas.openxmlformats.org/officeDocument/2006/relationships/image" Target="../media/image5.png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6" Type="http://schemas.openxmlformats.org/officeDocument/2006/relationships/tags" Target="../tags/tag176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7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6" Type="http://schemas.openxmlformats.org/officeDocument/2006/relationships/hyperlink" Target="mailto:natalia.michalska@ubs.com" TargetMode="Externa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5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58.xml"/><Relationship Id="rId7" Type="http://schemas.openxmlformats.org/officeDocument/2006/relationships/image" Target="../media/image3.png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tags" Target="../tags/tag157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5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eys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330" y="4345749"/>
            <a:ext cx="2788926" cy="3023622"/>
          </a:xfrm>
          <a:prstGeom prst="rect">
            <a:avLst/>
          </a:prstGeom>
        </p:spPr>
      </p:pic>
      <p:sp>
        <p:nvSpPr>
          <p:cNvPr id="6" name="CREATE DATE"/>
          <p:cNvSpPr>
            <a:spLocks noGrp="1"/>
          </p:cNvSpPr>
          <p:nvPr>
            <p:ph type="body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April </a:t>
            </a:r>
            <a:r>
              <a:rPr lang="pl-PL" dirty="0" smtClean="0"/>
              <a:t>5</a:t>
            </a:r>
            <a:r>
              <a:rPr lang="en-GB" dirty="0" smtClean="0"/>
              <a:t>, 2019</a:t>
            </a:r>
            <a:endParaRPr lang="en-GB" dirty="0"/>
          </a:p>
        </p:txBody>
      </p:sp>
      <p:sp>
        <p:nvSpPr>
          <p:cNvPr id="5" name="PRESENTATION PRESENTER FUNCTION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err="1" smtClean="0"/>
              <a:t>Credit</a:t>
            </a:r>
            <a:r>
              <a:rPr lang="pl-PL" dirty="0" smtClean="0"/>
              <a:t> </a:t>
            </a:r>
            <a:r>
              <a:rPr lang="pl-PL" dirty="0" err="1" smtClean="0"/>
              <a:t>Risk</a:t>
            </a:r>
            <a:r>
              <a:rPr lang="pl-PL" dirty="0" smtClean="0"/>
              <a:t> </a:t>
            </a:r>
            <a:r>
              <a:rPr lang="pl-PL" dirty="0" err="1" smtClean="0"/>
              <a:t>Methodology</a:t>
            </a:r>
            <a:r>
              <a:rPr lang="pl-PL" dirty="0" smtClean="0"/>
              <a:t> </a:t>
            </a:r>
            <a:endParaRPr lang="en-GB" dirty="0"/>
          </a:p>
        </p:txBody>
      </p:sp>
      <p:sp>
        <p:nvSpPr>
          <p:cNvPr id="4" name="PRESENTATION PRESENTER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 smtClean="0"/>
              <a:t>Natalia Michalska</a:t>
            </a:r>
            <a:endParaRPr lang="en-GB"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Wielokrotne uzupełnianie brakujących danych </a:t>
            </a:r>
            <a:endParaRPr lang="en-GB" dirty="0"/>
          </a:p>
        </p:txBody>
      </p:sp>
      <p:sp>
        <p:nvSpPr>
          <p:cNvPr id="7" name="PRESENTATION INFOLINE"/>
          <p:cNvSpPr>
            <a:spLocks noGrp="1"/>
          </p:cNvSpPr>
          <p:nvPr>
            <p:ph type="body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dirty="0" smtClean="0"/>
              <a:t>Teoria brakujących danych oraz metody uzupełniania ich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630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GB" smtClean="0"/>
              <a:t>Wielokrotne uzupełnianie brakujących danych </a:t>
            </a:r>
            <a:endParaRPr lang="en-GB"/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 smtClean="0">
                <a:solidFill>
                  <a:srgbClr val="464749"/>
                </a:solidFill>
                <a:latin typeface="UBSHeadline"/>
              </a:rPr>
              <a:t>Poniżej diagram wielokrotnego uzupełniania </a:t>
            </a:r>
            <a:r>
              <a:rPr lang="pl-PL" sz="2000" kern="0" dirty="0" err="1" smtClean="0">
                <a:solidFill>
                  <a:srgbClr val="464749"/>
                </a:solidFill>
                <a:latin typeface="UBSHeadline"/>
              </a:rPr>
              <a:t>brkujących</a:t>
            </a:r>
            <a:r>
              <a:rPr lang="pl-PL" sz="2000" kern="0" dirty="0" smtClean="0">
                <a:solidFill>
                  <a:srgbClr val="464749"/>
                </a:solidFill>
                <a:latin typeface="UBSHeadline"/>
              </a:rPr>
              <a:t> wartości</a:t>
            </a:r>
            <a:endParaRPr lang="en-GB" sz="2000" kern="0" dirty="0">
              <a:solidFill>
                <a:srgbClr val="464749"/>
              </a:solidFill>
              <a:latin typeface="UBSHeadline"/>
            </a:endParaRPr>
          </a:p>
        </p:txBody>
      </p:sp>
      <p:pic>
        <p:nvPicPr>
          <p:cNvPr id="1026" name="Picture 2" descr="\\Ubsprod.msad.ubs.net\groupshares\GLOBAL\DZ_NRM\CIRM\Natalia\PresentationMay2018\diagramMiceFina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1866900"/>
            <a:ext cx="9186863" cy="482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7491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IVIDER TITLE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smtClean="0"/>
              <a:t>Algorytm PMM</a:t>
            </a:r>
            <a:endParaRPr lang="en-GB"/>
          </a:p>
        </p:txBody>
      </p:sp>
      <p:sp>
        <p:nvSpPr>
          <p:cNvPr id="12" name="DIVIDER NUMBER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GB" smtClean="0"/>
              <a:t>Section 5</a:t>
            </a:r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361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LAYOUT BODY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432499" y="1852246"/>
                <a:ext cx="9189720" cy="4759691"/>
              </a:xfrm>
            </p:spPr>
            <p:txBody>
              <a:bodyPr/>
              <a:lstStyle/>
              <a:p>
                <a:r>
                  <a:rPr lang="pl-PL" dirty="0" smtClean="0"/>
                  <a:t>Obliczamy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l-PL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pl-PL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</m:acc>
                    <m:r>
                      <a:rPr lang="pl-PL" b="0" i="1" smtClean="0">
                        <a:latin typeface="Cambria Math"/>
                      </a:rPr>
                      <m:t>=(</m:t>
                    </m:r>
                    <m:sSubSup>
                      <m:sSubSupPr>
                        <m:ctrlPr>
                          <a:rPr lang="pl-PL" b="0" i="1" smtClean="0">
                            <a:latin typeface="Cambria Math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pl-PL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/>
                              </a:rPr>
                              <m:t>𝑜𝑏𝑠</m:t>
                            </m:r>
                          </m:sub>
                        </m:sSub>
                      </m:e>
                      <m:sub/>
                      <m:sup>
                        <m:r>
                          <a:rPr lang="pl-PL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pl-P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𝑜𝑏𝑠</m:t>
                        </m:r>
                      </m:sub>
                    </m:sSub>
                    <m:sSup>
                      <m:sSupPr>
                        <m:ctrlPr>
                          <a:rPr lang="pl-PL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pl-PL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sSubSup>
                      <m:sSubSupPr>
                        <m:ctrlPr>
                          <a:rPr lang="pl-PL" i="1">
                            <a:latin typeface="Cambria Math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pl-PL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pl-PL" i="1">
                                <a:latin typeface="Cambria Math"/>
                              </a:rPr>
                              <m:t>𝑜𝑏𝑠</m:t>
                            </m:r>
                          </m:sub>
                        </m:sSub>
                      </m:e>
                      <m:sub/>
                      <m:sup>
                        <m:r>
                          <a:rPr lang="pl-PL" i="1">
                            <a:latin typeface="Cambria Math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pl-PL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𝑜𝑏𝑠</m:t>
                        </m:r>
                      </m:sub>
                    </m:sSub>
                    <m:r>
                      <a:rPr lang="pl-PL" b="0" i="1" smtClean="0">
                        <a:latin typeface="Cambria Math"/>
                      </a:rPr>
                      <m:t>.</m:t>
                    </m:r>
                  </m:oMath>
                </a14:m>
                <a:endParaRPr lang="pl-PL" b="0" dirty="0" smtClean="0"/>
              </a:p>
              <a:p>
                <a:r>
                  <a:rPr lang="pl-PL" dirty="0" smtClean="0"/>
                  <a:t>Obliczamy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l-PL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pl-PL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pl-PL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l-PL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/>
                          </a:rPr>
                          <m:t>(</m:t>
                        </m:r>
                        <m:sSubSup>
                          <m:sSubSupPr>
                            <m:ctrlPr>
                              <a:rPr lang="pl-PL" i="1">
                                <a:latin typeface="Cambria Math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pl-PL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pl-PL" i="1">
                                    <a:latin typeface="Cambria Math"/>
                                  </a:rPr>
                                  <m:t>𝑜𝑏𝑠</m:t>
                                </m:r>
                              </m:sub>
                            </m:sSub>
                            <m:r>
                              <a:rPr lang="pl-PL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l-PL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pl-PL" b="0" i="1" smtClean="0">
                                    <a:latin typeface="Cambria Math"/>
                                  </a:rPr>
                                  <m:t>𝑜𝑏𝑠</m:t>
                                </m:r>
                              </m:sub>
                            </m:sSub>
                            <m:acc>
                              <m:accPr>
                                <m:chr m:val="̂"/>
                                <m:ctrlPr>
                                  <a:rPr lang="pl-PL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pl-PL" b="0" i="1" smtClean="0">
                                    <a:latin typeface="Cambria Math"/>
                                    <a:ea typeface="Cambria Math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pl-PL" b="0" i="1" smtClean="0">
                                <a:latin typeface="Cambria Math"/>
                              </a:rPr>
                              <m:t>)</m:t>
                            </m:r>
                          </m:e>
                          <m:sub/>
                          <m:sup>
                            <m:r>
                              <a:rPr lang="pl-PL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pl-PL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/>
                              </a:rPr>
                              <m:t>𝑜𝑏𝑠</m:t>
                            </m:r>
                          </m:sub>
                        </m:sSub>
                        <m:r>
                          <a:rPr lang="pl-PL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/>
                              </a:rPr>
                              <m:t>𝑜𝑏𝑠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pl-PL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l-PL" b="0" i="1" smtClean="0">
                                <a:latin typeface="Cambria Math"/>
                              </a:rPr>
                              <m:t>𝐵</m:t>
                            </m:r>
                          </m:e>
                        </m:acc>
                        <m:r>
                          <a:rPr lang="pl-PL" i="1">
                            <a:latin typeface="Cambria Math"/>
                          </a:rPr>
                          <m:t>.</m:t>
                        </m:r>
                      </m:num>
                      <m:den>
                        <m:r>
                          <a:rPr lang="pl-PL" b="0" i="1" smtClean="0">
                            <a:latin typeface="Cambria Math"/>
                          </a:rPr>
                          <m:t>𝐴</m:t>
                        </m:r>
                      </m:den>
                    </m:f>
                  </m:oMath>
                </a14:m>
                <a:r>
                  <a:rPr lang="pl-PL" dirty="0" smtClean="0"/>
                  <a:t> dla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pl-PL" dirty="0" smtClean="0"/>
                  <a:t> z rozkładu chi-kwadrat 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𝑜𝑏𝑠</m:t>
                        </m:r>
                      </m:sub>
                    </m:sSub>
                  </m:oMath>
                </a14:m>
                <a:r>
                  <a:rPr lang="pl-PL" dirty="0" smtClean="0"/>
                  <a:t>stopniach swobody.</a:t>
                </a:r>
              </a:p>
              <a:p>
                <a:r>
                  <a:rPr lang="pl-PL" dirty="0" smtClean="0"/>
                  <a:t>Losujemy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l-PL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p>
                        <m:r>
                          <a:rPr lang="pl-PL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l-PL" dirty="0" smtClean="0"/>
                  <a:t>z wielowymiarowego rozkładu normalnego o średniej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l-PL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pl-PL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</m:acc>
                  </m:oMath>
                </a14:m>
                <a:r>
                  <a:rPr lang="pl-PL" dirty="0" smtClean="0"/>
                  <a:t> i macierzy kowariancji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l-PL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pl-PL" b="0" i="1" smtClean="0">
                            <a:latin typeface="Cambria Math"/>
                          </a:rPr>
                          <m:t>2∗</m:t>
                        </m:r>
                      </m:sup>
                    </m:sSup>
                    <m:r>
                      <a:rPr lang="pl-PL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l-PL" b="0" i="1" smtClean="0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pl-PL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l-PL" b="0" i="1" smtClean="0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pl-PL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𝑜𝑏𝑠</m:t>
                        </m:r>
                      </m:sub>
                    </m:sSub>
                    <m:sSub>
                      <m:sSubPr>
                        <m:ctrlPr>
                          <a:rPr lang="pl-P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𝑜𝑏𝑠</m:t>
                        </m:r>
                      </m:sub>
                    </m:sSub>
                    <m:sSup>
                      <m:sSupPr>
                        <m:ctrlPr>
                          <a:rPr lang="pl-PL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pl-PL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l-PL" dirty="0" smtClean="0"/>
                  <a:t>.</a:t>
                </a:r>
              </a:p>
              <a:p>
                <a:r>
                  <a:rPr lang="pl-PL" dirty="0" smtClean="0"/>
                  <a:t>Obliczamy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l-PL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l-PL" b="0" i="1" smtClean="0">
                                <a:latin typeface="Cambria Math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𝑜𝑏𝑠</m:t>
                        </m:r>
                      </m:sub>
                    </m:sSub>
                    <m:r>
                      <a:rPr lang="pl-PL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l-P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𝑜𝑏𝑠</m:t>
                        </m:r>
                      </m:sub>
                    </m:sSub>
                    <m:acc>
                      <m:accPr>
                        <m:chr m:val="̂"/>
                        <m:ctrlPr>
                          <a:rPr lang="pl-PL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</m:acc>
                    <m:r>
                      <a:rPr lang="pl-PL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pl-PL" dirty="0" smtClean="0"/>
                  <a:t>oraz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l-PL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l-PL" b="0" i="1" smtClean="0">
                                <a:latin typeface="Cambria Math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𝑚𝑖𝑠</m:t>
                        </m:r>
                      </m:sub>
                    </m:sSub>
                    <m:r>
                      <a:rPr lang="pl-PL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l-P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𝑚𝑖𝑠</m:t>
                        </m:r>
                      </m:sub>
                    </m:sSub>
                    <m:sSup>
                      <m:sSupPr>
                        <m:ctrlPr>
                          <a:rPr lang="pl-PL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p>
                        <m:r>
                          <a:rPr lang="pl-PL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pl-PL" b="0" i="1" smtClean="0">
                        <a:latin typeface="Cambria Math"/>
                      </a:rPr>
                      <m:t>.</m:t>
                    </m:r>
                  </m:oMath>
                </a14:m>
                <a:endParaRPr lang="pl-PL" dirty="0" smtClean="0"/>
              </a:p>
              <a:p>
                <a:r>
                  <a:rPr lang="pl-PL" dirty="0" smtClean="0"/>
                  <a:t>Dla każdego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𝑚𝑖𝑠</m:t>
                        </m:r>
                        <m:r>
                          <a:rPr lang="pl-PL" b="0" i="1" smtClean="0">
                            <a:latin typeface="Cambria Math"/>
                          </a:rPr>
                          <m:t>,</m:t>
                        </m:r>
                        <m:r>
                          <a:rPr lang="pl-PL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dirty="0" smtClean="0"/>
                  <a:t> obliczamy </a:t>
                </a:r>
                <a14:m>
                  <m:oMath xmlns:m="http://schemas.openxmlformats.org/officeDocument/2006/math">
                    <m:r>
                      <a:rPr lang="pl-PL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pl-PL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l-PL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pl-PL" b="0" i="1" smtClean="0">
                                    <a:latin typeface="Cambria Math"/>
                                    <a:ea typeface="Cambria Math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pl-PL" b="0" i="1" smtClean="0">
                                <a:latin typeface="Cambria Math"/>
                                <a:ea typeface="Cambria Math"/>
                              </a:rPr>
                              <m:t>𝑜𝑏𝑠</m:t>
                            </m:r>
                          </m:sub>
                        </m:sSub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l-PL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pl-PL" b="0" i="1" smtClean="0">
                                    <a:latin typeface="Cambria Math"/>
                                    <a:ea typeface="Cambria Math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pl-PL" b="0" i="1" smtClean="0">
                                <a:latin typeface="Cambria Math"/>
                                <a:ea typeface="Cambria Math"/>
                              </a:rPr>
                              <m:t>𝑚𝑖𝑠</m:t>
                            </m:r>
                            <m:r>
                              <a:rPr lang="pl-PL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pl-PL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l-PL" b="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pl-PL" dirty="0" smtClean="0"/>
              </a:p>
              <a:p>
                <a:r>
                  <a:rPr lang="pl-PL" dirty="0" smtClean="0"/>
                  <a:t>Losujemy jedną wartość z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pl-PL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p>
                        <m:r>
                          <a:rPr lang="pl-PL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pl-PL" b="0" i="1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pl-PL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p>
                        <m:r>
                          <a:rPr lang="pl-PL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pl-PL" dirty="0" smtClean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l-PL" i="1" dirty="0" smtClean="0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p>
                        <m:r>
                          <a:rPr lang="pl-PL" b="0" i="1" dirty="0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pl-PL" b="0" i="1" dirty="0" smtClean="0">
                        <a:latin typeface="Cambria Math"/>
                      </a:rPr>
                      <m:t>).</m:t>
                    </m:r>
                    <m:sSup>
                      <m:sSupPr>
                        <m:ctrlPr>
                          <a:rPr lang="pl-PL" i="1">
                            <a:latin typeface="Cambria Math"/>
                          </a:rPr>
                        </m:ctrlPr>
                      </m:sSupPr>
                      <m:e>
                        <m:r>
                          <a:rPr lang="pl-PL" i="1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p>
                        <m:r>
                          <a:rPr lang="pl-PL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pl-PL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pl-PL" i="1">
                            <a:latin typeface="Cambria Math"/>
                          </a:rPr>
                        </m:ctrlPr>
                      </m:sSupPr>
                      <m:e>
                        <m:r>
                          <a:rPr lang="pl-PL" i="1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p>
                        <m:r>
                          <a:rPr lang="pl-PL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pl-PL" dirty="0"/>
                      <m:t>,</m:t>
                    </m:r>
                    <m:sSup>
                      <m:sSupPr>
                        <m:ctrlPr>
                          <a:rPr lang="pl-PL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pl-PL" i="1" dirty="0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p>
                        <m:r>
                          <a:rPr lang="pl-PL" i="1" dirty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pl-PL" dirty="0" smtClean="0"/>
                  <a:t> to trzy najmniejsze elementy z </a:t>
                </a:r>
                <a14:m>
                  <m:oMath xmlns:m="http://schemas.openxmlformats.org/officeDocument/2006/math">
                    <m:r>
                      <a:rPr lang="pl-PL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pl-PL" dirty="0" smtClean="0"/>
                  <a:t> Bierzemy odpowiadającą wartość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𝑜𝑏𝑠</m:t>
                        </m:r>
                        <m:r>
                          <a:rPr lang="pl-PL" b="0" i="1" smtClean="0">
                            <a:latin typeface="Cambria Math"/>
                          </a:rPr>
                          <m:t>, </m:t>
                        </m:r>
                        <m:r>
                          <a:rPr lang="pl-PL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dirty="0" smtClean="0"/>
                  <a:t> jako wartość uzupełniającą brakującą obserwację. </a:t>
                </a:r>
                <a:endParaRPr lang="en-GB" dirty="0"/>
              </a:p>
            </p:txBody>
          </p:sp>
        </mc:Choice>
        <mc:Fallback xmlns="">
          <p:sp>
            <p:nvSpPr>
              <p:cNvPr id="2" name="LAYOUT BODY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6"/>
                </p:custDataLst>
              </p:nvPr>
            </p:nvSpPr>
            <p:spPr>
              <a:xfrm>
                <a:off x="432499" y="1852246"/>
                <a:ext cx="9189720" cy="4759691"/>
              </a:xfrm>
              <a:blipFill rotWithShape="1">
                <a:blip r:embed="rId7"/>
                <a:stretch>
                  <a:fillRect l="-1593" t="-15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PMM: Predictive Mean Matching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 smtClean="0">
                <a:solidFill>
                  <a:srgbClr val="464749"/>
                </a:solidFill>
                <a:latin typeface="UBSHeadline"/>
              </a:rPr>
              <a:t>Notacja zostanie przedstawiona na tablicy. Kolejne kroki algorytmu PMM:</a:t>
            </a:r>
            <a:endParaRPr lang="en-GB" sz="2000" kern="0" dirty="0">
              <a:solidFill>
                <a:srgbClr val="464749"/>
              </a:solidFill>
              <a:latin typeface="UBSHeadline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183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Contact information</a:t>
            </a:r>
            <a:endParaRPr lang="en-GB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924950"/>
              </p:ext>
            </p:extLst>
          </p:nvPr>
        </p:nvGraphicFramePr>
        <p:xfrm>
          <a:off x="420624" y="1676400"/>
          <a:ext cx="8696325" cy="1123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8775"/>
                <a:gridCol w="2898775"/>
                <a:gridCol w="2898775"/>
              </a:tblGrid>
              <a:tr h="112395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GB" sz="1000" b="0" i="0" u="none" baseline="0" dirty="0" smtClean="0">
                          <a:latin typeface="Frutiger 55 Roman"/>
                        </a:rPr>
                        <a:t>Natalia Michalska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GB" sz="1000" b="0" i="0" u="none" baseline="0" dirty="0" smtClean="0">
                          <a:latin typeface="Frutiger 55 Roman"/>
                          <a:hlinkClick r:id="rId6"/>
                        </a:rPr>
                        <a:t>natalia.michalska@ubs.com</a:t>
                      </a:r>
                      <a:endParaRPr kumimoji="0" lang="pl-PL" sz="1000" b="0" i="0" u="none" baseline="0" dirty="0" smtClean="0">
                        <a:latin typeface="Frutiger 55 Roman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pl-PL" sz="1000" b="0" i="0" u="none" baseline="0" dirty="0" smtClean="0">
                        <a:latin typeface="Frutiger 55 Roman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pl-PL" sz="1000" b="0" i="0" u="none" baseline="0" dirty="0" smtClean="0">
                          <a:latin typeface="Frutiger 55 Roman"/>
                        </a:rPr>
                        <a:t>ubs.com/poland</a:t>
                      </a:r>
                      <a:endParaRPr kumimoji="0" lang="en-GB" sz="1000" b="0" i="0" u="none" baseline="0" dirty="0">
                        <a:latin typeface="Frutiger 55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GB" sz="1000" b="0" i="0" u="none" baseline="0" dirty="0">
                        <a:latin typeface="Frutiger 55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GB" sz="1000" b="0" i="0" u="none" baseline="0" dirty="0">
                        <a:latin typeface="Frutiger 55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9504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OC 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Table of contents</a:t>
            </a:r>
            <a:endParaRPr lang="en-GB" dirty="0"/>
          </a:p>
        </p:txBody>
      </p:sp>
      <p:sp>
        <p:nvSpPr>
          <p:cNvPr id="4" name="TOC BODY"/>
          <p:cNvSpPr/>
          <p:nvPr>
            <p:custDataLst>
              <p:tags r:id="rId3"/>
            </p:custDataLst>
          </p:nvPr>
        </p:nvSpPr>
        <p:spPr>
          <a:xfrm>
            <a:off x="419735" y="1362456"/>
            <a:ext cx="9189720" cy="171329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rgbClr val="7B7D80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450023" indent="-1450023" eaLnBrk="1" fontAlgn="auto" hangingPunct="1">
              <a:spcBef>
                <a:spcPct val="65000"/>
              </a:spcBef>
              <a:spcAft>
                <a:spcPts val="0"/>
              </a:spcAft>
              <a:tabLst>
                <a:tab pos="9180576" algn="r"/>
              </a:tabLst>
            </a:pPr>
            <a:r>
              <a:rPr lang="pl-PL" sz="1600" dirty="0" err="1" smtClean="0">
                <a:solidFill>
                  <a:srgbClr val="000000"/>
                </a:solidFill>
                <a:latin typeface="Frutiger 55 Roman"/>
              </a:rPr>
              <a:t>Section</a:t>
            </a:r>
            <a:r>
              <a:rPr lang="pl-PL" sz="1600" dirty="0" smtClean="0">
                <a:solidFill>
                  <a:srgbClr val="000000"/>
                </a:solidFill>
                <a:latin typeface="Frutiger 55 Roman"/>
              </a:rPr>
              <a:t> 1	</a:t>
            </a:r>
            <a:r>
              <a:rPr lang="pl-PL" sz="1600" b="1" dirty="0" smtClean="0">
                <a:solidFill>
                  <a:srgbClr val="000000"/>
                </a:solidFill>
                <a:latin typeface="Frutiger 55 Roman"/>
              </a:rPr>
              <a:t>Teoria brakujących danych </a:t>
            </a:r>
            <a:r>
              <a:rPr lang="pl-PL" sz="1600" u="sng" dirty="0" smtClean="0">
                <a:solidFill>
                  <a:srgbClr val="7B7D80"/>
                </a:solidFill>
                <a:latin typeface="Frutiger 55 Roman"/>
              </a:rPr>
              <a:t>	</a:t>
            </a:r>
            <a:r>
              <a:rPr lang="pl-PL" sz="1600" dirty="0" smtClean="0">
                <a:solidFill>
                  <a:srgbClr val="000000"/>
                </a:solidFill>
                <a:latin typeface="Frutiger 55 Roman"/>
              </a:rPr>
              <a:t>2</a:t>
            </a:r>
          </a:p>
          <a:p>
            <a:pPr marL="1450023" indent="-1450023" eaLnBrk="1" fontAlgn="auto" hangingPunct="1">
              <a:spcBef>
                <a:spcPts val="400"/>
              </a:spcBef>
              <a:spcAft>
                <a:spcPts val="0"/>
              </a:spcAft>
              <a:tabLst>
                <a:tab pos="9180576" algn="r"/>
              </a:tabLst>
            </a:pPr>
            <a:r>
              <a:rPr lang="en-GB" sz="1600" dirty="0" smtClean="0">
                <a:solidFill>
                  <a:srgbClr val="000000"/>
                </a:solidFill>
                <a:latin typeface="Frutiger 55 Roman"/>
              </a:rPr>
              <a:t>Section 2	</a:t>
            </a:r>
            <a:r>
              <a:rPr lang="en-GB" sz="1600" b="1" dirty="0" smtClean="0">
                <a:solidFill>
                  <a:srgbClr val="000000"/>
                </a:solidFill>
                <a:latin typeface="Frutiger 55 Roman"/>
              </a:rPr>
              <a:t>Dane </a:t>
            </a:r>
            <a:r>
              <a:rPr lang="en-GB" sz="1600" b="1" dirty="0" err="1" smtClean="0">
                <a:solidFill>
                  <a:srgbClr val="000000"/>
                </a:solidFill>
                <a:latin typeface="Frutiger 55 Roman"/>
              </a:rPr>
              <a:t>testowe</a:t>
            </a:r>
            <a:r>
              <a:rPr lang="en-GB" sz="1600" u="sng" dirty="0" smtClean="0">
                <a:solidFill>
                  <a:srgbClr val="7B7D80"/>
                </a:solidFill>
                <a:latin typeface="Frutiger 55 Roman"/>
              </a:rPr>
              <a:t>	</a:t>
            </a:r>
            <a:r>
              <a:rPr lang="en-GB" sz="1600" dirty="0" smtClean="0">
                <a:solidFill>
                  <a:srgbClr val="000000"/>
                </a:solidFill>
                <a:latin typeface="Frutiger 55 Roman"/>
              </a:rPr>
              <a:t>6</a:t>
            </a:r>
          </a:p>
          <a:p>
            <a:pPr marL="1450023" indent="-1450023" eaLnBrk="1" fontAlgn="auto" hangingPunct="1">
              <a:spcBef>
                <a:spcPts val="400"/>
              </a:spcBef>
              <a:spcAft>
                <a:spcPts val="0"/>
              </a:spcAft>
              <a:tabLst>
                <a:tab pos="9180576" algn="r"/>
              </a:tabLst>
            </a:pPr>
            <a:r>
              <a:rPr lang="en-GB" sz="1600" dirty="0" smtClean="0">
                <a:solidFill>
                  <a:srgbClr val="000000"/>
                </a:solidFill>
                <a:latin typeface="Frutiger 55 Roman"/>
              </a:rPr>
              <a:t>Section 3	</a:t>
            </a:r>
            <a:r>
              <a:rPr lang="en-GB" sz="1600" b="1" dirty="0" err="1" smtClean="0">
                <a:solidFill>
                  <a:srgbClr val="000000"/>
                </a:solidFill>
                <a:latin typeface="Frutiger 55 Roman"/>
              </a:rPr>
              <a:t>Wizualizacja</a:t>
            </a:r>
            <a:r>
              <a:rPr lang="en-GB" sz="1600" b="1" dirty="0" smtClean="0">
                <a:solidFill>
                  <a:srgbClr val="000000"/>
                </a:solidFill>
                <a:latin typeface="Frutiger 55 Roman"/>
              </a:rPr>
              <a:t> </a:t>
            </a:r>
            <a:r>
              <a:rPr lang="en-GB" sz="1600" b="1" dirty="0" err="1" smtClean="0">
                <a:solidFill>
                  <a:srgbClr val="000000"/>
                </a:solidFill>
                <a:latin typeface="Frutiger 55 Roman"/>
              </a:rPr>
              <a:t>danych</a:t>
            </a:r>
            <a:r>
              <a:rPr lang="en-GB" sz="1600" u="sng" dirty="0" smtClean="0">
                <a:solidFill>
                  <a:srgbClr val="7B7D80"/>
                </a:solidFill>
                <a:latin typeface="Frutiger 55 Roman"/>
              </a:rPr>
              <a:t>	</a:t>
            </a:r>
            <a:r>
              <a:rPr lang="en-GB" sz="1600" dirty="0" smtClean="0">
                <a:solidFill>
                  <a:srgbClr val="000000"/>
                </a:solidFill>
                <a:latin typeface="Frutiger 55 Roman"/>
              </a:rPr>
              <a:t>7</a:t>
            </a:r>
          </a:p>
          <a:p>
            <a:pPr marL="1450023" indent="-1450023" eaLnBrk="1" fontAlgn="auto" hangingPunct="1">
              <a:spcBef>
                <a:spcPts val="400"/>
              </a:spcBef>
              <a:spcAft>
                <a:spcPts val="0"/>
              </a:spcAft>
              <a:tabLst>
                <a:tab pos="9180576" algn="r"/>
              </a:tabLst>
            </a:pPr>
            <a:r>
              <a:rPr lang="pl-PL" sz="1600" dirty="0" err="1" smtClean="0">
                <a:solidFill>
                  <a:srgbClr val="000000"/>
                </a:solidFill>
                <a:latin typeface="Frutiger 55 Roman"/>
              </a:rPr>
              <a:t>Section</a:t>
            </a:r>
            <a:r>
              <a:rPr lang="pl-PL" sz="1600" dirty="0" smtClean="0">
                <a:solidFill>
                  <a:srgbClr val="000000"/>
                </a:solidFill>
                <a:latin typeface="Frutiger 55 Roman"/>
              </a:rPr>
              <a:t> 4	</a:t>
            </a:r>
            <a:r>
              <a:rPr lang="pl-PL" sz="1600" b="1" dirty="0" smtClean="0">
                <a:solidFill>
                  <a:srgbClr val="000000"/>
                </a:solidFill>
                <a:latin typeface="Frutiger 55 Roman"/>
              </a:rPr>
              <a:t>Wielokrotne uzupełnianie brakujących danych </a:t>
            </a:r>
            <a:r>
              <a:rPr lang="pl-PL" sz="1600" u="sng" dirty="0" smtClean="0">
                <a:solidFill>
                  <a:srgbClr val="7B7D80"/>
                </a:solidFill>
                <a:latin typeface="Frutiger 55 Roman"/>
              </a:rPr>
              <a:t>	</a:t>
            </a:r>
            <a:r>
              <a:rPr lang="pl-PL" sz="1600" dirty="0" smtClean="0">
                <a:solidFill>
                  <a:srgbClr val="000000"/>
                </a:solidFill>
                <a:latin typeface="Frutiger 55 Roman"/>
              </a:rPr>
              <a:t>8</a:t>
            </a:r>
          </a:p>
          <a:p>
            <a:pPr marL="1450023" indent="-1450023" eaLnBrk="1" fontAlgn="auto" hangingPunct="1">
              <a:spcBef>
                <a:spcPts val="400"/>
              </a:spcBef>
              <a:spcAft>
                <a:spcPts val="0"/>
              </a:spcAft>
              <a:tabLst>
                <a:tab pos="9180576" algn="r"/>
              </a:tabLst>
            </a:pPr>
            <a:r>
              <a:rPr lang="en-GB" sz="1600" dirty="0" smtClean="0">
                <a:solidFill>
                  <a:srgbClr val="000000"/>
                </a:solidFill>
                <a:latin typeface="Frutiger 55 Roman"/>
              </a:rPr>
              <a:t>Section 5	</a:t>
            </a:r>
            <a:r>
              <a:rPr lang="en-GB" sz="1600" b="1" dirty="0" err="1" smtClean="0">
                <a:solidFill>
                  <a:srgbClr val="000000"/>
                </a:solidFill>
                <a:latin typeface="Frutiger 55 Roman"/>
              </a:rPr>
              <a:t>Algorytm</a:t>
            </a:r>
            <a:r>
              <a:rPr lang="en-GB" sz="1600" b="1" dirty="0" smtClean="0">
                <a:solidFill>
                  <a:srgbClr val="000000"/>
                </a:solidFill>
                <a:latin typeface="Frutiger 55 Roman"/>
              </a:rPr>
              <a:t> PMM</a:t>
            </a:r>
            <a:r>
              <a:rPr lang="en-GB" sz="1600" u="sng" dirty="0" smtClean="0">
                <a:solidFill>
                  <a:srgbClr val="7B7D80"/>
                </a:solidFill>
                <a:latin typeface="Frutiger 55 Roman"/>
              </a:rPr>
              <a:t>	</a:t>
            </a:r>
            <a:r>
              <a:rPr lang="en-GB" sz="1600" dirty="0" smtClean="0">
                <a:solidFill>
                  <a:srgbClr val="000000"/>
                </a:solidFill>
                <a:latin typeface="Frutiger 55 Roman"/>
              </a:rPr>
              <a:t>10</a:t>
            </a:r>
          </a:p>
          <a:p>
            <a:pPr marL="1450023" marR="0" indent="-145002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9180576" algn="r"/>
              </a:tabLst>
              <a:defRPr/>
            </a:pPr>
            <a:endParaRPr lang="en-GB" dirty="0" smtClean="0">
              <a:solidFill>
                <a:srgbClr val="000000"/>
              </a:solidFill>
              <a:latin typeface="Frutiger 55 Roman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522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IVIDER TITLE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smtClean="0"/>
              <a:t>Teoria brakujących danych </a:t>
            </a:r>
            <a:endParaRPr lang="en-GB"/>
          </a:p>
        </p:txBody>
      </p:sp>
      <p:sp>
        <p:nvSpPr>
          <p:cNvPr id="21" name="DIVIDER NUMBER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GB" smtClean="0"/>
              <a:t>Section 1</a:t>
            </a:r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839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6"/>
            <a:ext cx="9189720" cy="4759691"/>
          </a:xfrm>
        </p:spPr>
        <p:txBody>
          <a:bodyPr/>
          <a:lstStyle/>
          <a:p>
            <a:r>
              <a:rPr lang="pl-PL" dirty="0" smtClean="0"/>
              <a:t>Wymogi regulatora: </a:t>
            </a:r>
          </a:p>
          <a:p>
            <a:pPr marL="0" indent="0" fontAlgn="base" hangingPunct="0">
              <a:spcBef>
                <a:spcPts val="0"/>
              </a:spcBef>
              <a:spcAft>
                <a:spcPts val="600"/>
              </a:spcAft>
              <a:buNone/>
            </a:pPr>
            <a:endParaRPr lang="pl-PL" sz="800" kern="0" dirty="0" smtClean="0">
              <a:solidFill>
                <a:srgbClr val="000000"/>
              </a:solidFill>
              <a:latin typeface="UBSHeadline"/>
            </a:endParaRPr>
          </a:p>
          <a:p>
            <a:pPr marL="0" indent="0" fontAlgn="base" hangingPunc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kern="0" dirty="0" smtClean="0">
                <a:solidFill>
                  <a:srgbClr val="000000"/>
                </a:solidFill>
                <a:latin typeface="UBSHeadline"/>
              </a:rPr>
              <a:t>Basel </a:t>
            </a:r>
            <a:r>
              <a:rPr lang="en-US" sz="2000" kern="0" dirty="0">
                <a:solidFill>
                  <a:srgbClr val="000000"/>
                </a:solidFill>
                <a:latin typeface="UBSHeadline"/>
              </a:rPr>
              <a:t>demands that </a:t>
            </a:r>
            <a:r>
              <a:rPr lang="en-US" sz="2000" kern="0" dirty="0" smtClean="0">
                <a:solidFill>
                  <a:srgbClr val="000000"/>
                </a:solidFill>
                <a:latin typeface="UBSHeadline"/>
              </a:rPr>
              <a:t>a </a:t>
            </a:r>
            <a:r>
              <a:rPr lang="en-US" sz="2000" kern="0" dirty="0">
                <a:solidFill>
                  <a:srgbClr val="000000"/>
                </a:solidFill>
                <a:latin typeface="UBSHeadline"/>
              </a:rPr>
              <a:t>model employed for the estimation of internal parameters has good predictive power and regulatory capital requirements will not be distorted as a result of its use</a:t>
            </a:r>
            <a:r>
              <a:rPr lang="en-US" sz="2000" kern="0" dirty="0" smtClean="0">
                <a:solidFill>
                  <a:srgbClr val="000000"/>
                </a:solidFill>
                <a:latin typeface="UBSHeadline"/>
              </a:rPr>
              <a:t>.</a:t>
            </a:r>
            <a:endParaRPr lang="pl-PL" sz="2000" kern="0" dirty="0" smtClean="0">
              <a:solidFill>
                <a:srgbClr val="000000"/>
              </a:solidFill>
              <a:latin typeface="UBSHeadline"/>
            </a:endParaRPr>
          </a:p>
          <a:p>
            <a:r>
              <a:rPr lang="pl-PL" dirty="0" smtClean="0"/>
              <a:t>Zmniejszenie liczności próby </a:t>
            </a:r>
          </a:p>
          <a:p>
            <a:r>
              <a:rPr lang="pl-PL" dirty="0" err="1" smtClean="0"/>
              <a:t>Obciążoność</a:t>
            </a:r>
            <a:r>
              <a:rPr lang="pl-PL" dirty="0" smtClean="0"/>
              <a:t> estymatorów.</a:t>
            </a:r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Dlaczego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 smtClean="0">
                <a:solidFill>
                  <a:srgbClr val="464749"/>
                </a:solidFill>
                <a:latin typeface="UBSHeadline"/>
              </a:rPr>
              <a:t>Czy użycie </a:t>
            </a:r>
            <a:r>
              <a:rPr lang="pl-PL" sz="2000" kern="0" dirty="0" err="1" smtClean="0">
                <a:solidFill>
                  <a:srgbClr val="464749"/>
                </a:solidFill>
                <a:latin typeface="UBSHeadline"/>
              </a:rPr>
              <a:t>na.omit</a:t>
            </a:r>
            <a:r>
              <a:rPr lang="pl-PL" sz="2000" kern="0" dirty="0" smtClean="0">
                <a:solidFill>
                  <a:srgbClr val="464749"/>
                </a:solidFill>
                <a:latin typeface="UBSHeadline"/>
              </a:rPr>
              <a:t> nie wystarczy?</a:t>
            </a:r>
            <a:endParaRPr lang="en-GB" sz="2000" kern="0" dirty="0">
              <a:solidFill>
                <a:srgbClr val="464749"/>
              </a:solidFill>
              <a:latin typeface="UBSHeadline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581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0624" y="3408218"/>
            <a:ext cx="9189720" cy="320371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sz="3200" dirty="0" smtClean="0"/>
              <a:t>MCAR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3200" dirty="0" smtClean="0"/>
              <a:t>MAR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3200" dirty="0" smtClean="0"/>
              <a:t>MNAR</a:t>
            </a:r>
            <a:endParaRPr lang="en-GB" sz="3200" dirty="0"/>
          </a:p>
        </p:txBody>
      </p:sp>
      <p:sp>
        <p:nvSpPr>
          <p:cNvPr id="4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Mechanizmy brakujących danych </a:t>
            </a:r>
            <a:endParaRPr lang="en-GB" dirty="0"/>
          </a:p>
        </p:txBody>
      </p:sp>
      <p:sp>
        <p:nvSpPr>
          <p:cNvPr id="2" name="TextBox 1"/>
          <p:cNvSpPr txBox="1"/>
          <p:nvPr>
            <p:custDataLst>
              <p:tags r:id="rId3"/>
            </p:custDataLst>
          </p:nvPr>
        </p:nvSpPr>
        <p:spPr>
          <a:xfrm>
            <a:off x="420624" y="1120775"/>
            <a:ext cx="9189720" cy="163430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800" kern="0" dirty="0" smtClean="0">
                <a:solidFill>
                  <a:srgbClr val="464749"/>
                </a:solidFill>
                <a:latin typeface="UBSHeadline"/>
              </a:rPr>
              <a:t>W 1976 r. Donald Rubin zdefiniował trzy mechanizmy powstawania brakujących danych, które opisują związek pomiędzy brakami a wartościami elementów z macierzy danych…</a:t>
            </a:r>
            <a:endParaRPr lang="en-GB" sz="2800" kern="0" dirty="0">
              <a:solidFill>
                <a:srgbClr val="464749"/>
              </a:solidFill>
              <a:latin typeface="UBSHeadline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24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LAYOUT BODY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420624" y="1866900"/>
                <a:ext cx="9189720" cy="5103771"/>
              </a:xfrm>
            </p:spPr>
            <p:txBody>
              <a:bodyPr/>
              <a:lstStyle/>
              <a:p>
                <a:pPr marL="0" indent="0" fontAlgn="base" hangingPunct="0">
                  <a:spcBef>
                    <a:spcPct val="50000"/>
                  </a:spcBef>
                  <a:buNone/>
                </a:pPr>
                <a:r>
                  <a:rPr lang="pl-PL" kern="0" dirty="0" smtClean="0">
                    <a:solidFill>
                      <a:srgbClr val="000000"/>
                    </a:solidFill>
                  </a:rPr>
                  <a:t>Rozkład warunkowy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l-PL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l-PL" b="0" i="0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pl-PL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pl-PL" b="0" i="0" kern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R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pl-PL" b="0" i="0" kern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Y</m:t>
                            </m:r>
                            <m:r>
                              <a:rPr lang="pl-PL" b="0" i="0" kern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;</m:t>
                            </m:r>
                            <m:r>
                              <m:rPr>
                                <m:sty m:val="p"/>
                              </m:rPr>
                              <a:rPr lang="pl-PL" b="0" i="0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θ</m:t>
                            </m:r>
                          </m:e>
                        </m:d>
                      </m:e>
                    </m:func>
                  </m:oMath>
                </a14:m>
                <a:r>
                  <a:rPr lang="pl-PL" kern="0" dirty="0" smtClean="0">
                    <a:solidFill>
                      <a:srgbClr val="000000"/>
                    </a:solidFill>
                  </a:rPr>
                  <a:t> macierzy wskaźników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R</m:t>
                    </m:r>
                    <m:r>
                      <a:rPr lang="pl-PL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=[</m:t>
                    </m:r>
                    <m:sSub>
                      <m:sSubPr>
                        <m:ctrlPr>
                          <a:rPr lang="pl-PL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l-PL" b="0" i="0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pl-PL" b="0" i="0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l-PL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pl-PL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l-PL" b="0" i="0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l-PL" b="0" i="0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n</m:t>
                        </m:r>
                      </m:sub>
                    </m:sSub>
                    <m:sSup>
                      <m:sSupPr>
                        <m:ctrlPr>
                          <a:rPr lang="pl-PL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pl-PL" b="0" i="0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]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l-PL" b="0" i="0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T</m:t>
                        </m:r>
                      </m:sup>
                    </m:sSup>
                  </m:oMath>
                </a14:m>
                <a:r>
                  <a:rPr lang="pl-PL" kern="0" dirty="0" smtClean="0">
                    <a:solidFill>
                      <a:srgbClr val="000000"/>
                    </a:solidFill>
                  </a:rPr>
                  <a:t> pod warunkiem </a:t>
                </a:r>
                <a14:m>
                  <m:oMath xmlns:m="http://schemas.openxmlformats.org/officeDocument/2006/math">
                    <m:r>
                      <a:rPr lang="pl-PL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pl-PL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n</m:t>
                    </m:r>
                    <m:r>
                      <a:rPr lang="pl-PL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 ×</m:t>
                    </m:r>
                    <m:r>
                      <m:rPr>
                        <m:sty m:val="p"/>
                      </m:rPr>
                      <a:rPr lang="pl-PL" b="0" i="0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p</m:t>
                    </m:r>
                    <m:r>
                      <a:rPr lang="pl-PL" b="0" i="0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pl-PL" kern="0" dirty="0" smtClean="0">
                    <a:solidFill>
                      <a:srgbClr val="000000"/>
                    </a:solidFill>
                  </a:rPr>
                  <a:t> wymiarowej macierzy zmiennych losowych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Y</m:t>
                    </m:r>
                    <m:r>
                      <a:rPr lang="pl-PL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=[</m:t>
                    </m:r>
                    <m:sSub>
                      <m:sSubPr>
                        <m:ctrlPr>
                          <a:rPr lang="pl-PL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l-PL" b="0" i="0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Y</m:t>
                        </m:r>
                      </m:e>
                      <m:sub>
                        <m:r>
                          <a:rPr lang="pl-PL" b="0" i="0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l-PL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pl-PL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l-PL" b="0" i="0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l-PL" b="0" i="0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n</m:t>
                        </m:r>
                      </m:sub>
                    </m:sSub>
                    <m:sSup>
                      <m:sSupPr>
                        <m:ctrlPr>
                          <a:rPr lang="pl-PL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pl-PL" b="0" i="0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]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l-PL" b="0" i="0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T</m:t>
                        </m:r>
                      </m:sup>
                    </m:sSup>
                  </m:oMath>
                </a14:m>
                <a:r>
                  <a:rPr lang="pl-PL" kern="0" dirty="0" smtClean="0">
                    <a:solidFill>
                      <a:srgbClr val="000000"/>
                    </a:solidFill>
                  </a:rPr>
                  <a:t>oraz wektora nieznanych parametrów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b="0" i="0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θ</m:t>
                    </m:r>
                  </m:oMath>
                </a14:m>
                <a:r>
                  <a:rPr lang="pl-PL" kern="0" dirty="0" smtClean="0">
                    <a:solidFill>
                      <a:srgbClr val="000000"/>
                    </a:solidFill>
                  </a:rPr>
                  <a:t> </a:t>
                </a:r>
                <a:r>
                  <a:rPr lang="pl-PL" kern="0" dirty="0" smtClean="0">
                    <a:solidFill>
                      <a:srgbClr val="E60000"/>
                    </a:solidFill>
                  </a:rPr>
                  <a:t>nazywamy mechanizmem powstawania </a:t>
                </a:r>
                <a:r>
                  <a:rPr lang="pl-PL" kern="0" dirty="0" smtClean="0">
                    <a:solidFill>
                      <a:srgbClr val="000000"/>
                    </a:solidFill>
                  </a:rPr>
                  <a:t>brakujących danych. Oznaczmy kolejno zaobserwowane i brakujące wartości w macierzy Y jako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l-PL" b="0" i="0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l-PL" b="0" i="0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obs</m:t>
                        </m:r>
                      </m:sub>
                    </m:sSub>
                  </m:oMath>
                </a14:m>
                <a:r>
                  <a:rPr lang="pl-PL" kern="0" dirty="0" smtClean="0">
                    <a:solidFill>
                      <a:srgbClr val="000000"/>
                    </a:solidFill>
                  </a:rPr>
                  <a:t> 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l-PL" b="0" i="0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l-PL" b="0" i="0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mis</m:t>
                        </m:r>
                      </m:sub>
                    </m:sSub>
                  </m:oMath>
                </a14:m>
                <a:r>
                  <a:rPr lang="pl-PL" kern="0" dirty="0" smtClean="0">
                    <a:solidFill>
                      <a:srgbClr val="000000"/>
                    </a:solidFill>
                  </a:rPr>
                  <a:t>, gdzie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Y</m:t>
                    </m:r>
                    <m:r>
                      <a:rPr lang="pl-PL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l-PL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l-PL" b="0" i="0" kern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l-PL" b="0" i="0" kern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obs</m:t>
                            </m:r>
                          </m:sub>
                        </m:sSub>
                        <m:r>
                          <a:rPr lang="pl-PL" b="0" i="0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l-PL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l-PL" b="0" i="0" kern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l-PL" b="0" i="0" kern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mis</m:t>
                            </m:r>
                          </m:sub>
                        </m:sSub>
                      </m:e>
                    </m:d>
                    <m:r>
                      <a:rPr lang="pl-PL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pl-PL" kern="0" dirty="0" smtClean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pl-PL" dirty="0">
                  <a:solidFill>
                    <a:srgbClr val="000000"/>
                  </a:solidFill>
                </a:endParaRPr>
              </a:p>
              <a:p>
                <a:pPr lvl="3"/>
                <a:r>
                  <a:rPr lang="pl-PL" dirty="0" smtClean="0">
                    <a:solidFill>
                      <a:srgbClr val="000000"/>
                    </a:solidFill>
                  </a:rPr>
                  <a:t>Jeżeli rozkład macierzy losowej </a:t>
                </a:r>
                <a14:m>
                  <m:oMath xmlns:m="http://schemas.openxmlformats.org/officeDocument/2006/math">
                    <m:r>
                      <a:rPr lang="pl-PL" b="0" i="1" smtClean="0">
                        <a:solidFill>
                          <a:srgbClr val="00000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pl-PL" dirty="0" smtClean="0">
                    <a:solidFill>
                      <a:srgbClr val="000000"/>
                    </a:solidFill>
                  </a:rPr>
                  <a:t> nie zależy od wartości macierzy </a:t>
                </a:r>
                <a14:m>
                  <m:oMath xmlns:m="http://schemas.openxmlformats.org/officeDocument/2006/math">
                    <m:r>
                      <a:rPr lang="pl-PL" b="0" i="1" smtClean="0">
                        <a:solidFill>
                          <a:srgbClr val="000000"/>
                        </a:solidFill>
                        <a:latin typeface="Cambria Math"/>
                      </a:rPr>
                      <m:t>𝑌</m:t>
                    </m:r>
                  </m:oMath>
                </a14:m>
                <a:r>
                  <a:rPr lang="pl-PL" dirty="0" smtClean="0">
                    <a:solidFill>
                      <a:srgbClr val="000000"/>
                    </a:solidFill>
                  </a:rPr>
                  <a:t>, mechanizm powstawania brakujących danych nazywamy </a:t>
                </a:r>
                <a:r>
                  <a:rPr lang="pl-PL" dirty="0" smtClean="0">
                    <a:solidFill>
                      <a:srgbClr val="E60000"/>
                    </a:solidFill>
                  </a:rPr>
                  <a:t>całkowicie losowym </a:t>
                </a:r>
                <a:r>
                  <a:rPr lang="pl-PL" dirty="0" smtClean="0">
                    <a:solidFill>
                      <a:srgbClr val="000000"/>
                    </a:solidFill>
                  </a:rPr>
                  <a:t>(ang. </a:t>
                </a:r>
                <a:r>
                  <a:rPr lang="pl-PL" dirty="0" smtClean="0">
                    <a:solidFill>
                      <a:srgbClr val="E60000"/>
                    </a:solidFill>
                  </a:rPr>
                  <a:t>MCAR</a:t>
                </a:r>
                <a:r>
                  <a:rPr lang="pl-PL" dirty="0" smtClean="0">
                    <a:solidFill>
                      <a:srgbClr val="000000"/>
                    </a:solidFill>
                  </a:rPr>
                  <a:t>):</a:t>
                </a:r>
              </a:p>
              <a:p>
                <a:pPr marL="688975" lvl="3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l-PL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l-PL" b="0" i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pl-PL" b="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𝑅</m:t>
                            </m:r>
                          </m:e>
                          <m:e>
                            <m:r>
                              <a:rPr lang="pl-PL" b="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𝑌</m:t>
                            </m:r>
                            <m:r>
                              <a:rPr lang="pl-PL" b="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;</m:t>
                            </m:r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pl-PL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pl-PL" b="0" i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Pr</m:t>
                    </m:r>
                    <m:r>
                      <a:rPr lang="pl-PL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⁡(</m:t>
                    </m:r>
                    <m:r>
                      <a:rPr lang="pl-PL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𝑅</m:t>
                    </m:r>
                    <m:r>
                      <a:rPr lang="pl-PL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|</m:t>
                    </m:r>
                    <m:r>
                      <a:rPr lang="pl-PL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pl-PL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pl-PL" dirty="0" smtClean="0">
                    <a:solidFill>
                      <a:srgbClr val="000000"/>
                    </a:solidFill>
                  </a:rPr>
                  <a:t>.</a:t>
                </a:r>
              </a:p>
              <a:p>
                <a:pPr lvl="3"/>
                <a:r>
                  <a:rPr lang="pl-PL" dirty="0" smtClean="0">
                    <a:solidFill>
                      <a:srgbClr val="000000"/>
                    </a:solidFill>
                  </a:rPr>
                  <a:t>Jeżeli rozkład macierzy losowej </a:t>
                </a:r>
                <a14:m>
                  <m:oMath xmlns:m="http://schemas.openxmlformats.org/officeDocument/2006/math">
                    <m:r>
                      <a:rPr lang="pl-PL" b="0" i="1" smtClean="0">
                        <a:solidFill>
                          <a:srgbClr val="00000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pl-PL" dirty="0" smtClean="0">
                    <a:solidFill>
                      <a:srgbClr val="000000"/>
                    </a:solidFill>
                  </a:rPr>
                  <a:t> zależy od wartości macierzy </a:t>
                </a:r>
                <a14:m>
                  <m:oMath xmlns:m="http://schemas.openxmlformats.org/officeDocument/2006/math">
                    <m:r>
                      <a:rPr lang="pl-PL" b="0" i="1" smtClean="0">
                        <a:solidFill>
                          <a:srgbClr val="000000"/>
                        </a:solidFill>
                        <a:latin typeface="Cambria Math"/>
                      </a:rPr>
                      <m:t>𝑌</m:t>
                    </m:r>
                  </m:oMath>
                </a14:m>
                <a:r>
                  <a:rPr lang="pl-PL" dirty="0" smtClean="0">
                    <a:solidFill>
                      <a:srgbClr val="000000"/>
                    </a:solidFill>
                  </a:rPr>
                  <a:t>, które są zaobserwowane, ale nie zleży od wartość, które są brakujące w </a:t>
                </a:r>
                <a14:m>
                  <m:oMath xmlns:m="http://schemas.openxmlformats.org/officeDocument/2006/math">
                    <m:r>
                      <a:rPr lang="pl-PL" b="0" i="1" smtClean="0">
                        <a:solidFill>
                          <a:srgbClr val="000000"/>
                        </a:solidFill>
                        <a:latin typeface="Cambria Math"/>
                      </a:rPr>
                      <m:t>𝑌</m:t>
                    </m:r>
                  </m:oMath>
                </a14:m>
                <a:r>
                  <a:rPr lang="pl-PL" dirty="0" smtClean="0">
                    <a:solidFill>
                      <a:srgbClr val="000000"/>
                    </a:solidFill>
                  </a:rPr>
                  <a:t>, to mechanizm powstawania brakujących danych nazywamy </a:t>
                </a:r>
                <a:r>
                  <a:rPr lang="pl-PL" dirty="0" smtClean="0">
                    <a:solidFill>
                      <a:srgbClr val="E60000"/>
                    </a:solidFill>
                  </a:rPr>
                  <a:t>losowym</a:t>
                </a:r>
                <a:r>
                  <a:rPr lang="pl-PL" dirty="0" smtClean="0">
                    <a:solidFill>
                      <a:srgbClr val="000000"/>
                    </a:solidFill>
                  </a:rPr>
                  <a:t> (ang. </a:t>
                </a:r>
                <a:r>
                  <a:rPr lang="pl-PL" dirty="0" smtClean="0">
                    <a:solidFill>
                      <a:srgbClr val="E60000"/>
                    </a:solidFill>
                  </a:rPr>
                  <a:t>MAR</a:t>
                </a:r>
                <a:r>
                  <a:rPr lang="pl-PL" dirty="0" smtClean="0">
                    <a:solidFill>
                      <a:srgbClr val="000000"/>
                    </a:solidFill>
                  </a:rPr>
                  <a:t>) :</a:t>
                </a:r>
              </a:p>
              <a:p>
                <a:pPr marL="688975" lvl="3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l-PL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l-PL" b="0" i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pl-PL" b="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𝑅</m:t>
                            </m:r>
                          </m:e>
                          <m:e>
                            <m:r>
                              <a:rPr lang="pl-PL" b="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𝑌</m:t>
                            </m:r>
                            <m:r>
                              <a:rPr lang="pl-PL" b="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;</m:t>
                            </m:r>
                            <m:r>
                              <a:rPr lang="pl-PL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pl-PL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pl-PL" b="0" i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Pr</m:t>
                    </m:r>
                    <m:r>
                      <a:rPr lang="pl-PL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⁡(</m:t>
                    </m:r>
                    <m:r>
                      <a:rPr lang="pl-PL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𝑅</m:t>
                    </m:r>
                    <m:r>
                      <a:rPr lang="pl-PL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|</m:t>
                    </m:r>
                    <m:sSub>
                      <m:sSubPr>
                        <m:ctrlPr>
                          <a:rPr lang="pl-PL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𝑌</m:t>
                        </m:r>
                      </m:e>
                      <m:sub>
                        <m:r>
                          <a:rPr lang="pl-PL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𝑜𝑏𝑠</m:t>
                        </m:r>
                      </m:sub>
                    </m:sSub>
                    <m:r>
                      <a:rPr lang="pl-PL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pl-PL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pl-PL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pl-PL" dirty="0" smtClean="0">
                    <a:solidFill>
                      <a:srgbClr val="000000"/>
                    </a:solidFill>
                  </a:rPr>
                  <a:t>.</a:t>
                </a:r>
              </a:p>
              <a:p>
                <a:pPr lvl="3"/>
                <a:r>
                  <a:rPr lang="pl-PL" dirty="0" smtClean="0">
                    <a:solidFill>
                      <a:srgbClr val="000000"/>
                    </a:solidFill>
                  </a:rPr>
                  <a:t>Jeżeli rozkład macierzy R zależy od brakujących wartości macierzy </a:t>
                </a:r>
                <a14:m>
                  <m:oMath xmlns:m="http://schemas.openxmlformats.org/officeDocument/2006/math">
                    <m:r>
                      <a:rPr lang="pl-PL" b="0" i="1" smtClean="0">
                        <a:solidFill>
                          <a:srgbClr val="000000"/>
                        </a:solidFill>
                        <a:latin typeface="Cambria Math"/>
                      </a:rPr>
                      <m:t>𝑌</m:t>
                    </m:r>
                  </m:oMath>
                </a14:m>
                <a:r>
                  <a:rPr lang="pl-PL" dirty="0" smtClean="0">
                    <a:solidFill>
                      <a:srgbClr val="000000"/>
                    </a:solidFill>
                  </a:rPr>
                  <a:t>, mechanizm nazywamy </a:t>
                </a:r>
                <a:r>
                  <a:rPr lang="pl-PL" dirty="0" smtClean="0">
                    <a:solidFill>
                      <a:srgbClr val="E60000"/>
                    </a:solidFill>
                  </a:rPr>
                  <a:t>nielosowym </a:t>
                </a:r>
                <a:r>
                  <a:rPr lang="pl-PL" dirty="0" smtClean="0">
                    <a:solidFill>
                      <a:srgbClr val="000000"/>
                    </a:solidFill>
                  </a:rPr>
                  <a:t>(ang. </a:t>
                </a:r>
                <a:r>
                  <a:rPr lang="pl-PL" dirty="0" smtClean="0">
                    <a:solidFill>
                      <a:srgbClr val="E60000"/>
                    </a:solidFill>
                  </a:rPr>
                  <a:t>MNAR</a:t>
                </a:r>
                <a:r>
                  <a:rPr lang="pl-PL" dirty="0" smtClean="0">
                    <a:solidFill>
                      <a:srgbClr val="000000"/>
                    </a:solidFill>
                  </a:rPr>
                  <a:t>).</a:t>
                </a:r>
              </a:p>
            </p:txBody>
          </p:sp>
        </mc:Choice>
        <mc:Fallback xmlns="">
          <p:sp>
            <p:nvSpPr>
              <p:cNvPr id="2" name="LAYOUT BODY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6"/>
                </p:custDataLst>
              </p:nvPr>
            </p:nvSpPr>
            <p:spPr>
              <a:xfrm>
                <a:off x="420624" y="1866900"/>
                <a:ext cx="9189720" cy="5103771"/>
              </a:xfrm>
              <a:blipFill rotWithShape="1">
                <a:blip r:embed="rId7"/>
                <a:stretch>
                  <a:fillRect l="-1525" t="-1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pl-PL">
                <a:solidFill>
                  <a:srgbClr val="000000"/>
                </a:solidFill>
              </a:rPr>
              <a:t>Mechanizmy brakujących danych 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 smtClean="0">
                <a:solidFill>
                  <a:srgbClr val="464749"/>
                </a:solidFill>
                <a:latin typeface="UBSHeadline"/>
              </a:rPr>
              <a:t>Rozważymy uproszczoną notację</a:t>
            </a:r>
            <a:endParaRPr lang="en-GB" sz="2000" kern="0" dirty="0">
              <a:solidFill>
                <a:srgbClr val="464749"/>
              </a:solidFill>
              <a:latin typeface="UBSHeadline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151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VIDER TITLE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smtClean="0"/>
              <a:t>Dane testowe</a:t>
            </a:r>
            <a:endParaRPr lang="en-GB"/>
          </a:p>
        </p:txBody>
      </p:sp>
      <p:sp>
        <p:nvSpPr>
          <p:cNvPr id="8" name="DIVIDER NUMBER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GB" smtClean="0"/>
              <a:t>Section 2</a:t>
            </a:r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339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VIDER TITLE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smtClean="0"/>
              <a:t>Wizualizacja danych</a:t>
            </a:r>
            <a:endParaRPr lang="en-GB"/>
          </a:p>
        </p:txBody>
      </p:sp>
      <p:sp>
        <p:nvSpPr>
          <p:cNvPr id="4" name="DIVIDER NUMBER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GB" smtClean="0"/>
              <a:t>Section 3</a:t>
            </a:r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698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IVIDER TITLE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smtClean="0"/>
              <a:t>Wielokrotne uzupełnianie brakujących danych </a:t>
            </a:r>
            <a:endParaRPr lang="en-GB"/>
          </a:p>
        </p:txBody>
      </p:sp>
      <p:sp>
        <p:nvSpPr>
          <p:cNvPr id="16" name="DIVIDER NUMBER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GB" smtClean="0"/>
              <a:t>Section 4</a:t>
            </a:r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669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PATHNAME" val=" "/>
  <p:tag name="KEYWORDS" val="C:\Program Files\Ubs\PresXpress\templates\PresPrintOnScreen.pot"/>
  <p:tag name="FDSMENUDOCLEVELBTNSTATES" val="&lt;btnStates&gt;&lt;btn tag=&quot;1001&quot; state=&quot;UP&quot;/&gt;&lt;/btnStates&gt;&#10;"/>
  <p:tag name="SERIF FONT" val="UBSHeadline"/>
  <p:tag name="SANS SERIF FONT" val="Frutiger 55 Roman"/>
  <p:tag name="LANGUAGE ID" val="2057"/>
  <p:tag name="MOST RECENT UPGRAD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VER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TOC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SUB_TYPE" val="SECTION"/>
  <p:tag name="SLIDE_TYPE" val="DIVIDER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DIVIDER TITL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 CONTINUED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SUB_TYPE" val="SECTION"/>
  <p:tag name="SLIDE_TYPE" val="DIVIDER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DIVIDER TITL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SUB_TYPE" val="SECTION"/>
  <p:tag name="SLIDE_TYPE" val="DIVIDER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DIVIDER TITL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SUB_TYPE" val="SECTION"/>
  <p:tag name="SLIDE_TYPE" val="DIVIDER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DIVIDER TITL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SUB_TYPE" val="SECTION"/>
  <p:tag name="SLIDE_TYPE" val="DIVIDER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DIVIDER TITL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NTACT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ONTACT BOX"/>
  <p:tag name="FONT STYLE" val="SANS SERIF FONT"/>
  <p:tag name="ISLOCKED" val="TRUE"/>
  <p:tag name="TOP" val="132000000000000E-12"/>
  <p:tag name="LEFT" val="331199989318848E-13"/>
  <p:tag name="HEIGHT" val="885000000000000E-13"/>
  <p:tag name="WIDTH" val="684750000000000E-1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SECURITY TEXT"/>
  <p:tag name="FONT STYLE" val="SANS SERIF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2"/>
  <p:tag name="COL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44.64"/>
  <p:tag name="LEFT" val="33.84"/>
  <p:tag name="WIDTH" val="87.26456"/>
  <p:tag name="HEIGHT" val="31.8931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heme/theme1.xml><?xml version="1.0" encoding="utf-8"?>
<a:theme xmlns:a="http://schemas.openxmlformats.org/drawingml/2006/main" name="PresXpress_OnScreen_Theme">
  <a:themeElements>
    <a:clrScheme name="UBSNewColorsV2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4D3C2F"/>
      </a:accent1>
      <a:accent2>
        <a:srgbClr val="CFBD9B"/>
      </a:accent2>
      <a:accent3>
        <a:srgbClr val="C07156"/>
      </a:accent3>
      <a:accent4>
        <a:srgbClr val="E8C767"/>
      </a:accent4>
      <a:accent5>
        <a:srgbClr val="AEB0B3"/>
      </a:accent5>
      <a:accent6>
        <a:srgbClr val="A43725"/>
      </a:accent6>
      <a:hlink>
        <a:srgbClr val="0000FF"/>
      </a:hlink>
      <a:folHlink>
        <a:srgbClr val="800080"/>
      </a:folHlink>
    </a:clrScheme>
    <a:fontScheme name="UBS OnScreen Fontset">
      <a:majorFont>
        <a:latin typeface="UBSHeadline"/>
        <a:ea typeface="MS PGothic"/>
        <a:cs typeface=""/>
      </a:majorFont>
      <a:minorFont>
        <a:latin typeface="Frutiger 55 Roman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7B7D8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B7D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3783FF"/>
      </a:dk2>
      <a:lt2>
        <a:srgbClr val="295595"/>
      </a:lt2>
      <a:accent1>
        <a:srgbClr val="295595"/>
      </a:accent1>
      <a:accent2>
        <a:srgbClr val="FFFFFF"/>
      </a:accent2>
      <a:accent3>
        <a:srgbClr val="FFFFFF"/>
      </a:accent3>
      <a:accent4>
        <a:srgbClr val="000000"/>
      </a:accent4>
      <a:accent5>
        <a:srgbClr val="ACB4C8"/>
      </a:accent5>
      <a:accent6>
        <a:srgbClr val="E7E7E7"/>
      </a:accent6>
      <a:hlink>
        <a:srgbClr val="000000"/>
      </a:hlink>
      <a:folHlink>
        <a:srgbClr val="DDF2F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2009-09-25T15:45:46Z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38396EF9-1456-4C26-847A-906984625B92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591</Words>
  <Application>Microsoft Office PowerPoint</Application>
  <PresentationFormat>Custom</PresentationFormat>
  <Paragraphs>61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PresXpress_OnScreen_Theme</vt:lpstr>
      <vt:lpstr>Wielokrotne uzupełnianie brakujących danych </vt:lpstr>
      <vt:lpstr>Table of contents</vt:lpstr>
      <vt:lpstr>Section 1</vt:lpstr>
      <vt:lpstr>Dlaczego?</vt:lpstr>
      <vt:lpstr>Mechanizmy brakujących danych </vt:lpstr>
      <vt:lpstr>Mechanizmy brakujących danych </vt:lpstr>
      <vt:lpstr>Section 2</vt:lpstr>
      <vt:lpstr>Section 3</vt:lpstr>
      <vt:lpstr>Section 4</vt:lpstr>
      <vt:lpstr>Wielokrotne uzupełnianie brakujących danych </vt:lpstr>
      <vt:lpstr>Section 5</vt:lpstr>
      <vt:lpstr>PMM: Predictive Mean Matching</vt:lpstr>
      <vt:lpstr>Contact information</vt:lpstr>
    </vt:vector>
  </TitlesOfParts>
  <Company>UBS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Larrabee, Eric</dc:creator>
  <cp:lastModifiedBy>Michalska, Natalia</cp:lastModifiedBy>
  <cp:revision>21</cp:revision>
  <cp:lastPrinted>2002-05-24T21:26:29Z</cp:lastPrinted>
  <dcterms:created xsi:type="dcterms:W3CDTF">2002-05-03T03:00:09Z</dcterms:created>
  <dcterms:modified xsi:type="dcterms:W3CDTF">2019-04-05T08:45:07Z</dcterms:modified>
  <cp:version>3.4.01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UniqueID">
    <vt:lpwstr/>
  </property>
  <property fmtid="{D5CDD505-2E9C-101B-9397-08002B2CF9AE}" pid="3" name="PresPrintTemplate">
    <vt:lpwstr>True</vt:lpwstr>
  </property>
  <property fmtid="{D5CDD505-2E9C-101B-9397-08002B2CF9AE}" pid="4" name="PresPrintOnScreen">
    <vt:lpwstr>True</vt:lpwstr>
  </property>
  <property fmtid="{D5CDD505-2E9C-101B-9397-08002B2CF9AE}" pid="5" name="split-s">
    <vt:lpwstr>0</vt:lpwstr>
  </property>
  <property fmtid="{D5CDD505-2E9C-101B-9397-08002B2CF9AE}" pid="6" name="split-a">
    <vt:lpwstr>0</vt:lpwstr>
  </property>
  <property fmtid="{D5CDD505-2E9C-101B-9397-08002B2CF9AE}" pid="7" name="CreatedAddinVersion">
    <vt:lpwstr>3.4.04</vt:lpwstr>
  </property>
  <property fmtid="{D5CDD505-2E9C-101B-9397-08002B2CF9AE}" pid="8" name="CurrentAddinVersion">
    <vt:lpwstr>3.3.02</vt:lpwstr>
  </property>
  <property fmtid="{D5CDD505-2E9C-101B-9397-08002B2CF9AE}" pid="9" name="CreateDate">
    <vt:lpwstr>03/04/2019 15:38:51</vt:lpwstr>
  </property>
  <property fmtid="{D5CDD505-2E9C-101B-9397-08002B2CF9AE}" pid="10" name="CreatedTemplateVersion">
    <vt:lpwstr>3.4.04</vt:lpwstr>
  </property>
  <property fmtid="{D5CDD505-2E9C-101B-9397-08002B2CF9AE}" pid="11" name="MOST RECENT UPGRADE">
    <vt:lpwstr>0</vt:lpwstr>
  </property>
  <property fmtid="{D5CDD505-2E9C-101B-9397-08002B2CF9AE}" pid="12" name="CoverLogoIncluded">
    <vt:lpwstr>True</vt:lpwstr>
  </property>
  <property fmtid="{D5CDD505-2E9C-101B-9397-08002B2CF9AE}" pid="13" name="CoverLogoID">
    <vt:lpwstr>plain_co_w4</vt:lpwstr>
  </property>
  <property fmtid="{D5CDD505-2E9C-101B-9397-08002B2CF9AE}" pid="14" name="CoverPage.Ppt">
    <vt:lpwstr>True</vt:lpwstr>
  </property>
  <property fmtid="{D5CDD505-2E9C-101B-9397-08002B2CF9AE}" pid="15" name="CoverPhoto.Ppt">
    <vt:lpwstr/>
  </property>
  <property fmtid="{D5CDD505-2E9C-101B-9397-08002B2CF9AE}" pid="16" name="CoverPhotoPath">
    <vt:lpwstr/>
  </property>
  <property fmtid="{D5CDD505-2E9C-101B-9397-08002B2CF9AE}" pid="17" name="SecurityLevel">
    <vt:lpwstr>1</vt:lpwstr>
  </property>
  <property fmtid="{D5CDD505-2E9C-101B-9397-08002B2CF9AE}" pid="18" name="CoverPhotoIncluded">
    <vt:lpwstr>False</vt:lpwstr>
  </property>
  <property fmtid="{D5CDD505-2E9C-101B-9397-08002B2CF9AE}" pid="19" name="CoverPhotoIsCustom">
    <vt:lpwstr>False</vt:lpwstr>
  </property>
  <property fmtid="{D5CDD505-2E9C-101B-9397-08002B2CF9AE}" pid="20" name="InsideLogoIncluded">
    <vt:lpwstr>True</vt:lpwstr>
  </property>
  <property fmtid="{D5CDD505-2E9C-101B-9397-08002B2CF9AE}" pid="21" name="InsideLogoID">
    <vt:lpwstr>plain_co_w4</vt:lpwstr>
  </property>
  <property fmtid="{D5CDD505-2E9C-101B-9397-08002B2CF9AE}" pid="22" name="IncludeID.Ppt">
    <vt:lpwstr>False</vt:lpwstr>
  </property>
  <property fmtid="{D5CDD505-2E9C-101B-9397-08002B2CF9AE}" pid="23" name="IDStampItems">
    <vt:lpwstr>15</vt:lpwstr>
  </property>
  <property fmtid="{D5CDD505-2E9C-101B-9397-08002B2CF9AE}" pid="24" name="DraftStamp.Ppt">
    <vt:lpwstr>False</vt:lpwstr>
  </property>
  <property fmtid="{D5CDD505-2E9C-101B-9397-08002B2CF9AE}" pid="25" name="TOC.Ppt">
    <vt:lpwstr>True</vt:lpwstr>
  </property>
  <property fmtid="{D5CDD505-2E9C-101B-9397-08002B2CF9AE}" pid="26" name="TocSecLevel1">
    <vt:lpwstr>1</vt:lpwstr>
  </property>
  <property fmtid="{D5CDD505-2E9C-101B-9397-08002B2CF9AE}" pid="27" name="TocSecLevel2">
    <vt:lpwstr>2</vt:lpwstr>
  </property>
  <property fmtid="{D5CDD505-2E9C-101B-9397-08002B2CF9AE}" pid="28" name="TocSecLevel3">
    <vt:lpwstr>3</vt:lpwstr>
  </property>
  <property fmtid="{D5CDD505-2E9C-101B-9397-08002B2CF9AE}" pid="29" name="TocApdxLevel1">
    <vt:lpwstr>4</vt:lpwstr>
  </property>
  <property fmtid="{D5CDD505-2E9C-101B-9397-08002B2CF9AE}" pid="30" name="TocApdxLevel2">
    <vt:lpwstr>5</vt:lpwstr>
  </property>
  <property fmtid="{D5CDD505-2E9C-101B-9397-08002B2CF9AE}" pid="31" name="TocApdxLevel3">
    <vt:lpwstr>6</vt:lpwstr>
  </property>
  <property fmtid="{D5CDD505-2E9C-101B-9397-08002B2CF9AE}" pid="32" name="SPageNumbering1.Ppt">
    <vt:lpwstr>True</vt:lpwstr>
  </property>
  <property fmtid="{D5CDD505-2E9C-101B-9397-08002B2CF9AE}" pid="33" name="SPageNumbering2.Ppt">
    <vt:lpwstr>False</vt:lpwstr>
  </property>
  <property fmtid="{D5CDD505-2E9C-101B-9397-08002B2CF9AE}" pid="34" name="SPageNumbering3.Ppt">
    <vt:lpwstr>False</vt:lpwstr>
  </property>
  <property fmtid="{D5CDD505-2E9C-101B-9397-08002B2CF9AE}" pid="35" name="APageNumbering1.Ppt">
    <vt:lpwstr>True</vt:lpwstr>
  </property>
  <property fmtid="{D5CDD505-2E9C-101B-9397-08002B2CF9AE}" pid="36" name="APageNumbering2.Ppt">
    <vt:lpwstr>False</vt:lpwstr>
  </property>
  <property fmtid="{D5CDD505-2E9C-101B-9397-08002B2CF9AE}" pid="37" name="APageNumbering3.Ppt">
    <vt:lpwstr>False</vt:lpwstr>
  </property>
  <property fmtid="{D5CDD505-2E9C-101B-9397-08002B2CF9AE}" pid="38" name="Language">
    <vt:lpwstr>2057</vt:lpwstr>
  </property>
  <property fmtid="{D5CDD505-2E9C-101B-9397-08002B2CF9AE}" pid="39" name="CCSTemplate">
    <vt:lpwstr>False</vt:lpwstr>
  </property>
  <property fmtid="{D5CDD505-2E9C-101B-9397-08002B2CF9AE}" pid="40" name="ContactPage.Ppt">
    <vt:lpwstr>True</vt:lpwstr>
  </property>
  <property fmtid="{D5CDD505-2E9C-101B-9397-08002B2CF9AE}" pid="41" name="CompanyName">
    <vt:lpwstr>UBS Poland Service Centre</vt:lpwstr>
  </property>
  <property fmtid="{D5CDD505-2E9C-101B-9397-08002B2CF9AE}" pid="42" name="CompanyNameExtension">
    <vt:lpwstr>UBS Fund Services (Luxembourg) S.A.</vt:lpwstr>
  </property>
  <property fmtid="{D5CDD505-2E9C-101B-9397-08002B2CF9AE}" pid="43" name="CompanyDescriptor">
    <vt:lpwstr>(Spolka Akcyjna) Oddzial w Polsce</vt:lpwstr>
  </property>
  <property fmtid="{D5CDD505-2E9C-101B-9397-08002B2CF9AE}" pid="44" name="CompanyType">
    <vt:lpwstr>2</vt:lpwstr>
  </property>
  <property fmtid="{D5CDD505-2E9C-101B-9397-08002B2CF9AE}" pid="45" name="BusinessUnit">
    <vt:lpwstr>UBSCC</vt:lpwstr>
  </property>
  <property fmtid="{D5CDD505-2E9C-101B-9397-08002B2CF9AE}" pid="46" name="Address.Office">
    <vt:lpwstr>Eximius Park 800_x000d_
Ul Krakowska 280_x000d_
32-080 Zabierzow k/Krakow</vt:lpwstr>
  </property>
  <property fmtid="{D5CDD505-2E9C-101B-9397-08002B2CF9AE}" pid="47" name="Fax1.Office">
    <vt:lpwstr/>
  </property>
  <property fmtid="{D5CDD505-2E9C-101B-9397-08002B2CF9AE}" pid="48" name="Phone1.Office">
    <vt:lpwstr>+48-12-399 7000</vt:lpwstr>
  </property>
  <property fmtid="{D5CDD505-2E9C-101B-9397-08002B2CF9AE}" pid="49" name="CompanyID">
    <vt:lpwstr>C1384UBSCC</vt:lpwstr>
  </property>
  <property fmtid="{D5CDD505-2E9C-101B-9397-08002B2CF9AE}" pid="50" name="CompanyLCID">
    <vt:lpwstr>1033</vt:lpwstr>
  </property>
  <property fmtid="{D5CDD505-2E9C-101B-9397-08002B2CF9AE}" pid="51" name="AuthorInfoIncluded">
    <vt:lpwstr>True</vt:lpwstr>
  </property>
  <property fmtid="{D5CDD505-2E9C-101B-9397-08002B2CF9AE}" pid="52" name="AuthorInfoName">
    <vt:lpwstr>Natalia Michalska</vt:lpwstr>
  </property>
  <property fmtid="{D5CDD505-2E9C-101B-9397-08002B2CF9AE}" pid="53" name="AuthorInfoDetails1">
    <vt:lpwstr/>
  </property>
  <property fmtid="{D5CDD505-2E9C-101B-9397-08002B2CF9AE}" pid="54" name="AuthorInfoDetails2">
    <vt:lpwstr/>
  </property>
  <property fmtid="{D5CDD505-2E9C-101B-9397-08002B2CF9AE}" pid="55" name="AuthorInfoEmail">
    <vt:lpwstr>natalia.michalska@ubs.com</vt:lpwstr>
  </property>
  <property fmtid="{D5CDD505-2E9C-101B-9397-08002B2CF9AE}" pid="56" name="AuthorInfoPhone">
    <vt:lpwstr/>
  </property>
  <property fmtid="{D5CDD505-2E9C-101B-9397-08002B2CF9AE}" pid="57" name="Endorsement">
    <vt:lpwstr>UBS Fund Services (Luxembourg) S.A. (Spolka Akcyjna) Oddzial w Polsce is a subsidiary of UBS AG.</vt:lpwstr>
  </property>
  <property fmtid="{D5CDD505-2E9C-101B-9397-08002B2CF9AE}" pid="58" name="OnScreenShowPageNums">
    <vt:lpwstr>False</vt:lpwstr>
  </property>
  <property fmtid="{D5CDD505-2E9C-101B-9397-08002B2CF9AE}" pid="59" name="OnScreenTOCHyperlink">
    <vt:lpwstr>False</vt:lpwstr>
  </property>
  <property fmtid="{D5CDD505-2E9C-101B-9397-08002B2CF9AE}" pid="60" name="SectionDivider.Ppt">
    <vt:lpwstr>True</vt:lpwstr>
  </property>
  <property fmtid="{D5CDD505-2E9C-101B-9397-08002B2CF9AE}" pid="61" name="IDStampDateFormatID">
    <vt:lpwstr>F1</vt:lpwstr>
  </property>
  <property fmtid="{D5CDD505-2E9C-101B-9397-08002B2CF9AE}" pid="62" name="IDStampDateFormat-T">
    <vt:lpwstr>MMMM d, yyyy h:mm AM/PM</vt:lpwstr>
  </property>
  <property fmtid="{D5CDD505-2E9C-101B-9397-08002B2CF9AE}" pid="63" name="CalendarDateFormatID">
    <vt:lpwstr>F1</vt:lpwstr>
  </property>
  <property fmtid="{D5CDD505-2E9C-101B-9397-08002B2CF9AE}" pid="64" name="CalendarDateFormat-T">
    <vt:lpwstr>MMMM yyyy</vt:lpwstr>
  </property>
  <property fmtid="{D5CDD505-2E9C-101B-9397-08002B2CF9AE}" pid="65" name="CalendarStartDay">
    <vt:lpwstr>1</vt:lpwstr>
  </property>
  <property fmtid="{D5CDD505-2E9C-101B-9397-08002B2CF9AE}" pid="66" name="CoverPageDateFormatFilter">
    <vt:lpwstr>1</vt:lpwstr>
  </property>
  <property fmtid="{D5CDD505-2E9C-101B-9397-08002B2CF9AE}" pid="67" name="CoverPageDateFormatID">
    <vt:lpwstr>F1</vt:lpwstr>
  </property>
  <property fmtid="{D5CDD505-2E9C-101B-9397-08002B2CF9AE}" pid="68" name="CoverPageDateFormat-T">
    <vt:lpwstr>MMMM d, yyyy</vt:lpwstr>
  </property>
  <property fmtid="{D5CDD505-2E9C-101B-9397-08002B2CF9AE}" pid="69" name="DisclaimerPage.Ppt">
    <vt:lpwstr>True</vt:lpwstr>
  </property>
  <property fmtid="{D5CDD505-2E9C-101B-9397-08002B2CF9AE}" pid="70" name="DisclaimerID.Ppt">
    <vt:lpwstr>D1</vt:lpwstr>
  </property>
  <property fmtid="{D5CDD505-2E9C-101B-9397-08002B2CF9AE}" pid="71" name="UseInternalUBSFont.Office">
    <vt:lpwstr>True</vt:lpwstr>
  </property>
  <property fmtid="{D5CDD505-2E9C-101B-9397-08002B2CF9AE}" pid="72" name="EmbedFonts">
    <vt:lpwstr>False</vt:lpwstr>
  </property>
  <property fmtid="{D5CDD505-2E9C-101B-9397-08002B2CF9AE}" pid="73" name="TableSpacerBorder">
    <vt:lpwstr>False</vt:lpwstr>
  </property>
  <property fmtid="{D5CDD505-2E9C-101B-9397-08002B2CF9AE}" pid="74" name="Address-T">
    <vt:lpwstr>&lt;&lt;Address&gt;&gt;</vt:lpwstr>
  </property>
  <property fmtid="{D5CDD505-2E9C-101B-9397-08002B2CF9AE}" pid="75" name="AmountDealType-T">
    <vt:lpwstr>&lt;&lt;Amt./deal-Type&gt;&gt;</vt:lpwstr>
  </property>
  <property fmtid="{D5CDD505-2E9C-101B-9397-08002B2CF9AE}" pid="76" name="ContactDetails-T">
    <vt:lpwstr>&lt;&lt;Contact details&gt;&gt;</vt:lpwstr>
  </property>
  <property fmtid="{D5CDD505-2E9C-101B-9397-08002B2CF9AE}" pid="77" name="ContactName-T">
    <vt:lpwstr>&lt;&lt;Contact name&gt;&gt;</vt:lpwstr>
  </property>
  <property fmtid="{D5CDD505-2E9C-101B-9397-08002B2CF9AE}" pid="78" name="Date-T">
    <vt:lpwstr>&lt;&lt;Date&gt;&gt;</vt:lpwstr>
  </property>
  <property fmtid="{D5CDD505-2E9C-101B-9397-08002B2CF9AE}" pid="79" name="EMailAddress-T">
    <vt:lpwstr>&lt;&lt;Email address&gt;&gt;</vt:lpwstr>
  </property>
  <property fmtid="{D5CDD505-2E9C-101B-9397-08002B2CF9AE}" pid="80" name="LegalEntity-T">
    <vt:lpwstr>&lt;&lt;Legal entity&gt;&gt;</vt:lpwstr>
  </property>
  <property fmtid="{D5CDD505-2E9C-101B-9397-08002B2CF9AE}" pid="81" name="Logo-T">
    <vt:lpwstr>&lt;&lt;Logo&gt;&gt;</vt:lpwstr>
  </property>
  <property fmtid="{D5CDD505-2E9C-101B-9397-08002B2CF9AE}" pid="82" name="Summary-T">
    <vt:lpwstr>&lt;&lt;Summary&gt;&gt;</vt:lpwstr>
  </property>
  <property fmtid="{D5CDD505-2E9C-101B-9397-08002B2CF9AE}" pid="83" name="TableHeading-T">
    <vt:lpwstr>&lt;&lt;Table heading&gt;&gt;</vt:lpwstr>
  </property>
  <property fmtid="{D5CDD505-2E9C-101B-9397-08002B2CF9AE}" pid="84" name="TableSubheading-T">
    <vt:lpwstr>&lt;&lt;Table subheading&gt;&gt;</vt:lpwstr>
  </property>
  <property fmtid="{D5CDD505-2E9C-101B-9397-08002B2CF9AE}" pid="85" name="Subheading-T">
    <vt:lpwstr>&lt;&lt;Table subheading&gt;&gt;</vt:lpwstr>
  </property>
  <property fmtid="{D5CDD505-2E9C-101B-9397-08002B2CF9AE}" pid="86" name="TelephoneNumber-T">
    <vt:lpwstr>&lt;&lt;Telephone number&gt;&gt;</vt:lpwstr>
  </property>
  <property fmtid="{D5CDD505-2E9C-101B-9397-08002B2CF9AE}" pid="87" name="Text-T">
    <vt:lpwstr>&lt;&lt;Text&gt;&gt;</vt:lpwstr>
  </property>
  <property fmtid="{D5CDD505-2E9C-101B-9397-08002B2CF9AE}" pid="88" name="WebAddress-T">
    <vt:lpwstr>&lt;&lt;Web address</vt:lpwstr>
  </property>
  <property fmtid="{D5CDD505-2E9C-101B-9397-08002B2CF9AE}" pid="89" name="Year-T">
    <vt:lpwstr>&lt;&lt;Year&gt;&gt;</vt:lpwstr>
  </property>
  <property fmtid="{D5CDD505-2E9C-101B-9397-08002B2CF9AE}" pid="90" name="Appendix-T">
    <vt:lpwstr>Appendix</vt:lpwstr>
  </property>
  <property fmtid="{D5CDD505-2E9C-101B-9397-08002B2CF9AE}" pid="91" name="Appendices-T">
    <vt:lpwstr>Appendices</vt:lpwstr>
  </property>
  <property fmtid="{D5CDD505-2E9C-101B-9397-08002B2CF9AE}" pid="92" name="AwardTitle-T">
    <vt:lpwstr>&lt;&lt;Award title&gt;&gt;</vt:lpwstr>
  </property>
  <property fmtid="{D5CDD505-2E9C-101B-9397-08002B2CF9AE}" pid="93" name="AwardSubTitle-T">
    <vt:lpwstr>&lt;&lt;Award subtitle&gt;&gt;</vt:lpwstr>
  </property>
  <property fmtid="{D5CDD505-2E9C-101B-9397-08002B2CF9AE}" pid="94" name="BiographicalDetails-T">
    <vt:lpwstr>&lt;&lt;Biographical details&gt;&gt;</vt:lpwstr>
  </property>
  <property fmtid="{D5CDD505-2E9C-101B-9397-08002B2CF9AE}" pid="95" name="Conclusion-T">
    <vt:lpwstr>&lt;&lt;Conclusion&gt;&gt;</vt:lpwstr>
  </property>
  <property fmtid="{D5CDD505-2E9C-101B-9397-08002B2CF9AE}" pid="96" name="ContactInformation-T">
    <vt:lpwstr>Contact information</vt:lpwstr>
  </property>
  <property fmtid="{D5CDD505-2E9C-101B-9397-08002B2CF9AE}" pid="97" name="Continued-T">
    <vt:lpwstr>Continued</vt:lpwstr>
  </property>
  <property fmtid="{D5CDD505-2E9C-101B-9397-08002B2CF9AE}" pid="98" name="DividerTitle-T">
    <vt:lpwstr>&lt;&lt;Divider title&gt;&gt;</vt:lpwstr>
  </property>
  <property fmtid="{D5CDD505-2E9C-101B-9397-08002B2CF9AE}" pid="99" name="Draft-T">
    <vt:lpwstr>Draft</vt:lpwstr>
  </property>
  <property fmtid="{D5CDD505-2E9C-101B-9397-08002B2CF9AE}" pid="100" name="LayoutHeading-T">
    <vt:lpwstr>&lt;&lt;Layout heading&gt;&gt;</vt:lpwstr>
  </property>
  <property fmtid="{D5CDD505-2E9C-101B-9397-08002B2CF9AE}" pid="101" name="MessageText-T">
    <vt:lpwstr>&lt;&lt;Message&gt;&gt;</vt:lpwstr>
  </property>
  <property fmtid="{D5CDD505-2E9C-101B-9397-08002B2CF9AE}" pid="102" name="Name-T">
    <vt:lpwstr>&lt;&lt;Name&gt;&gt;</vt:lpwstr>
  </property>
  <property fmtid="{D5CDD505-2E9C-101B-9397-08002B2CF9AE}" pid="103" name="Notes-T">
    <vt:lpwstr>Notes</vt:lpwstr>
  </property>
  <property fmtid="{D5CDD505-2E9C-101B-9397-08002B2CF9AE}" pid="104" name="PageHeading-T">
    <vt:lpwstr>&lt;&lt;Page heading&gt;&gt;</vt:lpwstr>
  </property>
  <property fmtid="{D5CDD505-2E9C-101B-9397-08002B2CF9AE}" pid="105" name="PresentationTitle-T">
    <vt:lpwstr>&lt;&lt;Presentation title&gt;&gt;</vt:lpwstr>
  </property>
  <property fmtid="{D5CDD505-2E9C-101B-9397-08002B2CF9AE}" pid="106" name="PresentationSubTitle-T">
    <vt:lpwstr>&lt;&lt;Presentation subtitle&gt;&gt;</vt:lpwstr>
  </property>
  <property fmtid="{D5CDD505-2E9C-101B-9397-08002B2CF9AE}" pid="107" name="PresentationPresenter-T">
    <vt:lpwstr>&lt;&lt;Presentation presenter&gt;&gt;</vt:lpwstr>
  </property>
  <property fmtid="{D5CDD505-2E9C-101B-9397-08002B2CF9AE}" pid="108" name="PresPresenterFunction-T">
    <vt:lpwstr>&lt;&lt;Presenter function&gt;&gt;</vt:lpwstr>
  </property>
  <property fmtid="{D5CDD505-2E9C-101B-9397-08002B2CF9AE}" pid="109" name="Quote-T">
    <vt:lpwstr>&lt;&lt;Quote&gt;&gt;</vt:lpwstr>
  </property>
  <property fmtid="{D5CDD505-2E9C-101B-9397-08002B2CF9AE}" pid="110" name="QuoteSource-T">
    <vt:lpwstr>&lt;&lt;Quote source&gt;&gt;</vt:lpwstr>
  </property>
  <property fmtid="{D5CDD505-2E9C-101B-9397-08002B2CF9AE}" pid="111" name="Section-T">
    <vt:lpwstr>Section</vt:lpwstr>
  </property>
  <property fmtid="{D5CDD505-2E9C-101B-9397-08002B2CF9AE}" pid="112" name="Sections-T">
    <vt:lpwstr>Sections</vt:lpwstr>
  </property>
  <property fmtid="{D5CDD505-2E9C-101B-9397-08002B2CF9AE}" pid="113" name="Source-T">
    <vt:lpwstr>Source</vt:lpwstr>
  </property>
  <property fmtid="{D5CDD505-2E9C-101B-9397-08002B2CF9AE}" pid="114" name="Subappendix-T">
    <vt:lpwstr>Subappendix</vt:lpwstr>
  </property>
  <property fmtid="{D5CDD505-2E9C-101B-9397-08002B2CF9AE}" pid="115" name="Subsection-T">
    <vt:lpwstr>Subsection</vt:lpwstr>
  </property>
  <property fmtid="{D5CDD505-2E9C-101B-9397-08002B2CF9AE}" pid="116" name="Subsubappendix-T">
    <vt:lpwstr>Subsubappendix</vt:lpwstr>
  </property>
  <property fmtid="{D5CDD505-2E9C-101B-9397-08002B2CF9AE}" pid="117" name="Subsubsection-T">
    <vt:lpwstr>Subsubsection</vt:lpwstr>
  </property>
  <property fmtid="{D5CDD505-2E9C-101B-9397-08002B2CF9AE}" pid="118" name="TableOfContents-T">
    <vt:lpwstr>Table of contents</vt:lpwstr>
  </property>
  <property fmtid="{D5CDD505-2E9C-101B-9397-08002B2CF9AE}" pid="119" name="Title-T">
    <vt:lpwstr>&lt;&lt;Title&gt;&gt;</vt:lpwstr>
  </property>
  <property fmtid="{D5CDD505-2E9C-101B-9397-08002B2CF9AE}" pid="120" name="Security-T">
    <vt:lpwstr>Public</vt:lpwstr>
  </property>
  <property fmtid="{D5CDD505-2E9C-101B-9397-08002B2CF9AE}" pid="121" name="Month1">
    <vt:lpwstr>January</vt:lpwstr>
  </property>
  <property fmtid="{D5CDD505-2E9C-101B-9397-08002B2CF9AE}" pid="122" name="Month2">
    <vt:lpwstr>February</vt:lpwstr>
  </property>
  <property fmtid="{D5CDD505-2E9C-101B-9397-08002B2CF9AE}" pid="123" name="Month3">
    <vt:lpwstr>March</vt:lpwstr>
  </property>
  <property fmtid="{D5CDD505-2E9C-101B-9397-08002B2CF9AE}" pid="124" name="Month4">
    <vt:lpwstr>April</vt:lpwstr>
  </property>
  <property fmtid="{D5CDD505-2E9C-101B-9397-08002B2CF9AE}" pid="125" name="Month5">
    <vt:lpwstr>May</vt:lpwstr>
  </property>
  <property fmtid="{D5CDD505-2E9C-101B-9397-08002B2CF9AE}" pid="126" name="Month6">
    <vt:lpwstr>June</vt:lpwstr>
  </property>
  <property fmtid="{D5CDD505-2E9C-101B-9397-08002B2CF9AE}" pid="127" name="Month7">
    <vt:lpwstr>July</vt:lpwstr>
  </property>
  <property fmtid="{D5CDD505-2E9C-101B-9397-08002B2CF9AE}" pid="128" name="Month8">
    <vt:lpwstr>August</vt:lpwstr>
  </property>
  <property fmtid="{D5CDD505-2E9C-101B-9397-08002B2CF9AE}" pid="129" name="Month9">
    <vt:lpwstr>September</vt:lpwstr>
  </property>
  <property fmtid="{D5CDD505-2E9C-101B-9397-08002B2CF9AE}" pid="130" name="Month10">
    <vt:lpwstr>October</vt:lpwstr>
  </property>
  <property fmtid="{D5CDD505-2E9C-101B-9397-08002B2CF9AE}" pid="131" name="Month11">
    <vt:lpwstr>November</vt:lpwstr>
  </property>
  <property fmtid="{D5CDD505-2E9C-101B-9397-08002B2CF9AE}" pid="132" name="Month12">
    <vt:lpwstr>December</vt:lpwstr>
  </property>
  <property fmtid="{D5CDD505-2E9C-101B-9397-08002B2CF9AE}" pid="133" name="D1">
    <vt:lpwstr>S</vt:lpwstr>
  </property>
  <property fmtid="{D5CDD505-2E9C-101B-9397-08002B2CF9AE}" pid="134" name="D2">
    <vt:lpwstr>M</vt:lpwstr>
  </property>
  <property fmtid="{D5CDD505-2E9C-101B-9397-08002B2CF9AE}" pid="135" name="D3">
    <vt:lpwstr>T</vt:lpwstr>
  </property>
  <property fmtid="{D5CDD505-2E9C-101B-9397-08002B2CF9AE}" pid="136" name="D4">
    <vt:lpwstr>W</vt:lpwstr>
  </property>
  <property fmtid="{D5CDD505-2E9C-101B-9397-08002B2CF9AE}" pid="137" name="D5">
    <vt:lpwstr>T</vt:lpwstr>
  </property>
  <property fmtid="{D5CDD505-2E9C-101B-9397-08002B2CF9AE}" pid="138" name="D6">
    <vt:lpwstr>F</vt:lpwstr>
  </property>
  <property fmtid="{D5CDD505-2E9C-101B-9397-08002B2CF9AE}" pid="139" name="D7">
    <vt:lpwstr>S</vt:lpwstr>
  </property>
  <property fmtid="{D5CDD505-2E9C-101B-9397-08002B2CF9AE}" pid="140" name="Chart_Num_Categories_On_XAxis">
    <vt:lpwstr>6</vt:lpwstr>
  </property>
  <property fmtid="{D5CDD505-2E9C-101B-9397-08002B2CF9AE}" pid="141" name="Chart_Annotation_Add_Date">
    <vt:lpwstr>True</vt:lpwstr>
  </property>
  <property fmtid="{D5CDD505-2E9C-101B-9397-08002B2CF9AE}" pid="142" name="Chart_Annotation_Date_Bold">
    <vt:lpwstr>True</vt:lpwstr>
  </property>
  <property fmtid="{D5CDD505-2E9C-101B-9397-08002B2CF9AE}" pid="143" name="Chart_Annotation_Date_Format">
    <vt:lpwstr>F1</vt:lpwstr>
  </property>
  <property fmtid="{D5CDD505-2E9C-101B-9397-08002B2CF9AE}" pid="144" name="Chart_Pie_Chart_Labels">
    <vt:lpwstr>True</vt:lpwstr>
  </property>
  <property fmtid="{D5CDD505-2E9C-101B-9397-08002B2CF9AE}" pid="145" name="Chart_Pie_Chart_Legend">
    <vt:lpwstr>False</vt:lpwstr>
  </property>
  <property fmtid="{D5CDD505-2E9C-101B-9397-08002B2CF9AE}" pid="146" name="Chart_Average_Translated-T">
    <vt:lpwstr>Average</vt:lpwstr>
  </property>
  <property fmtid="{D5CDD505-2E9C-101B-9397-08002B2CF9AE}" pid="147" name="Chart_Share_PX-T">
    <vt:lpwstr>Stock price</vt:lpwstr>
  </property>
  <property fmtid="{D5CDD505-2E9C-101B-9397-08002B2CF9AE}" pid="148" name="Chart_Stock_Volume_XAxis-T">
    <vt:lpwstr>Closing date</vt:lpwstr>
  </property>
  <property fmtid="{D5CDD505-2E9C-101B-9397-08002B2CF9AE}" pid="149" name="Chart_Volume_Label-T">
    <vt:lpwstr>Volume (000s)</vt:lpwstr>
  </property>
  <property fmtid="{D5CDD505-2E9C-101B-9397-08002B2CF9AE}" pid="150" name="Chart_Thick_Lines">
    <vt:lpwstr>False</vt:lpwstr>
  </property>
  <property fmtid="{D5CDD505-2E9C-101B-9397-08002B2CF9AE}" pid="151" name="Chart_Show_Gridlines">
    <vt:lpwstr>True</vt:lpwstr>
  </property>
  <property fmtid="{D5CDD505-2E9C-101B-9397-08002B2CF9AE}" pid="152" name="Chart_Show_YAxis">
    <vt:lpwstr>False</vt:lpwstr>
  </property>
  <property fmtid="{D5CDD505-2E9C-101B-9397-08002B2CF9AE}" pid="153" name="Chart_Use_Stack_White_Border">
    <vt:lpwstr>True</vt:lpwstr>
  </property>
  <property fmtid="{D5CDD505-2E9C-101B-9397-08002B2CF9AE}" pid="154" name="Chart_Use_Dash_Style">
    <vt:lpwstr>False</vt:lpwstr>
  </property>
  <property fmtid="{D5CDD505-2E9C-101B-9397-08002B2CF9AE}" pid="155" name="DateFormat.Ppt">
    <vt:lpwstr>F1</vt:lpwstr>
  </property>
</Properties>
</file>