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73B7-4079-4144-9651-C7BAAEF1B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DD7203-8E6A-4D5E-ACFD-ED7C9502A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35403-65E9-4595-B227-1D836CF2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3E60C-A0C7-4700-AF39-4C57C25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3057B-CF38-4A4B-A20A-BDEB25A7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26C32-3635-4252-966A-3E483C7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9994A-7BC1-46C1-AA25-E67D5F87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D3D1F-F9D7-4986-9151-3DAE1AB6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EFC10-DBC2-461E-969C-16D8137C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F73005-F6A9-471B-9697-D35F00B7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11D837-3B04-479E-8AFB-99CA016C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D1534-D4A3-452A-B22A-30F17C45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0BDDF6-5168-4B71-BC62-6CF0C06D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AE93D-954F-43D8-924D-F51770B7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F47D4-BC9D-45A0-B944-167059F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D3E88-15C0-41F9-A531-7C138105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78029-D49C-4BBC-B831-EFC31364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56EA8-98CE-4577-9259-734D84C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6F208-D9B8-4A87-AFC0-32F36067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CADFD-92AF-462E-925D-56179ED6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1B91-2F8A-4AC8-B6AE-E6958F7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F934C7-B08C-4C35-A23E-9BBE18AC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74C87-468F-4EEB-99D6-A0570449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065AF-E2C0-4F91-8BD2-DE342A9A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9B385-C517-43E2-B2AA-B58B2B2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BBB6B-DF79-4C5C-851C-2A7E066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AC2DC-5EB9-4B5D-9F1B-D128CAB32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9E5C5-3043-4324-9A12-513E148D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C93C28-B37B-46D9-95FB-E9FA9B45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43EB86-92C3-4D4A-9846-D231F1A5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E8D04-85B1-4B97-9E2D-30C168AA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9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767F-364F-48C7-A994-AE054DA9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27301-D9E4-4CB9-948B-69514088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0F1AC8-140C-48A0-AE06-0AA1A13D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19429E-7C5B-4847-9CD8-684831829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B3006E-DEC9-467B-806E-E6CAC2866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922E05-B899-4846-9CCA-055A5324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C27148-6965-4C1C-98FD-3B34B857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CA11B0-2979-40A5-A067-B27DF3E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3B06-9682-4C4B-828D-CB69CC81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B09464-A68D-4DE4-96DE-4076982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C3928F-9027-4BBF-B9B1-65E8374C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EA5FDC-8384-4685-9E47-57F2C4E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CDF950-27AC-4D10-82FD-073BFF72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3736C-84BE-42EF-B433-A7C31D23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2D93F1-1E76-48B7-81F8-01DC66A3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BC654-C77F-4A7D-A06C-1FB01D12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90246-633B-44F0-B430-058D9CE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98FDE-1618-40F9-A705-F516CD27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6D851-93B4-433D-85E0-F8BBDFC9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14775-F228-4D18-9B8C-F073D121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E070D-9819-4992-A6D9-7EF5BF2A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73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861A4-3A1F-41D1-B185-9FB3081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351F14-7062-4653-81FF-E39FB3DB3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C407C8-0F3B-45B3-894C-54ADE70D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41FAD7-6F82-406B-A2B0-AC8D5532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C7EDA-B7B7-49E1-9E05-B7A94BA0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10A062-91E3-4CF9-AA02-5CCD9EE3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DFE76E-573D-4431-B7E6-2106E912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ADF61-CFBE-426C-8A4E-7506F30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07111-7102-4748-94AF-1EF6E3B6D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08C0-38F2-4A54-A5FE-760B13796997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3A4CF-190F-4765-A2CB-298F1FC7D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F6E0B-10CB-4793-92A5-B1A609DA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745BD-D43B-4081-B157-EC3BB2E2F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1DAD2-99FA-4BFA-8FEB-7522FE60F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5EBB6-2913-43FB-8690-8837AB29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Aplicações para Internet – Semana 3</a:t>
            </a:r>
            <a:endParaRPr lang="pt-BR" dirty="0"/>
          </a:p>
          <a:p>
            <a:r>
              <a:rPr lang="pt-BR" dirty="0" err="1" smtClean="0"/>
              <a:t>Prof</a:t>
            </a:r>
            <a:r>
              <a:rPr lang="pt-BR" dirty="0" smtClean="0"/>
              <a:t> Alcides e </a:t>
            </a:r>
            <a:r>
              <a:rPr lang="pt-BR" dirty="0" err="1" smtClean="0"/>
              <a:t>Profa</a:t>
            </a:r>
            <a:r>
              <a:rPr lang="pt-BR" dirty="0" smtClean="0"/>
              <a:t> Cristiane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E397-D19B-4470-BB76-A104A50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2D726-190A-477C-A653-FFE32B18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Insuficiência Cardíaca</a:t>
            </a:r>
          </a:p>
          <a:p>
            <a:pPr marL="0" indent="0">
              <a:buNone/>
            </a:pPr>
            <a:r>
              <a:rPr lang="pt-BR" sz="2000" dirty="0"/>
              <a:t>Quarta, 14 Março 2012</a:t>
            </a:r>
          </a:p>
          <a:p>
            <a:pPr marL="0" indent="0">
              <a:buNone/>
            </a:pPr>
            <a:r>
              <a:rPr lang="pt-BR" sz="2000" dirty="0"/>
              <a:t>Escrito por Dr. </a:t>
            </a:r>
            <a:r>
              <a:rPr lang="pt-BR" sz="2000" dirty="0" err="1"/>
              <a:t>Robervando</a:t>
            </a:r>
            <a:r>
              <a:rPr lang="pt-BR" sz="2000" dirty="0"/>
              <a:t> Paixão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insuficiência cardíaca representa a evolução de qualquer fator que agride o coração. As causas mais comuns são hipertensão arterial, infarto do miocárdio, doença das coronárias. Arritmias, diabetes, doença das valvas cardíacas, doenças genéticas.</a:t>
            </a:r>
          </a:p>
        </p:txBody>
      </p:sp>
    </p:spTree>
    <p:extLst>
      <p:ext uri="{BB962C8B-B14F-4D97-AF65-F5344CB8AC3E}">
        <p14:creationId xmlns:p14="http://schemas.microsoft.com/office/powerpoint/2010/main" val="6703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E397-D19B-4470-BB76-A104A50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2D726-190A-477C-A653-FFE32B18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Sindrome</a:t>
            </a:r>
            <a:r>
              <a:rPr lang="pt-BR" b="1" dirty="0"/>
              <a:t> de </a:t>
            </a:r>
            <a:r>
              <a:rPr lang="pt-BR" b="1" dirty="0" err="1"/>
              <a:t>Brugada</a:t>
            </a:r>
            <a:endParaRPr lang="pt-BR" b="1" dirty="0"/>
          </a:p>
          <a:p>
            <a:pPr marL="0" indent="0">
              <a:buNone/>
            </a:pPr>
            <a:r>
              <a:rPr lang="pt-BR" sz="2000" dirty="0"/>
              <a:t>Quarta, 14 Março 2012</a:t>
            </a:r>
          </a:p>
          <a:p>
            <a:pPr marL="0" indent="0">
              <a:buNone/>
            </a:pPr>
            <a:r>
              <a:rPr lang="pt-BR" sz="2000" dirty="0"/>
              <a:t>Escrito por Dr. </a:t>
            </a:r>
            <a:r>
              <a:rPr lang="pt-BR" sz="2000" dirty="0" err="1"/>
              <a:t>Robervando</a:t>
            </a:r>
            <a:r>
              <a:rPr lang="pt-BR" sz="2000" dirty="0"/>
              <a:t> Paixão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1992, foi descrita uma nova síndrome clínica caracterizada principalmente pela presença de padrão eletrocardiográfico característico.</a:t>
            </a:r>
          </a:p>
          <a:p>
            <a:pPr marL="0" indent="0">
              <a:buNone/>
            </a:pPr>
            <a:r>
              <a:rPr lang="pt-BR" dirty="0"/>
              <a:t>Os pacientes com síndrome de </a:t>
            </a:r>
            <a:r>
              <a:rPr lang="pt-BR" dirty="0" err="1"/>
              <a:t>Brugada</a:t>
            </a:r>
            <a:r>
              <a:rPr lang="pt-BR" dirty="0"/>
              <a:t>, apresentavam taquicardia ventricular ou fibrilação ventricular, eventualmente levando a morte súbita.</a:t>
            </a:r>
          </a:p>
        </p:txBody>
      </p:sp>
    </p:spTree>
    <p:extLst>
      <p:ext uri="{BB962C8B-B14F-4D97-AF65-F5344CB8AC3E}">
        <p14:creationId xmlns:p14="http://schemas.microsoft.com/office/powerpoint/2010/main" val="1512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7D73-9BF5-4DC7-96A3-126EE018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B2267-0487-454A-8644-8B193576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92" y="1203209"/>
            <a:ext cx="7410450" cy="5391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9B19D1-3048-4A22-B3CB-EC59BEC9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6" r="12624" b="38"/>
          <a:stretch/>
        </p:blipFill>
        <p:spPr>
          <a:xfrm>
            <a:off x="3021347" y="5293452"/>
            <a:ext cx="7104165" cy="7466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B369CD-AC57-4660-93E1-9DF8E823B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6" r="12624" b="38"/>
          <a:stretch/>
        </p:blipFill>
        <p:spPr>
          <a:xfrm>
            <a:off x="8565159" y="3336000"/>
            <a:ext cx="649937" cy="3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EEED0-1B8E-4FBC-9690-14109B2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AF296-7FE2-4595-B6CB-01830EF5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site com 4 páginas</a:t>
            </a:r>
          </a:p>
          <a:p>
            <a:pPr lvl="1"/>
            <a:r>
              <a:rPr lang="pt-BR" dirty="0"/>
              <a:t>Home</a:t>
            </a:r>
          </a:p>
          <a:p>
            <a:pPr lvl="1"/>
            <a:r>
              <a:rPr lang="pt-BR" dirty="0"/>
              <a:t>Mini currículo – Dr. </a:t>
            </a:r>
            <a:r>
              <a:rPr lang="pt-BR" dirty="0" err="1"/>
              <a:t>Robervando</a:t>
            </a:r>
            <a:r>
              <a:rPr lang="pt-BR" dirty="0"/>
              <a:t> Paixão</a:t>
            </a:r>
          </a:p>
          <a:p>
            <a:pPr lvl="1"/>
            <a:r>
              <a:rPr lang="pt-BR" dirty="0"/>
              <a:t>Especialidade</a:t>
            </a:r>
          </a:p>
          <a:p>
            <a:pPr lvl="1"/>
            <a:r>
              <a:rPr lang="pt-BR" dirty="0"/>
              <a:t>Contato</a:t>
            </a:r>
          </a:p>
          <a:p>
            <a:r>
              <a:rPr lang="pt-BR" dirty="0"/>
              <a:t>Texto e imagens são fornecidos;</a:t>
            </a:r>
          </a:p>
          <a:p>
            <a:r>
              <a:rPr lang="pt-BR" dirty="0"/>
              <a:t>Estruture as páginas utilizando HTML5</a:t>
            </a:r>
          </a:p>
        </p:txBody>
      </p:sp>
    </p:spTree>
    <p:extLst>
      <p:ext uri="{BB962C8B-B14F-4D97-AF65-F5344CB8AC3E}">
        <p14:creationId xmlns:p14="http://schemas.microsoft.com/office/powerpoint/2010/main" val="21074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56C4-1042-4498-9D02-D1900CA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94C4-19B3-4369-9231-015AE24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O que trata a cardiologia?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A Cardiologia é uma especialização da área de medicina que cuida do diagnóstico e tratamento de todas as doenças relacionadas ao coração e ao sistema circulatório.</a:t>
            </a:r>
          </a:p>
          <a:p>
            <a:pPr>
              <a:lnSpc>
                <a:spcPct val="120000"/>
              </a:lnSpc>
            </a:pPr>
            <a:endParaRPr lang="pt-BR" dirty="0"/>
          </a:p>
        </p:txBody>
      </p:sp>
      <p:pic>
        <p:nvPicPr>
          <p:cNvPr id="1026" name="Picture 2" descr="https://encrypted-tbn0.gstatic.com/images?q=tbn:ANd9GcQWXCzw2UYTB-Wg4vBO6OcXKfBMyXFN4-g6nQm2sRejXXIzzpxhgw">
            <a:extLst>
              <a:ext uri="{FF2B5EF4-FFF2-40B4-BE49-F238E27FC236}">
                <a16:creationId xmlns:a16="http://schemas.microsoft.com/office/drawing/2014/main" id="{E42D0A3A-2AA2-4630-B29F-1653CBC7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50" y="4092904"/>
            <a:ext cx="3758096" cy="25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56C4-1042-4498-9D02-D1900CA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94C4-19B3-4369-9231-015AE24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/>
              <a:t>Sintomas de infarto: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Dor no peito ou mal-estar aos esforços que melhoram com repouso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Dor forte nos braços (principalmente esquerdo), pescoço, mandíbula, ombro ou costas.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Náuseas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Dificuldades para respirar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Transpiração fria e excessiva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Desmaios</a:t>
            </a:r>
          </a:p>
        </p:txBody>
      </p:sp>
      <p:pic>
        <p:nvPicPr>
          <p:cNvPr id="2050" name="Picture 2" descr="https://farm1.staticflickr.com/261/18459649560_9ce7fc58c3_b.jpg">
            <a:extLst>
              <a:ext uri="{FF2B5EF4-FFF2-40B4-BE49-F238E27FC236}">
                <a16:creationId xmlns:a16="http://schemas.microsoft.com/office/drawing/2014/main" id="{3B61764D-CADE-4B43-9288-D70026C4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3" y="4320330"/>
            <a:ext cx="3856878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56C4-1042-4498-9D02-D1900CA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94C4-19B3-4369-9231-015AE24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A importância do Checkup: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 check-up, tem como missão principal fazer uma avaliação médica através de exames específicos, que variam de acordo com a idade, sexo, histórico familiar do paciente. Ao ser detectado com antecedência, o problema, pode ser tratado e até extinto. </a:t>
            </a:r>
          </a:p>
        </p:txBody>
      </p:sp>
      <p:pic>
        <p:nvPicPr>
          <p:cNvPr id="3074" name="Picture 2" descr="https://encrypted-tbn0.gstatic.com/images?q=tbn:ANd9GcTCWkPfmeOA_QBPLi-ABz644qJ9sReAx24XyLQo1J6VWcCrnkvYYQ">
            <a:extLst>
              <a:ext uri="{FF2B5EF4-FFF2-40B4-BE49-F238E27FC236}">
                <a16:creationId xmlns:a16="http://schemas.microsoft.com/office/drawing/2014/main" id="{5DDCD2ED-C3DA-493A-8E9E-A9C8FDF7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94" y="4391942"/>
            <a:ext cx="3608140" cy="21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56C4-1042-4498-9D02-D1900CA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 </a:t>
            </a:r>
            <a:r>
              <a:rPr lang="pt-BR" dirty="0" err="1"/>
              <a:t>curriculo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94C4-19B3-4369-9231-015AE24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0" y="1825625"/>
            <a:ext cx="109735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Formação profissional: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Graduado pela Universidade Federal de São Paulo (Escola Paulista de Medicina);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Residência em Clínica Médica pela Faculdade de Medicina da Universidade de São Paulo;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Residência em Cardiologia pela Faculdade de Medicina da Universidade de São Paulo;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Doutorado pela Faculdade de Medicina da Universidade de São Paulo;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Concurso de Livre-docência pelo Departamento de Clínica Médica da Faculdade de Medicina da Universidade de São Paulo.</a:t>
            </a:r>
          </a:p>
          <a:p>
            <a:pPr lvl="1">
              <a:lnSpc>
                <a:spcPct val="120000"/>
              </a:lnSpc>
            </a:pPr>
            <a:r>
              <a:rPr lang="pt-BR" sz="1400" dirty="0"/>
              <a:t>Membro da </a:t>
            </a:r>
            <a:r>
              <a:rPr lang="pt-BR" sz="1400" i="1" dirty="0"/>
              <a:t>Heart </a:t>
            </a:r>
            <a:r>
              <a:rPr lang="pt-BR" sz="1400" i="1" dirty="0" err="1"/>
              <a:t>Rhythm</a:t>
            </a:r>
            <a:r>
              <a:rPr lang="pt-BR" sz="1400" i="1" dirty="0"/>
              <a:t> Society </a:t>
            </a:r>
            <a:r>
              <a:rPr lang="pt-BR" sz="1400" dirty="0"/>
              <a:t>(</a:t>
            </a:r>
            <a:r>
              <a:rPr lang="pt-BR" sz="1400" i="1" dirty="0"/>
              <a:t>American Heart </a:t>
            </a:r>
            <a:r>
              <a:rPr lang="pt-BR" sz="1400" i="1" dirty="0" err="1"/>
              <a:t>Association</a:t>
            </a:r>
            <a:r>
              <a:rPr lang="pt-BR" sz="1400" dirty="0"/>
              <a:t>) e ECAS (</a:t>
            </a:r>
            <a:r>
              <a:rPr lang="pt-BR" sz="1400" i="1" dirty="0" err="1"/>
              <a:t>European</a:t>
            </a:r>
            <a:r>
              <a:rPr lang="pt-BR" sz="1400" i="1" dirty="0"/>
              <a:t> </a:t>
            </a:r>
            <a:r>
              <a:rPr lang="pt-BR" sz="1400" i="1" dirty="0" err="1"/>
              <a:t>Cardiac</a:t>
            </a:r>
            <a:r>
              <a:rPr lang="pt-BR" sz="1400" i="1" dirty="0"/>
              <a:t> </a:t>
            </a:r>
            <a:r>
              <a:rPr lang="pt-BR" sz="1400" i="1" dirty="0" err="1"/>
              <a:t>Arrhythmia</a:t>
            </a:r>
            <a:r>
              <a:rPr lang="pt-BR" sz="1400" i="1" dirty="0"/>
              <a:t> Society</a:t>
            </a:r>
            <a:r>
              <a:rPr lang="pt-BR" sz="14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  <p:pic>
        <p:nvPicPr>
          <p:cNvPr id="4098" name="Picture 2" descr="https://cdn.pixabay.com/photo/2013/07/12/15/49/graduate-150372_960_720.png">
            <a:extLst>
              <a:ext uri="{FF2B5EF4-FFF2-40B4-BE49-F238E27FC236}">
                <a16:creationId xmlns:a16="http://schemas.microsoft.com/office/drawing/2014/main" id="{67F9005D-58F1-4070-8DAB-58728364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48" y="4271977"/>
            <a:ext cx="2902591" cy="22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56C4-1042-4498-9D02-D1900CA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 </a:t>
            </a:r>
            <a:r>
              <a:rPr lang="pt-BR" dirty="0" err="1"/>
              <a:t>curriculo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394C4-19B3-4369-9231-015AE24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000" dirty="0"/>
              <a:t>Atuação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Professor Associado do Departamento de Clínica Médica da Faculdade de Medicina da Universidade de São Paulo;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Coordenador Geral e Didático do Laboratório de Simulação da Faculdade Ciências Médicas de Minas Gerais;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Membro da Comissão Diretora do Centro de Cardiologia do Hospital Sírio-Libanês;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Coordenador do Programa de Residência Médica em Cardiologia do Hospital Sírio-Libanês;</a:t>
            </a:r>
          </a:p>
          <a:p>
            <a:pPr lvl="1">
              <a:lnSpc>
                <a:spcPct val="120000"/>
              </a:lnSpc>
            </a:pPr>
            <a:r>
              <a:rPr lang="pt-BR" sz="1800" dirty="0"/>
              <a:t>Membro da Comissão Científica do Centro de Cardiologia.</a:t>
            </a:r>
          </a:p>
        </p:txBody>
      </p:sp>
      <p:pic>
        <p:nvPicPr>
          <p:cNvPr id="5122" name="Picture 2" descr="https://upload.wikimedia.org/wikipedia/commons/3/39/PTCA_stent_NIH.gif">
            <a:extLst>
              <a:ext uri="{FF2B5EF4-FFF2-40B4-BE49-F238E27FC236}">
                <a16:creationId xmlns:a16="http://schemas.microsoft.com/office/drawing/2014/main" id="{AC4D2742-C0AC-4029-8E67-720D3D66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338" y="4609991"/>
            <a:ext cx="1409961" cy="214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E397-D19B-4470-BB76-A104A50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2D726-190A-477C-A653-FFE32B18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Crioablação</a:t>
            </a:r>
            <a:endParaRPr lang="pt-BR" b="1" dirty="0"/>
          </a:p>
          <a:p>
            <a:pPr marL="0" indent="0">
              <a:buNone/>
            </a:pPr>
            <a:r>
              <a:rPr lang="pt-BR" sz="2000" dirty="0"/>
              <a:t>Segunda, 31 Agosto 2015</a:t>
            </a:r>
          </a:p>
          <a:p>
            <a:pPr marL="0" indent="0">
              <a:buNone/>
            </a:pPr>
            <a:r>
              <a:rPr lang="pt-BR" sz="2000" dirty="0"/>
              <a:t>Escrito por Dr. </a:t>
            </a:r>
            <a:r>
              <a:rPr lang="pt-BR" sz="2000" dirty="0" err="1"/>
              <a:t>Robervando</a:t>
            </a:r>
            <a:r>
              <a:rPr lang="pt-BR" sz="2000" dirty="0"/>
              <a:t> Paixão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ablação das arritmias cardíacas tem sido realizada nos últimos anos através da aplicação de uma energia denominada radiofrequência, que funciona como uma espécie de cauterização no ponto que causa a arritmia.</a:t>
            </a:r>
          </a:p>
        </p:txBody>
      </p:sp>
    </p:spTree>
    <p:extLst>
      <p:ext uri="{BB962C8B-B14F-4D97-AF65-F5344CB8AC3E}">
        <p14:creationId xmlns:p14="http://schemas.microsoft.com/office/powerpoint/2010/main" val="21711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E397-D19B-4470-BB76-A104A50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2D726-190A-477C-A653-FFE32B18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Tratamento de Hipertensão Refratária - </a:t>
            </a:r>
            <a:r>
              <a:rPr lang="pt-BR" b="1" dirty="0" err="1"/>
              <a:t>Denervação</a:t>
            </a:r>
            <a:r>
              <a:rPr lang="pt-BR" b="1" dirty="0"/>
              <a:t> Renal</a:t>
            </a:r>
          </a:p>
          <a:p>
            <a:pPr marL="0" indent="0">
              <a:buNone/>
            </a:pPr>
            <a:r>
              <a:rPr lang="pt-BR" sz="2000" dirty="0"/>
              <a:t>Terça, 16 Outubro 2012</a:t>
            </a:r>
          </a:p>
          <a:p>
            <a:pPr marL="0" indent="0">
              <a:buNone/>
            </a:pPr>
            <a:r>
              <a:rPr lang="pt-BR" sz="2000" dirty="0"/>
              <a:t>Escrito por Dr. </a:t>
            </a:r>
            <a:r>
              <a:rPr lang="pt-BR" sz="2000" dirty="0" err="1"/>
              <a:t>Robervando</a:t>
            </a:r>
            <a:r>
              <a:rPr lang="pt-BR" sz="2000" dirty="0"/>
              <a:t> Paixão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hipertensão arterial sistêmica é o fator de risco mais comum para mortalidade cardiovascular, e mesmo quando há orientação para tratamento adequado (inclusive com medicamentos), 20% dos casos são refratários mesmo em uso de até 3 classes de </a:t>
            </a:r>
            <a:r>
              <a:rPr lang="pt-BR" dirty="0" err="1"/>
              <a:t>antihipertensivos</a:t>
            </a:r>
            <a:r>
              <a:rPr lang="pt-BR" dirty="0"/>
              <a:t>, mantendo valores maiores que 140x90mmHg para a população geral, ou maiores que 130x80mmHg para os diabéticos ou portadores de </a:t>
            </a:r>
            <a:r>
              <a:rPr lang="pt-BR" dirty="0" err="1"/>
              <a:t>insuficiencia</a:t>
            </a:r>
            <a:r>
              <a:rPr lang="pt-BR" dirty="0"/>
              <a:t> renal crônica.</a:t>
            </a:r>
          </a:p>
        </p:txBody>
      </p:sp>
    </p:spTree>
    <p:extLst>
      <p:ext uri="{BB962C8B-B14F-4D97-AF65-F5344CB8AC3E}">
        <p14:creationId xmlns:p14="http://schemas.microsoft.com/office/powerpoint/2010/main" val="38966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Exercício</vt:lpstr>
      <vt:lpstr>Descrição </vt:lpstr>
      <vt:lpstr>Home</vt:lpstr>
      <vt:lpstr>Home</vt:lpstr>
      <vt:lpstr>Home</vt:lpstr>
      <vt:lpstr>Mini curriculo</vt:lpstr>
      <vt:lpstr>Mini curriculo</vt:lpstr>
      <vt:lpstr>Especialidades</vt:lpstr>
      <vt:lpstr>Especialidades</vt:lpstr>
      <vt:lpstr>Especialidades</vt:lpstr>
      <vt:lpstr>Especialidades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</dc:title>
  <dc:creator>Cristiane Camilo Hernandez</dc:creator>
  <cp:lastModifiedBy>Usuário do Windows</cp:lastModifiedBy>
  <cp:revision>12</cp:revision>
  <dcterms:created xsi:type="dcterms:W3CDTF">2019-03-07T17:07:03Z</dcterms:created>
  <dcterms:modified xsi:type="dcterms:W3CDTF">2019-03-08T02:54:01Z</dcterms:modified>
</cp:coreProperties>
</file>