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8"/>
  </p:notesMasterIdLst>
  <p:sldIdLst>
    <p:sldId id="256" r:id="rId2"/>
    <p:sldId id="266" r:id="rId3"/>
    <p:sldId id="278" r:id="rId4"/>
    <p:sldId id="279" r:id="rId5"/>
    <p:sldId id="265" r:id="rId6"/>
    <p:sldId id="271" r:id="rId7"/>
    <p:sldId id="263" r:id="rId8"/>
    <p:sldId id="259" r:id="rId9"/>
    <p:sldId id="274" r:id="rId10"/>
    <p:sldId id="269" r:id="rId11"/>
    <p:sldId id="277" r:id="rId12"/>
    <p:sldId id="261" r:id="rId13"/>
    <p:sldId id="262" r:id="rId14"/>
    <p:sldId id="281" r:id="rId15"/>
    <p:sldId id="267"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4694"/>
  </p:normalViewPr>
  <p:slideViewPr>
    <p:cSldViewPr snapToGrid="0" snapToObjects="1">
      <p:cViewPr varScale="1">
        <p:scale>
          <a:sx n="128" d="100"/>
          <a:sy n="128" d="100"/>
        </p:scale>
        <p:origin x="248" y="1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9A04-C032-3240-B58C-3C69E288269D}" type="datetimeFigureOut">
              <a:rPr lang="ru-RU" smtClean="0"/>
              <a:t>07.06.2019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0CDE-A202-FE4E-A40A-57EEB2F012E6}" type="slidenum">
              <a:rPr lang="ru-RU" smtClean="0"/>
              <a:t>‹#›</a:t>
            </a:fld>
            <a:endParaRPr lang="ru-RU"/>
          </a:p>
        </p:txBody>
      </p:sp>
    </p:spTree>
    <p:extLst>
      <p:ext uri="{BB962C8B-B14F-4D97-AF65-F5344CB8AC3E}">
        <p14:creationId xmlns:p14="http://schemas.microsoft.com/office/powerpoint/2010/main" val="28435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F200CDE-A202-FE4E-A40A-57EEB2F012E6}" type="slidenum">
              <a:rPr lang="ru-RU" smtClean="0"/>
              <a:t>2</a:t>
            </a:fld>
            <a:endParaRPr lang="ru-RU"/>
          </a:p>
        </p:txBody>
      </p:sp>
    </p:spTree>
    <p:extLst>
      <p:ext uri="{BB962C8B-B14F-4D97-AF65-F5344CB8AC3E}">
        <p14:creationId xmlns:p14="http://schemas.microsoft.com/office/powerpoint/2010/main" val="284024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666A-8BCF-C64C-8A9A-C4B66A54F0E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lIns="216000" rIns="648000"/>
          <a:lstStyle>
            <a:lvl1pPr>
              <a:defRPr sz="1800" b="1">
                <a:effectLst>
                  <a:reflection endPos="0" dist="50800" dir="5400000" sy="-100000" algn="bl" rotWithShape="0"/>
                </a:effectLst>
              </a:defRPr>
            </a:lvl1pPr>
          </a:lstStyle>
          <a:p>
            <a:fld id="{EC8A2357-2914-6A42-8829-5CAF10EDF17E}" type="slidenum">
              <a:rPr lang="ru-RU" smtClean="0"/>
              <a:pPr/>
              <a:t>‹#›</a:t>
            </a:fld>
            <a:endParaRPr lang="ru-RU" dirty="0"/>
          </a:p>
        </p:txBody>
      </p:sp>
    </p:spTree>
    <p:extLst>
      <p:ext uri="{BB962C8B-B14F-4D97-AF65-F5344CB8AC3E}">
        <p14:creationId xmlns:p14="http://schemas.microsoft.com/office/powerpoint/2010/main" val="3356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BE14-5B41-AE4C-9B32-C09E586208DF}"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026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FE980-F229-5942-A781-7197809AE58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24975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CD1-D107-644D-8575-1615F91359F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386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B40A9-F6B2-CA43-BD9E-9A375EA2DB1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95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A97C7-409F-E740-9CA9-19EE57E489C9}"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4546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3BC83-D7A2-8A42-98CF-985A57718A36}" type="datetime1">
              <a:rPr lang="ru-RU" smtClean="0"/>
              <a:t>07.06.2019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15436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BC6E1-D5D1-CB47-A41B-747F9B1BF9F6}" type="datetime1">
              <a:rPr lang="ru-RU" smtClean="0"/>
              <a:t>07.06.2019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96583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D11-F9DE-DD45-B870-AFD5587C4C7D}" type="datetime1">
              <a:rPr lang="ru-RU" smtClean="0"/>
              <a:t>07.06.2019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2406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5EFB5-8EE0-264A-9F1A-77785710C0EE}"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6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41C9C-97CB-CC4C-920C-56596B9220BC}"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5317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6D062-BE9A-524F-BA85-029C3CB7C360}" type="datetime1">
              <a:rPr lang="ru-RU" smtClean="0"/>
              <a:t>07.06.2019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360000" bIns="45720" rtlCol="0" anchor="ctr"/>
          <a:lstStyle>
            <a:lvl1pPr algn="r">
              <a:defRPr sz="1800" b="1">
                <a:solidFill>
                  <a:schemeClr val="tx1">
                    <a:tint val="75000"/>
                  </a:schemeClr>
                </a:solidFill>
              </a:defRPr>
            </a:lvl1pPr>
          </a:lstStyle>
          <a:p>
            <a:fld id="{EC8A2357-2914-6A42-8829-5CAF10EDF17E}" type="slidenum">
              <a:rPr lang="ru-RU" smtClean="0"/>
              <a:pPr/>
              <a:t>‹#›</a:t>
            </a:fld>
            <a:endParaRPr lang="ru-RU" dirty="0"/>
          </a:p>
        </p:txBody>
      </p:sp>
    </p:spTree>
    <p:extLst>
      <p:ext uri="{BB962C8B-B14F-4D97-AF65-F5344CB8AC3E}">
        <p14:creationId xmlns:p14="http://schemas.microsoft.com/office/powerpoint/2010/main" val="220734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alipivnitskaya/Movie_Meta_Data_Analysi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tatista.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fred.stlouisfed.org/series/PCUOMFGOMF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tatista.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76C7683-0ADF-4E8F-B179-858DACA3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06A8A1-745D-644D-84A1-78A26D59480C}"/>
              </a:ext>
            </a:extLst>
          </p:cNvPr>
          <p:cNvSpPr>
            <a:spLocks noGrp="1"/>
          </p:cNvSpPr>
          <p:nvPr>
            <p:ph type="ctrTitle"/>
          </p:nvPr>
        </p:nvSpPr>
        <p:spPr>
          <a:xfrm>
            <a:off x="5021821" y="3812954"/>
            <a:ext cx="6465287" cy="1516014"/>
          </a:xfrm>
        </p:spPr>
        <p:txBody>
          <a:bodyPr>
            <a:normAutofit/>
          </a:bodyPr>
          <a:lstStyle/>
          <a:p>
            <a:pPr algn="l"/>
            <a:r>
              <a:rPr lang="en-US" sz="4800" b="1" dirty="0">
                <a:solidFill>
                  <a:srgbClr val="FFFFFF"/>
                </a:solidFill>
                <a:latin typeface="Aldhabi" panose="020F0502020204030204" pitchFamily="34" charset="0"/>
                <a:cs typeface="Aldhabi" panose="020F0502020204030204" pitchFamily="34" charset="0"/>
              </a:rPr>
              <a:t>Movie Metadata Analysis</a:t>
            </a:r>
            <a:endParaRPr lang="ru-RU" sz="4800" dirty="0">
              <a:solidFill>
                <a:srgbClr val="FFFFFF"/>
              </a:solidFill>
            </a:endParaRPr>
          </a:p>
        </p:txBody>
      </p:sp>
      <p:sp>
        <p:nvSpPr>
          <p:cNvPr id="3" name="Subtitle 2">
            <a:extLst>
              <a:ext uri="{FF2B5EF4-FFF2-40B4-BE49-F238E27FC236}">
                <a16:creationId xmlns:a16="http://schemas.microsoft.com/office/drawing/2014/main" id="{0DB9AABF-19EF-9841-8DDE-910B47C1F56A}"/>
              </a:ext>
            </a:extLst>
          </p:cNvPr>
          <p:cNvSpPr>
            <a:spLocks noGrp="1"/>
          </p:cNvSpPr>
          <p:nvPr>
            <p:ph type="subTitle" idx="1"/>
          </p:nvPr>
        </p:nvSpPr>
        <p:spPr>
          <a:xfrm>
            <a:off x="5021821" y="5550568"/>
            <a:ext cx="6465286" cy="602551"/>
          </a:xfrm>
        </p:spPr>
        <p:txBody>
          <a:bodyPr>
            <a:normAutofit fontScale="85000" lnSpcReduction="20000"/>
          </a:bodyPr>
          <a:lstStyle/>
          <a:p>
            <a:pPr algn="l"/>
            <a:r>
              <a:rPr lang="en-US" sz="2000" dirty="0">
                <a:solidFill>
                  <a:srgbClr val="E7E6E6"/>
                </a:solidFill>
                <a:latin typeface="Apple Chancery" panose="03020702040506060504" pitchFamily="66" charset="-79"/>
                <a:cs typeface="Apple Chancery" panose="03020702040506060504" pitchFamily="66" charset="-79"/>
              </a:rPr>
              <a:t>By Nataliya Pivnitskaya</a:t>
            </a:r>
          </a:p>
          <a:p>
            <a:pPr algn="l"/>
            <a:r>
              <a:rPr lang="en-US" sz="2000" dirty="0" err="1">
                <a:solidFill>
                  <a:srgbClr val="E7E6E6"/>
                </a:solidFill>
                <a:cs typeface="Apple Chancery" panose="03020702040506060504" pitchFamily="66" charset="-79"/>
              </a:rPr>
              <a:t>pivnitskaya.natali@gmail.com</a:t>
            </a:r>
            <a:endParaRPr lang="ru-RU" sz="2000" dirty="0">
              <a:solidFill>
                <a:srgbClr val="E7E6E6"/>
              </a:solidFill>
              <a:cs typeface="Apple Chancery" panose="03020702040506060504" pitchFamily="66" charset="-79"/>
            </a:endParaRPr>
          </a:p>
        </p:txBody>
      </p:sp>
      <p:pic>
        <p:nvPicPr>
          <p:cNvPr id="13" name="Picture 12">
            <a:extLst>
              <a:ext uri="{FF2B5EF4-FFF2-40B4-BE49-F238E27FC236}">
                <a16:creationId xmlns:a16="http://schemas.microsoft.com/office/drawing/2014/main" id="{7C4F07C2-C9D8-BC45-9629-80898BE206E4}"/>
              </a:ext>
            </a:extLst>
          </p:cNvPr>
          <p:cNvPicPr>
            <a:picLocks noChangeAspect="1"/>
          </p:cNvPicPr>
          <p:nvPr/>
        </p:nvPicPr>
        <p:blipFill rotWithShape="1">
          <a:blip r:embed="rId2"/>
          <a:srcRect t="11870" r="-1" b="11870"/>
          <a:stretch/>
        </p:blipFill>
        <p:spPr>
          <a:xfrm rot="10800000">
            <a:off x="89035" y="0"/>
            <a:ext cx="4160452" cy="2212975"/>
          </a:xfrm>
          <a:prstGeom prst="rect">
            <a:avLst/>
          </a:prstGeom>
        </p:spPr>
      </p:pic>
      <p:cxnSp>
        <p:nvCxnSpPr>
          <p:cNvPr id="29" name="Straight Connector 28">
            <a:extLst>
              <a:ext uri="{FF2B5EF4-FFF2-40B4-BE49-F238E27FC236}">
                <a16:creationId xmlns:a16="http://schemas.microsoft.com/office/drawing/2014/main" id="{BC103F2A-EFED-4C13-AA7D-78D955ABCD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32044C-E9C6-D34C-BB5A-1ABB3FC5CFC3}"/>
              </a:ext>
            </a:extLst>
          </p:cNvPr>
          <p:cNvPicPr>
            <a:picLocks noChangeAspect="1"/>
          </p:cNvPicPr>
          <p:nvPr/>
        </p:nvPicPr>
        <p:blipFill rotWithShape="1">
          <a:blip r:embed="rId3"/>
          <a:srcRect r="5" b="7690"/>
          <a:stretch/>
        </p:blipFill>
        <p:spPr>
          <a:xfrm>
            <a:off x="317635" y="2695575"/>
            <a:ext cx="4160452" cy="3840692"/>
          </a:xfrm>
          <a:prstGeom prst="rect">
            <a:avLst/>
          </a:prstGeom>
        </p:spPr>
      </p:pic>
      <p:pic>
        <p:nvPicPr>
          <p:cNvPr id="15" name="Picture 14">
            <a:extLst>
              <a:ext uri="{FF2B5EF4-FFF2-40B4-BE49-F238E27FC236}">
                <a16:creationId xmlns:a16="http://schemas.microsoft.com/office/drawing/2014/main" id="{9195B9A4-68F0-2F40-AE03-3D852180A8A6}"/>
              </a:ext>
            </a:extLst>
          </p:cNvPr>
          <p:cNvPicPr>
            <a:picLocks noChangeAspect="1"/>
          </p:cNvPicPr>
          <p:nvPr/>
        </p:nvPicPr>
        <p:blipFill rotWithShape="1">
          <a:blip r:embed="rId2"/>
          <a:srcRect t="37612" r="-2" b="3125"/>
          <a:stretch/>
        </p:blipFill>
        <p:spPr>
          <a:xfrm>
            <a:off x="4577193" y="459057"/>
            <a:ext cx="7223379" cy="2985818"/>
          </a:xfrm>
          <a:prstGeom prst="rect">
            <a:avLst/>
          </a:prstGeom>
        </p:spPr>
      </p:pic>
    </p:spTree>
    <p:extLst>
      <p:ext uri="{BB962C8B-B14F-4D97-AF65-F5344CB8AC3E}">
        <p14:creationId xmlns:p14="http://schemas.microsoft.com/office/powerpoint/2010/main" val="89573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54F65412-8CAE-694E-B089-FF69FAAC06C1}"/>
              </a:ext>
            </a:extLst>
          </p:cNvPr>
          <p:cNvSpPr txBox="1"/>
          <p:nvPr/>
        </p:nvSpPr>
        <p:spPr>
          <a:xfrm>
            <a:off x="1096835" y="5423985"/>
            <a:ext cx="9748966" cy="954107"/>
          </a:xfrm>
          <a:prstGeom prst="rect">
            <a:avLst/>
          </a:prstGeom>
          <a:noFill/>
        </p:spPr>
        <p:txBody>
          <a:bodyPr wrap="square" rtlCol="0">
            <a:spAutoFit/>
          </a:bodyPr>
          <a:lstStyle/>
          <a:p>
            <a:r>
              <a:rPr lang="en-US" sz="1400" b="1" dirty="0">
                <a:latin typeface="Apple Braille" pitchFamily="2" charset="0"/>
                <a:cs typeface="Blackadder ITC" panose="020F0502020204030204" pitchFamily="34" charset="0"/>
              </a:rPr>
              <a:t>Note. </a:t>
            </a:r>
            <a:r>
              <a:rPr lang="en-US" sz="1400" dirty="0">
                <a:latin typeface="Apple Braille" pitchFamily="2" charset="0"/>
                <a:cs typeface="Blackadder ITC" panose="020F0502020204030204" pitchFamily="34" charset="0"/>
              </a:rPr>
              <a:t>Words Cloud helps to get some understanding on what key words present in profitable and not profitable movies. Looks like most profitable more centered around the idea of friendship, love and other positive aspects of live (again this topic captures wider auditory). Whereas on the least profitable movies side we can see some more specific words, for example, ‘king’ might be connected with the historical movie, some other examples: office, war, future, etc.</a:t>
            </a:r>
            <a:endParaRPr lang="ru-RU" sz="1400" dirty="0">
              <a:latin typeface="Blackadder ITC" panose="020F0502020204030204" pitchFamily="34" charset="0"/>
              <a:cs typeface="Blackadder ITC" panose="020F0502020204030204" pitchFamily="34" charset="0"/>
            </a:endParaRPr>
          </a:p>
        </p:txBody>
      </p: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289758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Key Words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3" name="Picture 2">
            <a:extLst>
              <a:ext uri="{FF2B5EF4-FFF2-40B4-BE49-F238E27FC236}">
                <a16:creationId xmlns:a16="http://schemas.microsoft.com/office/drawing/2014/main" id="{15BDD242-35CA-4647-A8F7-532368BC08DF}"/>
              </a:ext>
            </a:extLst>
          </p:cNvPr>
          <p:cNvPicPr>
            <a:picLocks noChangeAspect="1"/>
          </p:cNvPicPr>
          <p:nvPr/>
        </p:nvPicPr>
        <p:blipFill>
          <a:blip r:embed="rId3"/>
          <a:stretch>
            <a:fillRect/>
          </a:stretch>
        </p:blipFill>
        <p:spPr>
          <a:xfrm>
            <a:off x="3263900" y="1511300"/>
            <a:ext cx="5664200" cy="3835400"/>
          </a:xfrm>
          <a:prstGeom prst="rect">
            <a:avLst/>
          </a:prstGeom>
        </p:spPr>
      </p:pic>
      <p:sp>
        <p:nvSpPr>
          <p:cNvPr id="19" name="TextBox 18">
            <a:extLst>
              <a:ext uri="{FF2B5EF4-FFF2-40B4-BE49-F238E27FC236}">
                <a16:creationId xmlns:a16="http://schemas.microsoft.com/office/drawing/2014/main" id="{8BC3BE70-DD6E-3343-81C1-8B39AEA6EEAA}"/>
              </a:ext>
            </a:extLst>
          </p:cNvPr>
          <p:cNvSpPr txBox="1"/>
          <p:nvPr/>
        </p:nvSpPr>
        <p:spPr>
          <a:xfrm>
            <a:off x="1653069" y="1358238"/>
            <a:ext cx="2421945" cy="369332"/>
          </a:xfrm>
          <a:prstGeom prst="rect">
            <a:avLst/>
          </a:prstGeom>
          <a:noFill/>
        </p:spPr>
        <p:txBody>
          <a:bodyPr wrap="none" rtlCol="0">
            <a:spAutoFit/>
          </a:bodyPr>
          <a:lstStyle/>
          <a:p>
            <a:r>
              <a:rPr lang="en-US" dirty="0"/>
              <a:t>Most Profitable Movies</a:t>
            </a:r>
            <a:endParaRPr lang="ru-RU" dirty="0"/>
          </a:p>
        </p:txBody>
      </p:sp>
      <p:sp>
        <p:nvSpPr>
          <p:cNvPr id="20" name="TextBox 19">
            <a:extLst>
              <a:ext uri="{FF2B5EF4-FFF2-40B4-BE49-F238E27FC236}">
                <a16:creationId xmlns:a16="http://schemas.microsoft.com/office/drawing/2014/main" id="{C307410D-0D1C-6341-A773-9F896971858B}"/>
              </a:ext>
            </a:extLst>
          </p:cNvPr>
          <p:cNvSpPr txBox="1"/>
          <p:nvPr/>
        </p:nvSpPr>
        <p:spPr>
          <a:xfrm>
            <a:off x="7630794" y="1298141"/>
            <a:ext cx="2373855" cy="369332"/>
          </a:xfrm>
          <a:prstGeom prst="rect">
            <a:avLst/>
          </a:prstGeom>
          <a:noFill/>
        </p:spPr>
        <p:txBody>
          <a:bodyPr wrap="none" rtlCol="0">
            <a:spAutoFit/>
          </a:bodyPr>
          <a:lstStyle/>
          <a:p>
            <a:r>
              <a:rPr lang="en-US" dirty="0"/>
              <a:t>Least Profitable Movies</a:t>
            </a:r>
            <a:endParaRPr lang="ru-RU" dirty="0"/>
          </a:p>
        </p:txBody>
      </p:sp>
      <p:pic>
        <p:nvPicPr>
          <p:cNvPr id="22" name="Picture 21">
            <a:extLst>
              <a:ext uri="{FF2B5EF4-FFF2-40B4-BE49-F238E27FC236}">
                <a16:creationId xmlns:a16="http://schemas.microsoft.com/office/drawing/2014/main" id="{0A97D7D7-D87F-6D49-8EDE-05F208BC8A36}"/>
              </a:ext>
            </a:extLst>
          </p:cNvPr>
          <p:cNvPicPr>
            <a:picLocks noChangeAspect="1"/>
          </p:cNvPicPr>
          <p:nvPr/>
        </p:nvPicPr>
        <p:blipFill>
          <a:blip r:embed="rId4"/>
          <a:stretch>
            <a:fillRect/>
          </a:stretch>
        </p:blipFill>
        <p:spPr>
          <a:xfrm>
            <a:off x="6728930" y="1876347"/>
            <a:ext cx="3810000" cy="3175000"/>
          </a:xfrm>
          <a:prstGeom prst="rect">
            <a:avLst/>
          </a:prstGeom>
        </p:spPr>
      </p:pic>
      <p:pic>
        <p:nvPicPr>
          <p:cNvPr id="24" name="Picture 23">
            <a:extLst>
              <a:ext uri="{FF2B5EF4-FFF2-40B4-BE49-F238E27FC236}">
                <a16:creationId xmlns:a16="http://schemas.microsoft.com/office/drawing/2014/main" id="{72AE50E0-09FD-0C4C-848F-2961C85CA5F4}"/>
              </a:ext>
            </a:extLst>
          </p:cNvPr>
          <p:cNvPicPr>
            <a:picLocks noChangeAspect="1"/>
          </p:cNvPicPr>
          <p:nvPr/>
        </p:nvPicPr>
        <p:blipFill>
          <a:blip r:embed="rId5"/>
          <a:stretch>
            <a:fillRect/>
          </a:stretch>
        </p:blipFill>
        <p:spPr>
          <a:xfrm>
            <a:off x="1055893" y="1779786"/>
            <a:ext cx="3924634" cy="3270529"/>
          </a:xfrm>
          <a:prstGeom prst="rect">
            <a:avLst/>
          </a:prstGeom>
        </p:spPr>
      </p:pic>
      <p:sp>
        <p:nvSpPr>
          <p:cNvPr id="25" name="Slide Number Placeholder 24">
            <a:extLst>
              <a:ext uri="{FF2B5EF4-FFF2-40B4-BE49-F238E27FC236}">
                <a16:creationId xmlns:a16="http://schemas.microsoft.com/office/drawing/2014/main" id="{720F80E6-E748-7446-BBE7-203B4A65398C}"/>
              </a:ext>
            </a:extLst>
          </p:cNvPr>
          <p:cNvSpPr>
            <a:spLocks noGrp="1"/>
          </p:cNvSpPr>
          <p:nvPr>
            <p:ph type="sldNum" sz="quarter" idx="12"/>
          </p:nvPr>
        </p:nvSpPr>
        <p:spPr/>
        <p:txBody>
          <a:bodyPr/>
          <a:lstStyle/>
          <a:p>
            <a:fld id="{EC8A2357-2914-6A42-8829-5CAF10EDF17E}" type="slidenum">
              <a:rPr lang="ru-RU" smtClean="0"/>
              <a:t>10</a:t>
            </a:fld>
            <a:endParaRPr lang="ru-RU"/>
          </a:p>
        </p:txBody>
      </p:sp>
    </p:spTree>
    <p:extLst>
      <p:ext uri="{BB962C8B-B14F-4D97-AF65-F5344CB8AC3E}">
        <p14:creationId xmlns:p14="http://schemas.microsoft.com/office/powerpoint/2010/main" val="94920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9" name="Picture 8">
            <a:extLst>
              <a:ext uri="{FF2B5EF4-FFF2-40B4-BE49-F238E27FC236}">
                <a16:creationId xmlns:a16="http://schemas.microsoft.com/office/drawing/2014/main" id="{24879EC7-169B-6341-9C8C-C0BF9A12F102}"/>
              </a:ext>
            </a:extLst>
          </p:cNvPr>
          <p:cNvPicPr>
            <a:picLocks noChangeAspect="1"/>
          </p:cNvPicPr>
          <p:nvPr/>
        </p:nvPicPr>
        <p:blipFill>
          <a:blip r:embed="rId3"/>
          <a:stretch>
            <a:fillRect/>
          </a:stretch>
        </p:blipFill>
        <p:spPr>
          <a:xfrm>
            <a:off x="0" y="1473451"/>
            <a:ext cx="12192000" cy="3911097"/>
          </a:xfrm>
          <a:prstGeom prst="rect">
            <a:avLst/>
          </a:prstGeom>
        </p:spPr>
      </p:pic>
      <p:sp>
        <p:nvSpPr>
          <p:cNvPr id="6" name="TextBox 5">
            <a:extLst>
              <a:ext uri="{FF2B5EF4-FFF2-40B4-BE49-F238E27FC236}">
                <a16:creationId xmlns:a16="http://schemas.microsoft.com/office/drawing/2014/main" id="{0217B47A-BDFB-6C49-8606-5A88F71B5E04}"/>
              </a:ext>
            </a:extLst>
          </p:cNvPr>
          <p:cNvSpPr txBox="1"/>
          <p:nvPr/>
        </p:nvSpPr>
        <p:spPr>
          <a:xfrm>
            <a:off x="1294756" y="416374"/>
            <a:ext cx="345889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Other Features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2" name="TextBox 11">
            <a:extLst>
              <a:ext uri="{FF2B5EF4-FFF2-40B4-BE49-F238E27FC236}">
                <a16:creationId xmlns:a16="http://schemas.microsoft.com/office/drawing/2014/main" id="{FBD69822-30E3-9D40-92DF-494B0262CF6F}"/>
              </a:ext>
            </a:extLst>
          </p:cNvPr>
          <p:cNvSpPr txBox="1"/>
          <p:nvPr/>
        </p:nvSpPr>
        <p:spPr>
          <a:xfrm>
            <a:off x="1492350" y="2545722"/>
            <a:ext cx="8369590" cy="646331"/>
          </a:xfrm>
          <a:prstGeom prst="rect">
            <a:avLst/>
          </a:prstGeom>
          <a:noFill/>
        </p:spPr>
        <p:txBody>
          <a:bodyPr wrap="square" rtlCol="0">
            <a:spAutoFit/>
          </a:bodyPr>
          <a:lstStyle/>
          <a:p>
            <a:r>
              <a:rPr lang="en-US" dirty="0">
                <a:cs typeface="Al Nile" pitchFamily="2" charset="-78"/>
              </a:rPr>
              <a:t>After some analysis some features turned out not to have any impact on profitability of movies much, for example:</a:t>
            </a:r>
            <a:endParaRPr lang="ru-RU" dirty="0">
              <a:cs typeface="Al Nile" pitchFamily="2" charset="-78"/>
            </a:endParaRPr>
          </a:p>
        </p:txBody>
      </p:sp>
      <p:sp>
        <p:nvSpPr>
          <p:cNvPr id="10" name="Oval 9">
            <a:extLst>
              <a:ext uri="{FF2B5EF4-FFF2-40B4-BE49-F238E27FC236}">
                <a16:creationId xmlns:a16="http://schemas.microsoft.com/office/drawing/2014/main" id="{B78E9938-C415-7B42-93B4-E10F6077D8E0}"/>
              </a:ext>
            </a:extLst>
          </p:cNvPr>
          <p:cNvSpPr/>
          <p:nvPr/>
        </p:nvSpPr>
        <p:spPr>
          <a:xfrm>
            <a:off x="1676009"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561E73A6-FDE0-0D4F-9136-0F475C14F651}"/>
              </a:ext>
            </a:extLst>
          </p:cNvPr>
          <p:cNvSpPr txBox="1"/>
          <p:nvPr/>
        </p:nvSpPr>
        <p:spPr>
          <a:xfrm>
            <a:off x="1923659" y="4141039"/>
            <a:ext cx="1006558" cy="369332"/>
          </a:xfrm>
          <a:prstGeom prst="rect">
            <a:avLst/>
          </a:prstGeom>
          <a:noFill/>
        </p:spPr>
        <p:txBody>
          <a:bodyPr wrap="none" rtlCol="0">
            <a:spAutoFit/>
          </a:bodyPr>
          <a:lstStyle/>
          <a:p>
            <a:r>
              <a:rPr lang="en-US" dirty="0"/>
              <a:t>Duration</a:t>
            </a:r>
            <a:endParaRPr lang="ru-RU" dirty="0"/>
          </a:p>
        </p:txBody>
      </p:sp>
      <p:sp>
        <p:nvSpPr>
          <p:cNvPr id="16" name="TextBox 15">
            <a:extLst>
              <a:ext uri="{FF2B5EF4-FFF2-40B4-BE49-F238E27FC236}">
                <a16:creationId xmlns:a16="http://schemas.microsoft.com/office/drawing/2014/main" id="{619589AE-5F4B-C340-9A9B-B759915E9155}"/>
              </a:ext>
            </a:extLst>
          </p:cNvPr>
          <p:cNvSpPr txBox="1"/>
          <p:nvPr/>
        </p:nvSpPr>
        <p:spPr>
          <a:xfrm>
            <a:off x="3741809" y="4145659"/>
            <a:ext cx="684803" cy="369332"/>
          </a:xfrm>
          <a:prstGeom prst="rect">
            <a:avLst/>
          </a:prstGeom>
          <a:noFill/>
        </p:spPr>
        <p:txBody>
          <a:bodyPr wrap="none" rtlCol="0">
            <a:spAutoFit/>
          </a:bodyPr>
          <a:lstStyle/>
          <a:p>
            <a:r>
              <a:rPr lang="en-US" dirty="0"/>
              <a:t>Color</a:t>
            </a:r>
            <a:endParaRPr lang="ru-RU" dirty="0"/>
          </a:p>
        </p:txBody>
      </p:sp>
      <p:sp>
        <p:nvSpPr>
          <p:cNvPr id="17" name="Oval 16">
            <a:extLst>
              <a:ext uri="{FF2B5EF4-FFF2-40B4-BE49-F238E27FC236}">
                <a16:creationId xmlns:a16="http://schemas.microsoft.com/office/drawing/2014/main" id="{1EE3BCEC-E7BF-CB4F-96F0-95226BEB07D3}"/>
              </a:ext>
            </a:extLst>
          </p:cNvPr>
          <p:cNvSpPr/>
          <p:nvPr/>
        </p:nvSpPr>
        <p:spPr>
          <a:xfrm>
            <a:off x="3517118"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a:extLst>
              <a:ext uri="{FF2B5EF4-FFF2-40B4-BE49-F238E27FC236}">
                <a16:creationId xmlns:a16="http://schemas.microsoft.com/office/drawing/2014/main" id="{193C0627-0FC2-4443-A577-A5A1AD427C74}"/>
              </a:ext>
            </a:extLst>
          </p:cNvPr>
          <p:cNvSpPr/>
          <p:nvPr/>
        </p:nvSpPr>
        <p:spPr>
          <a:xfrm>
            <a:off x="4898645"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4A839CC5-F9F0-F54E-8CBC-7527EAD49D8A}"/>
              </a:ext>
            </a:extLst>
          </p:cNvPr>
          <p:cNvSpPr txBox="1"/>
          <p:nvPr/>
        </p:nvSpPr>
        <p:spPr>
          <a:xfrm>
            <a:off x="5213779" y="4133810"/>
            <a:ext cx="2290627" cy="369332"/>
          </a:xfrm>
          <a:prstGeom prst="rect">
            <a:avLst/>
          </a:prstGeom>
          <a:noFill/>
        </p:spPr>
        <p:txBody>
          <a:bodyPr wrap="none" rtlCol="0">
            <a:spAutoFit/>
          </a:bodyPr>
          <a:lstStyle/>
          <a:p>
            <a:r>
              <a:rPr lang="en-US" dirty="0"/>
              <a:t>Face number at Poster</a:t>
            </a:r>
            <a:endParaRPr lang="ru-RU" dirty="0"/>
          </a:p>
        </p:txBody>
      </p:sp>
      <p:sp>
        <p:nvSpPr>
          <p:cNvPr id="22" name="TextBox 21">
            <a:extLst>
              <a:ext uri="{FF2B5EF4-FFF2-40B4-BE49-F238E27FC236}">
                <a16:creationId xmlns:a16="http://schemas.microsoft.com/office/drawing/2014/main" id="{8198FC76-4113-F641-B328-CD37500A5E7C}"/>
              </a:ext>
            </a:extLst>
          </p:cNvPr>
          <p:cNvSpPr txBox="1"/>
          <p:nvPr/>
        </p:nvSpPr>
        <p:spPr>
          <a:xfrm>
            <a:off x="8263280" y="4112756"/>
            <a:ext cx="1159869" cy="369332"/>
          </a:xfrm>
          <a:prstGeom prst="rect">
            <a:avLst/>
          </a:prstGeom>
          <a:noFill/>
        </p:spPr>
        <p:txBody>
          <a:bodyPr wrap="none" rtlCol="0">
            <a:spAutoFit/>
          </a:bodyPr>
          <a:lstStyle/>
          <a:p>
            <a:r>
              <a:rPr lang="en-US" dirty="0"/>
              <a:t>Movie link</a:t>
            </a:r>
            <a:endParaRPr lang="ru-RU" dirty="0"/>
          </a:p>
        </p:txBody>
      </p:sp>
      <p:sp>
        <p:nvSpPr>
          <p:cNvPr id="23" name="Oval 22">
            <a:extLst>
              <a:ext uri="{FF2B5EF4-FFF2-40B4-BE49-F238E27FC236}">
                <a16:creationId xmlns:a16="http://schemas.microsoft.com/office/drawing/2014/main" id="{67470ABF-6F99-5B40-B162-D1741BC2F06F}"/>
              </a:ext>
            </a:extLst>
          </p:cNvPr>
          <p:cNvSpPr/>
          <p:nvPr/>
        </p:nvSpPr>
        <p:spPr>
          <a:xfrm>
            <a:off x="7978896"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Slide Number Placeholder 23">
            <a:extLst>
              <a:ext uri="{FF2B5EF4-FFF2-40B4-BE49-F238E27FC236}">
                <a16:creationId xmlns:a16="http://schemas.microsoft.com/office/drawing/2014/main" id="{804FB5F7-08AA-8746-8D99-D7AD26BE8EA2}"/>
              </a:ext>
            </a:extLst>
          </p:cNvPr>
          <p:cNvSpPr>
            <a:spLocks noGrp="1"/>
          </p:cNvSpPr>
          <p:nvPr>
            <p:ph type="sldNum" sz="quarter" idx="12"/>
          </p:nvPr>
        </p:nvSpPr>
        <p:spPr/>
        <p:txBody>
          <a:bodyPr/>
          <a:lstStyle/>
          <a:p>
            <a:fld id="{EC8A2357-2914-6A42-8829-5CAF10EDF17E}" type="slidenum">
              <a:rPr lang="ru-RU" smtClean="0"/>
              <a:t>11</a:t>
            </a:fld>
            <a:endParaRPr lang="ru-RU" dirty="0"/>
          </a:p>
        </p:txBody>
      </p:sp>
    </p:spTree>
    <p:extLst>
      <p:ext uri="{BB962C8B-B14F-4D97-AF65-F5344CB8AC3E}">
        <p14:creationId xmlns:p14="http://schemas.microsoft.com/office/powerpoint/2010/main" val="54495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497241" y="3105834"/>
            <a:ext cx="8041689" cy="1107996"/>
          </a:xfrm>
          <a:prstGeom prst="rect">
            <a:avLst/>
          </a:prstGeom>
          <a:noFill/>
        </p:spPr>
        <p:txBody>
          <a:bodyPr wrap="none" rtlCol="0">
            <a:spAutoFit/>
          </a:bodyPr>
          <a:lstStyle/>
          <a:p>
            <a:pPr lvl="0"/>
            <a:r>
              <a:rPr lang="en-US" sz="2400" b="1" dirty="0">
                <a:solidFill>
                  <a:schemeClr val="accent1">
                    <a:lumMod val="75000"/>
                  </a:schemeClr>
                </a:solidFill>
                <a:latin typeface="Abadi" panose="020F0502020204030204" pitchFamily="34" charset="0"/>
              </a:rPr>
              <a:t>What is the recipe to make a blockbuster, profitable movie? </a:t>
            </a:r>
          </a:p>
          <a:p>
            <a:pPr lvl="0"/>
            <a:r>
              <a:rPr lang="en-US" sz="2400" b="1" dirty="0">
                <a:solidFill>
                  <a:schemeClr val="accent1">
                    <a:lumMod val="75000"/>
                  </a:schemeClr>
                </a:solidFill>
                <a:latin typeface="Abadi" panose="020F0502020204030204" pitchFamily="34" charset="0"/>
              </a:rPr>
              <a:t>Share your hypothesis and insights based on the data.</a:t>
            </a:r>
            <a:endParaRPr lang="ru-RU" sz="2400" b="1" dirty="0">
              <a:solidFill>
                <a:schemeClr val="accent1">
                  <a:lumMod val="75000"/>
                </a:schemeClr>
              </a:solidFill>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2.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BB7EBAC9-460F-B049-B751-B261D9FD929B}"/>
              </a:ext>
            </a:extLst>
          </p:cNvPr>
          <p:cNvSpPr>
            <a:spLocks noGrp="1"/>
          </p:cNvSpPr>
          <p:nvPr>
            <p:ph type="sldNum" sz="quarter" idx="12"/>
          </p:nvPr>
        </p:nvSpPr>
        <p:spPr/>
        <p:txBody>
          <a:bodyPr/>
          <a:lstStyle/>
          <a:p>
            <a:fld id="{EC8A2357-2914-6A42-8829-5CAF10EDF17E}" type="slidenum">
              <a:rPr lang="ru-RU" smtClean="0"/>
              <a:t>12</a:t>
            </a:fld>
            <a:endParaRPr lang="ru-RU"/>
          </a:p>
        </p:txBody>
      </p:sp>
    </p:spTree>
    <p:extLst>
      <p:ext uri="{BB962C8B-B14F-4D97-AF65-F5344CB8AC3E}">
        <p14:creationId xmlns:p14="http://schemas.microsoft.com/office/powerpoint/2010/main" val="231061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sp>
        <p:nvSpPr>
          <p:cNvPr id="26" name="Oval 25">
            <a:extLst>
              <a:ext uri="{FF2B5EF4-FFF2-40B4-BE49-F238E27FC236}">
                <a16:creationId xmlns:a16="http://schemas.microsoft.com/office/drawing/2014/main" id="{AC836D99-6DE6-1D43-8EBB-E4A1988FBF08}"/>
              </a:ext>
            </a:extLst>
          </p:cNvPr>
          <p:cNvSpPr/>
          <p:nvPr/>
        </p:nvSpPr>
        <p:spPr>
          <a:xfrm>
            <a:off x="7695800" y="1392214"/>
            <a:ext cx="4066145" cy="4066145"/>
          </a:xfrm>
          <a:prstGeom prst="ellipse">
            <a:avLst/>
          </a:prstGeom>
          <a:solidFill>
            <a:schemeClr val="accent2">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25" name="Oval 24">
            <a:extLst>
              <a:ext uri="{FF2B5EF4-FFF2-40B4-BE49-F238E27FC236}">
                <a16:creationId xmlns:a16="http://schemas.microsoft.com/office/drawing/2014/main" id="{F0B4FDF2-BABA-174E-8C7E-64DC4596929A}"/>
              </a:ext>
            </a:extLst>
          </p:cNvPr>
          <p:cNvSpPr/>
          <p:nvPr/>
        </p:nvSpPr>
        <p:spPr>
          <a:xfrm>
            <a:off x="439430" y="1408706"/>
            <a:ext cx="3936076" cy="3936076"/>
          </a:xfrm>
          <a:prstGeom prst="ellipse">
            <a:avLst/>
          </a:prstGeom>
          <a:solidFill>
            <a:schemeClr val="accent1">
              <a:lumMod val="60000"/>
              <a:lumOff val="4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Oval 23">
            <a:extLst>
              <a:ext uri="{FF2B5EF4-FFF2-40B4-BE49-F238E27FC236}">
                <a16:creationId xmlns:a16="http://schemas.microsoft.com/office/drawing/2014/main" id="{E85D4309-1D0D-1A44-B090-E3D115EA4CBB}"/>
              </a:ext>
            </a:extLst>
          </p:cNvPr>
          <p:cNvSpPr/>
          <p:nvPr/>
        </p:nvSpPr>
        <p:spPr>
          <a:xfrm>
            <a:off x="3748092" y="1177209"/>
            <a:ext cx="4688373" cy="4688373"/>
          </a:xfrm>
          <a:prstGeom prst="ellipse">
            <a:avLst/>
          </a:prstGeom>
          <a:solidFill>
            <a:schemeClr val="accent3">
              <a:lumMod val="60000"/>
              <a:lumOff val="4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4F74CC0-CE6F-1743-B4F0-D5499EE2A0B3}"/>
              </a:ext>
            </a:extLst>
          </p:cNvPr>
          <p:cNvSpPr txBox="1"/>
          <p:nvPr/>
        </p:nvSpPr>
        <p:spPr>
          <a:xfrm>
            <a:off x="1294756" y="416374"/>
            <a:ext cx="5622950" cy="1107996"/>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rPr>
              <a:t>Recipe to make a blockbuster: hypothesis</a:t>
            </a:r>
            <a:endParaRPr lang="ru-RU" sz="2400" dirty="0"/>
          </a:p>
          <a:p>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20" name="Group 19">
            <a:extLst>
              <a:ext uri="{FF2B5EF4-FFF2-40B4-BE49-F238E27FC236}">
                <a16:creationId xmlns:a16="http://schemas.microsoft.com/office/drawing/2014/main" id="{744CDFDD-20AC-1E40-8758-FE64E71FF713}"/>
              </a:ext>
            </a:extLst>
          </p:cNvPr>
          <p:cNvGrpSpPr/>
          <p:nvPr/>
        </p:nvGrpSpPr>
        <p:grpSpPr>
          <a:xfrm>
            <a:off x="810528" y="2090234"/>
            <a:ext cx="11547675" cy="2862322"/>
            <a:chOff x="810528" y="1505783"/>
            <a:chExt cx="11547675" cy="2862322"/>
          </a:xfrm>
        </p:grpSpPr>
        <p:grpSp>
          <p:nvGrpSpPr>
            <p:cNvPr id="18" name="Group 17">
              <a:extLst>
                <a:ext uri="{FF2B5EF4-FFF2-40B4-BE49-F238E27FC236}">
                  <a16:creationId xmlns:a16="http://schemas.microsoft.com/office/drawing/2014/main" id="{2A44E499-4563-764A-93C8-F8D031BAFCB4}"/>
                </a:ext>
              </a:extLst>
            </p:cNvPr>
            <p:cNvGrpSpPr/>
            <p:nvPr/>
          </p:nvGrpSpPr>
          <p:grpSpPr>
            <a:xfrm>
              <a:off x="4353594" y="1505783"/>
              <a:ext cx="8004609" cy="2862322"/>
              <a:chOff x="4353594" y="1505783"/>
              <a:chExt cx="8004609" cy="2862322"/>
            </a:xfrm>
          </p:grpSpPr>
          <p:sp>
            <p:nvSpPr>
              <p:cNvPr id="14" name="Rectangle 13">
                <a:extLst>
                  <a:ext uri="{FF2B5EF4-FFF2-40B4-BE49-F238E27FC236}">
                    <a16:creationId xmlns:a16="http://schemas.microsoft.com/office/drawing/2014/main" id="{6E5C7F44-1C95-6D45-B441-BECC0BDA918F}"/>
                  </a:ext>
                </a:extLst>
              </p:cNvPr>
              <p:cNvSpPr/>
              <p:nvPr/>
            </p:nvSpPr>
            <p:spPr>
              <a:xfrm>
                <a:off x="4353594" y="1505783"/>
                <a:ext cx="3644232" cy="2862322"/>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But you should keep in mind that blockbusters often combine the myth form with at least one other major genre. The other genres help to modernize the myth form, and also overcome many of the weaknesses inherent to this tricky genre.</a:t>
                </a:r>
                <a:r>
                  <a:rPr lang="en-US" dirty="0">
                    <a:solidFill>
                      <a:schemeClr val="accent5">
                        <a:lumMod val="50000"/>
                      </a:schemeClr>
                    </a:solidFill>
                  </a:rPr>
                  <a:t> </a:t>
                </a:r>
                <a:r>
                  <a:rPr lang="en-US" dirty="0">
                    <a:solidFill>
                      <a:schemeClr val="accent5">
                        <a:lumMod val="50000"/>
                      </a:schemeClr>
                    </a:solidFill>
                    <a:latin typeface="Arial" panose="020B0604020202020204" pitchFamily="34" charset="0"/>
                  </a:rPr>
                  <a:t>The trick is </a:t>
                </a:r>
                <a:r>
                  <a:rPr lang="en-US" dirty="0">
                    <a:solidFill>
                      <a:schemeClr val="accent2">
                        <a:lumMod val="75000"/>
                      </a:schemeClr>
                    </a:solidFill>
                    <a:latin typeface="Arial" panose="020B0604020202020204" pitchFamily="34" charset="0"/>
                  </a:rPr>
                  <a:t>to find the one or two best forms</a:t>
                </a:r>
                <a:r>
                  <a:rPr lang="en-US" dirty="0">
                    <a:solidFill>
                      <a:schemeClr val="accent5">
                        <a:lumMod val="50000"/>
                      </a:schemeClr>
                    </a:solidFill>
                    <a:latin typeface="Arial" panose="020B0604020202020204" pitchFamily="34" charset="0"/>
                  </a:rPr>
                  <a:t> that will bring out the 'gold' in your idea.</a:t>
                </a:r>
              </a:p>
            </p:txBody>
          </p:sp>
          <p:sp>
            <p:nvSpPr>
              <p:cNvPr id="15" name="Rectangle 14">
                <a:extLst>
                  <a:ext uri="{FF2B5EF4-FFF2-40B4-BE49-F238E27FC236}">
                    <a16:creationId xmlns:a16="http://schemas.microsoft.com/office/drawing/2014/main" id="{3ACDD9A6-2572-C547-851A-F592FCC51927}"/>
                  </a:ext>
                </a:extLst>
              </p:cNvPr>
              <p:cNvSpPr/>
              <p:nvPr/>
            </p:nvSpPr>
            <p:spPr>
              <a:xfrm>
                <a:off x="8436465" y="1579353"/>
                <a:ext cx="3921738" cy="2585323"/>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Hollywood is also said to be incapable of making an </a:t>
                </a:r>
              </a:p>
              <a:p>
                <a:r>
                  <a:rPr lang="en-US" dirty="0">
                    <a:solidFill>
                      <a:schemeClr val="accent5">
                        <a:lumMod val="50000"/>
                      </a:schemeClr>
                    </a:solidFill>
                    <a:latin typeface="Arial" panose="020B0604020202020204" pitchFamily="34" charset="0"/>
                  </a:rPr>
                  <a:t>inexpensive film. These </a:t>
                </a:r>
              </a:p>
              <a:p>
                <a:r>
                  <a:rPr lang="en-US" dirty="0">
                    <a:solidFill>
                      <a:schemeClr val="accent5">
                        <a:lumMod val="50000"/>
                      </a:schemeClr>
                    </a:solidFill>
                    <a:latin typeface="Arial" panose="020B0604020202020204" pitchFamily="34" charset="0"/>
                  </a:rPr>
                  <a:t>films have </a:t>
                </a:r>
                <a:r>
                  <a:rPr lang="en-US" dirty="0">
                    <a:solidFill>
                      <a:schemeClr val="accent2">
                        <a:lumMod val="75000"/>
                      </a:schemeClr>
                    </a:solidFill>
                    <a:latin typeface="Arial" panose="020B0604020202020204" pitchFamily="34" charset="0"/>
                  </a:rPr>
                  <a:t>massive budgets</a:t>
                </a:r>
                <a:r>
                  <a:rPr lang="en-US" dirty="0">
                    <a:solidFill>
                      <a:schemeClr val="accent5">
                        <a:lumMod val="50000"/>
                      </a:schemeClr>
                    </a:solidFill>
                    <a:latin typeface="Arial" panose="020B0604020202020204" pitchFamily="34" charset="0"/>
                  </a:rPr>
                  <a:t>, </a:t>
                </a:r>
              </a:p>
              <a:p>
                <a:r>
                  <a:rPr lang="en-US" dirty="0">
                    <a:solidFill>
                      <a:schemeClr val="accent5">
                        <a:lumMod val="50000"/>
                      </a:schemeClr>
                    </a:solidFill>
                    <a:latin typeface="Arial" panose="020B0604020202020204" pitchFamily="34" charset="0"/>
                  </a:rPr>
                  <a:t>so they are expected to make </a:t>
                </a:r>
              </a:p>
              <a:p>
                <a:r>
                  <a:rPr lang="en-US" dirty="0">
                    <a:solidFill>
                      <a:schemeClr val="accent5">
                        <a:lumMod val="50000"/>
                      </a:schemeClr>
                    </a:solidFill>
                    <a:latin typeface="Arial" panose="020B0604020202020204" pitchFamily="34" charset="0"/>
                  </a:rPr>
                  <a:t>huge revenues, as we also </a:t>
                </a:r>
              </a:p>
              <a:p>
                <a:r>
                  <a:rPr lang="en-US" dirty="0">
                    <a:solidFill>
                      <a:schemeClr val="accent5">
                        <a:lumMod val="50000"/>
                      </a:schemeClr>
                    </a:solidFill>
                    <a:latin typeface="Arial" panose="020B0604020202020204" pitchFamily="34" charset="0"/>
                  </a:rPr>
                  <a:t>observed in analysis. They go through the trouble to cast </a:t>
                </a:r>
              </a:p>
              <a:p>
                <a:r>
                  <a:rPr lang="en-US" dirty="0">
                    <a:solidFill>
                      <a:schemeClr val="accent2">
                        <a:lumMod val="75000"/>
                      </a:schemeClr>
                    </a:solidFill>
                    <a:latin typeface="Arial" panose="020B0604020202020204" pitchFamily="34" charset="0"/>
                  </a:rPr>
                  <a:t>big-name actors </a:t>
                </a:r>
                <a:r>
                  <a:rPr lang="en-US" dirty="0">
                    <a:solidFill>
                      <a:schemeClr val="accent5">
                        <a:lumMod val="50000"/>
                      </a:schemeClr>
                    </a:solidFill>
                    <a:latin typeface="Arial" panose="020B0604020202020204" pitchFamily="34" charset="0"/>
                  </a:rPr>
                  <a:t>in their films.</a:t>
                </a:r>
                <a:endParaRPr lang="ru-RU" dirty="0">
                  <a:solidFill>
                    <a:schemeClr val="accent5">
                      <a:lumMod val="50000"/>
                    </a:schemeClr>
                  </a:solidFill>
                  <a:latin typeface="Arial" panose="020B0604020202020204" pitchFamily="34" charset="0"/>
                </a:endParaRPr>
              </a:p>
            </p:txBody>
          </p:sp>
        </p:grpSp>
        <p:sp>
          <p:nvSpPr>
            <p:cNvPr id="8" name="Rectangle 7">
              <a:extLst>
                <a:ext uri="{FF2B5EF4-FFF2-40B4-BE49-F238E27FC236}">
                  <a16:creationId xmlns:a16="http://schemas.microsoft.com/office/drawing/2014/main" id="{63A620E5-4C80-6740-9C5A-A994DB5E98C8}"/>
                </a:ext>
              </a:extLst>
            </p:cNvPr>
            <p:cNvSpPr/>
            <p:nvPr/>
          </p:nvSpPr>
          <p:spPr>
            <a:xfrm>
              <a:off x="810528" y="1658764"/>
              <a:ext cx="3289754" cy="2031325"/>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A surprisingly large number of hit films are </a:t>
              </a:r>
              <a:r>
                <a:rPr lang="en-US" dirty="0">
                  <a:solidFill>
                    <a:schemeClr val="accent2">
                      <a:lumMod val="75000"/>
                    </a:schemeClr>
                  </a:solidFill>
                  <a:latin typeface="Arial" panose="020B0604020202020204" pitchFamily="34" charset="0"/>
                </a:rPr>
                <a:t>based on the myth genre</a:t>
              </a:r>
              <a:r>
                <a:rPr lang="en-US" dirty="0">
                  <a:solidFill>
                    <a:schemeClr val="accent5">
                      <a:lumMod val="50000"/>
                    </a:schemeClr>
                  </a:solidFill>
                  <a:latin typeface="Arial" panose="020B0604020202020204" pitchFamily="34" charset="0"/>
                </a:rPr>
                <a:t>. Why? Because myth beats cultural age and national boundaries. This is why ‘'Batman’ is as popular globally as it is in the U.S</a:t>
              </a:r>
              <a:r>
                <a:rPr lang="en-US" dirty="0">
                  <a:solidFill>
                    <a:srgbClr val="000000"/>
                  </a:solidFill>
                  <a:latin typeface="Arial" panose="020B0604020202020204" pitchFamily="34" charset="0"/>
                </a:rPr>
                <a:t>. </a:t>
              </a:r>
            </a:p>
          </p:txBody>
        </p:sp>
      </p:grpSp>
      <p:sp>
        <p:nvSpPr>
          <p:cNvPr id="21" name="Slide Number Placeholder 20">
            <a:extLst>
              <a:ext uri="{FF2B5EF4-FFF2-40B4-BE49-F238E27FC236}">
                <a16:creationId xmlns:a16="http://schemas.microsoft.com/office/drawing/2014/main" id="{67635E72-AEE2-1243-B4B7-A474C9955A42}"/>
              </a:ext>
            </a:extLst>
          </p:cNvPr>
          <p:cNvSpPr>
            <a:spLocks noGrp="1"/>
          </p:cNvSpPr>
          <p:nvPr>
            <p:ph type="sldNum" sz="quarter" idx="12"/>
          </p:nvPr>
        </p:nvSpPr>
        <p:spPr/>
        <p:txBody>
          <a:bodyPr/>
          <a:lstStyle/>
          <a:p>
            <a:fld id="{EC8A2357-2914-6A42-8829-5CAF10EDF17E}" type="slidenum">
              <a:rPr lang="ru-RU" smtClean="0"/>
              <a:t>13</a:t>
            </a:fld>
            <a:endParaRPr lang="ru-RU"/>
          </a:p>
        </p:txBody>
      </p:sp>
    </p:spTree>
    <p:extLst>
      <p:ext uri="{BB962C8B-B14F-4D97-AF65-F5344CB8AC3E}">
        <p14:creationId xmlns:p14="http://schemas.microsoft.com/office/powerpoint/2010/main" val="105616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3714957" y="3212716"/>
            <a:ext cx="5170903"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Thank you for your attention</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13B24D96-3C4A-4D41-AF25-0E90D86FCA22}"/>
              </a:ext>
            </a:extLst>
          </p:cNvPr>
          <p:cNvSpPr txBox="1"/>
          <p:nvPr/>
        </p:nvSpPr>
        <p:spPr>
          <a:xfrm>
            <a:off x="3998247" y="4046880"/>
            <a:ext cx="4612353" cy="369332"/>
          </a:xfrm>
          <a:prstGeom prst="rect">
            <a:avLst/>
          </a:prstGeom>
          <a:noFill/>
        </p:spPr>
        <p:txBody>
          <a:bodyPr wrap="none" rtlCol="0">
            <a:spAutoFit/>
          </a:bodyPr>
          <a:lstStyle/>
          <a:p>
            <a:r>
              <a:rPr lang="en-US" b="1" dirty="0"/>
              <a:t>GitHub</a:t>
            </a:r>
            <a:r>
              <a:rPr lang="en-US" dirty="0"/>
              <a:t> repository with code can be found </a:t>
            </a:r>
            <a:r>
              <a:rPr lang="en-US" dirty="0">
                <a:hlinkClick r:id="rId3"/>
              </a:rPr>
              <a:t>here</a:t>
            </a:r>
            <a:endParaRPr lang="ru-RU" dirty="0"/>
          </a:p>
        </p:txBody>
      </p:sp>
    </p:spTree>
    <p:extLst>
      <p:ext uri="{BB962C8B-B14F-4D97-AF65-F5344CB8AC3E}">
        <p14:creationId xmlns:p14="http://schemas.microsoft.com/office/powerpoint/2010/main" val="159861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4765212" y="2712134"/>
            <a:ext cx="1848776"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Appendix</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Tree>
    <p:extLst>
      <p:ext uri="{BB962C8B-B14F-4D97-AF65-F5344CB8AC3E}">
        <p14:creationId xmlns:p14="http://schemas.microsoft.com/office/powerpoint/2010/main" val="333687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3BCA9258-E21D-4A4A-8E31-05A6D6599370}"/>
              </a:ext>
            </a:extLst>
          </p:cNvPr>
          <p:cNvSpPr txBox="1"/>
          <p:nvPr/>
        </p:nvSpPr>
        <p:spPr>
          <a:xfrm>
            <a:off x="1301873" y="442436"/>
            <a:ext cx="33580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Features Transformation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9" name="Picture 8">
            <a:extLst>
              <a:ext uri="{FF2B5EF4-FFF2-40B4-BE49-F238E27FC236}">
                <a16:creationId xmlns:a16="http://schemas.microsoft.com/office/drawing/2014/main" id="{36CE0383-8E4F-7847-B5B5-A044837AEE56}"/>
              </a:ext>
            </a:extLst>
          </p:cNvPr>
          <p:cNvPicPr>
            <a:picLocks noChangeAspect="1"/>
          </p:cNvPicPr>
          <p:nvPr/>
        </p:nvPicPr>
        <p:blipFill>
          <a:blip r:embed="rId3"/>
          <a:stretch>
            <a:fillRect/>
          </a:stretch>
        </p:blipFill>
        <p:spPr>
          <a:xfrm>
            <a:off x="1301873" y="1911349"/>
            <a:ext cx="5810250" cy="4056773"/>
          </a:xfrm>
          <a:prstGeom prst="rect">
            <a:avLst/>
          </a:prstGeom>
        </p:spPr>
      </p:pic>
      <p:sp>
        <p:nvSpPr>
          <p:cNvPr id="10" name="TextBox 9">
            <a:extLst>
              <a:ext uri="{FF2B5EF4-FFF2-40B4-BE49-F238E27FC236}">
                <a16:creationId xmlns:a16="http://schemas.microsoft.com/office/drawing/2014/main" id="{17A1EC4E-5316-6146-BB8D-F3D65D99873B}"/>
              </a:ext>
            </a:extLst>
          </p:cNvPr>
          <p:cNvSpPr txBox="1"/>
          <p:nvPr/>
        </p:nvSpPr>
        <p:spPr>
          <a:xfrm>
            <a:off x="7971460" y="1709983"/>
            <a:ext cx="3636340" cy="2031325"/>
          </a:xfrm>
          <a:prstGeom prst="rect">
            <a:avLst/>
          </a:prstGeom>
          <a:noFill/>
        </p:spPr>
        <p:txBody>
          <a:bodyPr wrap="square" rtlCol="0">
            <a:spAutoFit/>
          </a:bodyPr>
          <a:lstStyle/>
          <a:p>
            <a:r>
              <a:rPr lang="en-US" dirty="0">
                <a:latin typeface="Apple Braille" pitchFamily="2" charset="0"/>
                <a:cs typeface="Al Nile" pitchFamily="2" charset="-78"/>
              </a:rPr>
              <a:t>Note:</a:t>
            </a:r>
          </a:p>
          <a:p>
            <a:endParaRPr lang="en-US" dirty="0">
              <a:latin typeface="Apple Braille" pitchFamily="2" charset="0"/>
              <a:cs typeface="Al Nile" pitchFamily="2" charset="-78"/>
            </a:endParaRPr>
          </a:p>
          <a:p>
            <a:r>
              <a:rPr lang="en-US" dirty="0">
                <a:latin typeface="Apple Braille" pitchFamily="2" charset="0"/>
                <a:cs typeface="Al Nile" pitchFamily="2" charset="-78"/>
              </a:rPr>
              <a:t>In current analysis log transformed features often used since log transformation help to make feature more normally distributed</a:t>
            </a:r>
            <a:endParaRPr lang="ru-RU" dirty="0">
              <a:cs typeface="Al Nile" pitchFamily="2" charset="-78"/>
            </a:endParaRPr>
          </a:p>
        </p:txBody>
      </p:sp>
    </p:spTree>
    <p:extLst>
      <p:ext uri="{BB962C8B-B14F-4D97-AF65-F5344CB8AC3E}">
        <p14:creationId xmlns:p14="http://schemas.microsoft.com/office/powerpoint/2010/main" val="15290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250392" y="3151956"/>
            <a:ext cx="845353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What are your observations based on exploration of this data?</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1.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3"/>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3"/>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E0BEA202-A67F-B540-867F-B8982D367100}"/>
              </a:ext>
            </a:extLst>
          </p:cNvPr>
          <p:cNvSpPr>
            <a:spLocks noGrp="1"/>
          </p:cNvSpPr>
          <p:nvPr>
            <p:ph type="sldNum" sz="quarter" idx="12"/>
          </p:nvPr>
        </p:nvSpPr>
        <p:spPr>
          <a:xfrm>
            <a:off x="8610600" y="6356350"/>
            <a:ext cx="2743200" cy="365125"/>
          </a:xfrm>
        </p:spPr>
        <p:txBody>
          <a:bodyPr/>
          <a:lstStyle/>
          <a:p>
            <a:fld id="{EC8A2357-2914-6A42-8829-5CAF10EDF17E}" type="slidenum">
              <a:rPr lang="ru-RU" smtClean="0"/>
              <a:t>2</a:t>
            </a:fld>
            <a:endParaRPr lang="ru-RU" dirty="0"/>
          </a:p>
        </p:txBody>
      </p:sp>
    </p:spTree>
    <p:extLst>
      <p:ext uri="{BB962C8B-B14F-4D97-AF65-F5344CB8AC3E}">
        <p14:creationId xmlns:p14="http://schemas.microsoft.com/office/powerpoint/2010/main" val="27511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4036105"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Number of Movies Over Time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8" name="Picture 7">
            <a:extLst>
              <a:ext uri="{FF2B5EF4-FFF2-40B4-BE49-F238E27FC236}">
                <a16:creationId xmlns:a16="http://schemas.microsoft.com/office/drawing/2014/main" id="{54CEBA79-4A89-6F4A-8F07-DD8311C276B7}"/>
              </a:ext>
            </a:extLst>
          </p:cNvPr>
          <p:cNvPicPr>
            <a:picLocks noChangeAspect="1"/>
          </p:cNvPicPr>
          <p:nvPr/>
        </p:nvPicPr>
        <p:blipFill>
          <a:blip r:embed="rId3"/>
          <a:stretch>
            <a:fillRect/>
          </a:stretch>
        </p:blipFill>
        <p:spPr>
          <a:xfrm>
            <a:off x="994880" y="1888814"/>
            <a:ext cx="5168900" cy="3416300"/>
          </a:xfrm>
          <a:prstGeom prst="rect">
            <a:avLst/>
          </a:prstGeom>
        </p:spPr>
      </p:pic>
      <p:sp>
        <p:nvSpPr>
          <p:cNvPr id="9" name="TextBox 8">
            <a:extLst>
              <a:ext uri="{FF2B5EF4-FFF2-40B4-BE49-F238E27FC236}">
                <a16:creationId xmlns:a16="http://schemas.microsoft.com/office/drawing/2014/main" id="{A2611F17-DA1C-254E-BB18-96D71EEC2862}"/>
              </a:ext>
            </a:extLst>
          </p:cNvPr>
          <p:cNvSpPr txBox="1"/>
          <p:nvPr/>
        </p:nvSpPr>
        <p:spPr>
          <a:xfrm>
            <a:off x="7237158" y="943680"/>
            <a:ext cx="429259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1. Before 1995 the number of produced movies remain very low, at the beginning of 2000 we can observe a sharp increase in produced movies number. </a:t>
            </a:r>
            <a:endParaRPr lang="ru-RU" sz="1600" dirty="0">
              <a:cs typeface="Al Nile" pitchFamily="2" charset="-78"/>
            </a:endParaRPr>
          </a:p>
        </p:txBody>
      </p:sp>
      <p:sp>
        <p:nvSpPr>
          <p:cNvPr id="10" name="TextBox 9">
            <a:extLst>
              <a:ext uri="{FF2B5EF4-FFF2-40B4-BE49-F238E27FC236}">
                <a16:creationId xmlns:a16="http://schemas.microsoft.com/office/drawing/2014/main" id="{8A2A3ECA-C2EC-7C41-9956-0000EE03A09A}"/>
              </a:ext>
            </a:extLst>
          </p:cNvPr>
          <p:cNvSpPr txBox="1"/>
          <p:nvPr/>
        </p:nvSpPr>
        <p:spPr>
          <a:xfrm>
            <a:off x="7237158" y="3429000"/>
            <a:ext cx="451034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3. It might be difficult to features connected with ‘likes’, for example, ‘</a:t>
            </a:r>
            <a:r>
              <a:rPr lang="en-US" sz="1600" i="1" dirty="0">
                <a:latin typeface="Apple Braille" pitchFamily="2" charset="0"/>
                <a:cs typeface="Al Nile" pitchFamily="2" charset="-78"/>
              </a:rPr>
              <a:t>number of </a:t>
            </a:r>
            <a:r>
              <a:rPr lang="en-US" sz="1600" i="1" dirty="0" err="1">
                <a:latin typeface="Apple Braille" pitchFamily="2" charset="0"/>
                <a:cs typeface="Al Nile" pitchFamily="2" charset="-78"/>
              </a:rPr>
              <a:t>facebook</a:t>
            </a:r>
            <a:r>
              <a:rPr lang="en-US" sz="1600" i="1" dirty="0">
                <a:latin typeface="Apple Braille" pitchFamily="2" charset="0"/>
                <a:cs typeface="Al Nile" pitchFamily="2" charset="-78"/>
              </a:rPr>
              <a:t> likes</a:t>
            </a:r>
            <a:r>
              <a:rPr lang="en-US" sz="1600" dirty="0">
                <a:latin typeface="Apple Braille" pitchFamily="2" charset="0"/>
                <a:cs typeface="Al Nile" pitchFamily="2" charset="-78"/>
              </a:rPr>
              <a:t>’ since people start to use Facebook not so long time ago*. </a:t>
            </a:r>
            <a:endParaRPr lang="ru-RU" sz="1600" dirty="0">
              <a:cs typeface="Al Nile" pitchFamily="2" charset="-78"/>
            </a:endParaRPr>
          </a:p>
        </p:txBody>
      </p:sp>
      <p:sp>
        <p:nvSpPr>
          <p:cNvPr id="11" name="TextBox 10">
            <a:extLst>
              <a:ext uri="{FF2B5EF4-FFF2-40B4-BE49-F238E27FC236}">
                <a16:creationId xmlns:a16="http://schemas.microsoft.com/office/drawing/2014/main" id="{D1780CD9-5F51-2E46-B408-9967C3CF486B}"/>
              </a:ext>
            </a:extLst>
          </p:cNvPr>
          <p:cNvSpPr txBox="1"/>
          <p:nvPr/>
        </p:nvSpPr>
        <p:spPr>
          <a:xfrm>
            <a:off x="7237158" y="4625708"/>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4. We can reasonably delete very old movies without any loss since they don’t provide much information for the future implementation (due to low number and protentional </a:t>
            </a:r>
            <a:r>
              <a:rPr lang="en-US" sz="1600">
                <a:latin typeface="Apple Braille" pitchFamily="2" charset="0"/>
                <a:cs typeface="Al Nile" pitchFamily="2" charset="-78"/>
              </a:rPr>
              <a:t>old style)</a:t>
            </a:r>
            <a:endParaRPr lang="ru-RU" sz="1600" dirty="0">
              <a:cs typeface="Al Nile" pitchFamily="2" charset="-78"/>
            </a:endParaRPr>
          </a:p>
        </p:txBody>
      </p:sp>
      <p:sp>
        <p:nvSpPr>
          <p:cNvPr id="12" name="TextBox 11">
            <a:extLst>
              <a:ext uri="{FF2B5EF4-FFF2-40B4-BE49-F238E27FC236}">
                <a16:creationId xmlns:a16="http://schemas.microsoft.com/office/drawing/2014/main" id="{4ED322BC-15CD-BB40-A559-8A49B273C70F}"/>
              </a:ext>
            </a:extLst>
          </p:cNvPr>
          <p:cNvSpPr txBox="1"/>
          <p:nvPr/>
        </p:nvSpPr>
        <p:spPr>
          <a:xfrm>
            <a:off x="7237158" y="2045816"/>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2. The latest point significant drop most likely correspond to the lack of observations for the last year in data set so we don’t need to take it seriously as drop due movie domain overall.</a:t>
            </a:r>
            <a:endParaRPr lang="ru-RU" sz="1600" dirty="0">
              <a:cs typeface="Al Nile" pitchFamily="2" charset="-78"/>
            </a:endParaRPr>
          </a:p>
        </p:txBody>
      </p:sp>
      <p:sp>
        <p:nvSpPr>
          <p:cNvPr id="13" name="Slide Number Placeholder 12">
            <a:extLst>
              <a:ext uri="{FF2B5EF4-FFF2-40B4-BE49-F238E27FC236}">
                <a16:creationId xmlns:a16="http://schemas.microsoft.com/office/drawing/2014/main" id="{8E00BD20-2BD4-A140-882C-452C345422BF}"/>
              </a:ext>
            </a:extLst>
          </p:cNvPr>
          <p:cNvSpPr>
            <a:spLocks noGrp="1"/>
          </p:cNvSpPr>
          <p:nvPr>
            <p:ph type="sldNum" sz="quarter" idx="12"/>
          </p:nvPr>
        </p:nvSpPr>
        <p:spPr/>
        <p:txBody>
          <a:bodyPr/>
          <a:lstStyle/>
          <a:p>
            <a:fld id="{EC8A2357-2914-6A42-8829-5CAF10EDF17E}" type="slidenum">
              <a:rPr lang="ru-RU" smtClean="0"/>
              <a:t>3</a:t>
            </a:fld>
            <a:endParaRPr lang="ru-RU"/>
          </a:p>
        </p:txBody>
      </p:sp>
      <p:sp>
        <p:nvSpPr>
          <p:cNvPr id="2" name="Rectangle 1">
            <a:extLst>
              <a:ext uri="{FF2B5EF4-FFF2-40B4-BE49-F238E27FC236}">
                <a16:creationId xmlns:a16="http://schemas.microsoft.com/office/drawing/2014/main" id="{EA77F18A-B3C6-C24F-BF6A-B914FEB301A6}"/>
              </a:ext>
            </a:extLst>
          </p:cNvPr>
          <p:cNvSpPr/>
          <p:nvPr/>
        </p:nvSpPr>
        <p:spPr>
          <a:xfrm>
            <a:off x="838200" y="6261913"/>
            <a:ext cx="1843262" cy="276999"/>
          </a:xfrm>
          <a:prstGeom prst="rect">
            <a:avLst/>
          </a:prstGeom>
        </p:spPr>
        <p:txBody>
          <a:bodyPr wrap="none">
            <a:spAutoFit/>
          </a:bodyPr>
          <a:lstStyle/>
          <a:p>
            <a:r>
              <a:rPr lang="en-US" sz="1200" dirty="0">
                <a:hlinkClick r:id="rId4"/>
              </a:rPr>
              <a:t>https://www.statista.com/</a:t>
            </a:r>
            <a:endParaRPr lang="ru-RU" sz="1200" dirty="0"/>
          </a:p>
        </p:txBody>
      </p:sp>
      <p:sp>
        <p:nvSpPr>
          <p:cNvPr id="3" name="TextBox 2">
            <a:extLst>
              <a:ext uri="{FF2B5EF4-FFF2-40B4-BE49-F238E27FC236}">
                <a16:creationId xmlns:a16="http://schemas.microsoft.com/office/drawing/2014/main" id="{19F58E93-CD1B-604B-9BA6-10D02BC5CE51}"/>
              </a:ext>
            </a:extLst>
          </p:cNvPr>
          <p:cNvSpPr txBox="1"/>
          <p:nvPr/>
        </p:nvSpPr>
        <p:spPr>
          <a:xfrm>
            <a:off x="628537" y="6169580"/>
            <a:ext cx="300082" cy="369332"/>
          </a:xfrm>
          <a:prstGeom prst="rect">
            <a:avLst/>
          </a:prstGeom>
          <a:noFill/>
        </p:spPr>
        <p:txBody>
          <a:bodyPr wrap="none" rtlCol="0">
            <a:spAutoFit/>
          </a:bodyPr>
          <a:lstStyle/>
          <a:p>
            <a:r>
              <a:rPr lang="en-US" dirty="0"/>
              <a:t>*</a:t>
            </a:r>
            <a:endParaRPr lang="ru-RU" dirty="0"/>
          </a:p>
        </p:txBody>
      </p:sp>
    </p:spTree>
    <p:extLst>
      <p:ext uri="{BB962C8B-B14F-4D97-AF65-F5344CB8AC3E}">
        <p14:creationId xmlns:p14="http://schemas.microsoft.com/office/powerpoint/2010/main" val="50425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50341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Let’s take inflation into consideration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9" name="TextBox 8">
            <a:extLst>
              <a:ext uri="{FF2B5EF4-FFF2-40B4-BE49-F238E27FC236}">
                <a16:creationId xmlns:a16="http://schemas.microsoft.com/office/drawing/2014/main" id="{A2611F17-DA1C-254E-BB18-96D71EEC2862}"/>
              </a:ext>
            </a:extLst>
          </p:cNvPr>
          <p:cNvSpPr txBox="1"/>
          <p:nvPr/>
        </p:nvSpPr>
        <p:spPr>
          <a:xfrm>
            <a:off x="1129656" y="1066063"/>
            <a:ext cx="9030344" cy="646331"/>
          </a:xfrm>
          <a:prstGeom prst="rect">
            <a:avLst/>
          </a:prstGeom>
          <a:noFill/>
        </p:spPr>
        <p:txBody>
          <a:bodyPr wrap="square" rtlCol="0">
            <a:spAutoFit/>
          </a:bodyPr>
          <a:lstStyle/>
          <a:p>
            <a:r>
              <a:rPr lang="en-US" dirty="0">
                <a:cs typeface="Al Nile" pitchFamily="2" charset="-78"/>
              </a:rPr>
              <a:t>To make analysis more fair I would like to adjust quantitative variables connected with the level of price (budget, gross, profit*) by inflation impact **</a:t>
            </a:r>
            <a:endParaRPr lang="ru-RU" dirty="0">
              <a:cs typeface="Al Nile" pitchFamily="2" charset="-78"/>
            </a:endParaRPr>
          </a:p>
        </p:txBody>
      </p:sp>
      <p:pic>
        <p:nvPicPr>
          <p:cNvPr id="3" name="Picture 2">
            <a:extLst>
              <a:ext uri="{FF2B5EF4-FFF2-40B4-BE49-F238E27FC236}">
                <a16:creationId xmlns:a16="http://schemas.microsoft.com/office/drawing/2014/main" id="{75476F53-5DBF-3C44-B74E-94CC1D8E77B3}"/>
              </a:ext>
            </a:extLst>
          </p:cNvPr>
          <p:cNvPicPr>
            <a:picLocks noChangeAspect="1"/>
          </p:cNvPicPr>
          <p:nvPr/>
        </p:nvPicPr>
        <p:blipFill>
          <a:blip r:embed="rId3"/>
          <a:stretch>
            <a:fillRect/>
          </a:stretch>
        </p:blipFill>
        <p:spPr>
          <a:xfrm>
            <a:off x="878369" y="2286626"/>
            <a:ext cx="5118100" cy="3416300"/>
          </a:xfrm>
          <a:prstGeom prst="rect">
            <a:avLst/>
          </a:prstGeom>
        </p:spPr>
      </p:pic>
      <p:sp>
        <p:nvSpPr>
          <p:cNvPr id="4" name="Rectangle 3">
            <a:extLst>
              <a:ext uri="{FF2B5EF4-FFF2-40B4-BE49-F238E27FC236}">
                <a16:creationId xmlns:a16="http://schemas.microsoft.com/office/drawing/2014/main" id="{6683975F-0649-3D4B-9DA6-79C0135559DA}"/>
              </a:ext>
            </a:extLst>
          </p:cNvPr>
          <p:cNvSpPr/>
          <p:nvPr/>
        </p:nvSpPr>
        <p:spPr>
          <a:xfrm>
            <a:off x="596900" y="6256960"/>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Producer Price Index was taken from </a:t>
            </a:r>
            <a:r>
              <a:rPr lang="en-US" sz="1200" dirty="0">
                <a:hlinkClick r:id="rId4"/>
              </a:rPr>
              <a:t>https://inflation</a:t>
            </a:r>
            <a:r>
              <a:rPr lang="en-US" sz="1200" dirty="0"/>
              <a:t>.</a:t>
            </a:r>
            <a:endParaRPr lang="ru-RU" sz="1200" dirty="0">
              <a:latin typeface="Blackadder ITC" panose="020F0502020204030204" pitchFamily="34" charset="0"/>
              <a:cs typeface="Blackadder ITC" panose="020F0502020204030204" pitchFamily="34" charset="0"/>
            </a:endParaRPr>
          </a:p>
        </p:txBody>
      </p:sp>
      <p:pic>
        <p:nvPicPr>
          <p:cNvPr id="15" name="Picture 14">
            <a:extLst>
              <a:ext uri="{FF2B5EF4-FFF2-40B4-BE49-F238E27FC236}">
                <a16:creationId xmlns:a16="http://schemas.microsoft.com/office/drawing/2014/main" id="{696638E1-FB72-5C44-BE84-536427CD5095}"/>
              </a:ext>
            </a:extLst>
          </p:cNvPr>
          <p:cNvPicPr>
            <a:picLocks noChangeAspect="1"/>
          </p:cNvPicPr>
          <p:nvPr/>
        </p:nvPicPr>
        <p:blipFill>
          <a:blip r:embed="rId5"/>
          <a:stretch>
            <a:fillRect/>
          </a:stretch>
        </p:blipFill>
        <p:spPr>
          <a:xfrm>
            <a:off x="6210738" y="2221101"/>
            <a:ext cx="5230574" cy="3525509"/>
          </a:xfrm>
          <a:prstGeom prst="rect">
            <a:avLst/>
          </a:prstGeom>
        </p:spPr>
      </p:pic>
      <p:sp>
        <p:nvSpPr>
          <p:cNvPr id="16" name="Slide Number Placeholder 15">
            <a:extLst>
              <a:ext uri="{FF2B5EF4-FFF2-40B4-BE49-F238E27FC236}">
                <a16:creationId xmlns:a16="http://schemas.microsoft.com/office/drawing/2014/main" id="{40C82264-060E-1D44-8E50-96AE25EA45BF}"/>
              </a:ext>
            </a:extLst>
          </p:cNvPr>
          <p:cNvSpPr>
            <a:spLocks noGrp="1"/>
          </p:cNvSpPr>
          <p:nvPr>
            <p:ph type="sldNum" sz="quarter" idx="12"/>
          </p:nvPr>
        </p:nvSpPr>
        <p:spPr/>
        <p:txBody>
          <a:bodyPr/>
          <a:lstStyle/>
          <a:p>
            <a:fld id="{EC8A2357-2914-6A42-8829-5CAF10EDF17E}" type="slidenum">
              <a:rPr lang="ru-RU" smtClean="0"/>
              <a:t>4</a:t>
            </a:fld>
            <a:endParaRPr lang="ru-RU"/>
          </a:p>
        </p:txBody>
      </p:sp>
      <p:sp>
        <p:nvSpPr>
          <p:cNvPr id="17" name="Rectangle 16">
            <a:extLst>
              <a:ext uri="{FF2B5EF4-FFF2-40B4-BE49-F238E27FC236}">
                <a16:creationId xmlns:a16="http://schemas.microsoft.com/office/drawing/2014/main" id="{93D745C9-D534-6A43-AF40-4482CDEA99CF}"/>
              </a:ext>
            </a:extLst>
          </p:cNvPr>
          <p:cNvSpPr/>
          <p:nvPr/>
        </p:nvSpPr>
        <p:spPr>
          <a:xfrm>
            <a:off x="596900" y="5977111"/>
            <a:ext cx="105283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Profit = Gross - Budget. I also analyzed relative measure (Gross </a:t>
            </a:r>
            <a:r>
              <a:rPr lang="en-US" sz="1200" dirty="0">
                <a:latin typeface="Apple Braille" pitchFamily="2" charset="0"/>
                <a:cs typeface="Blackadder ITC" panose="020F0502020204030204" pitchFamily="34" charset="0"/>
                <a:hlinkClick r:id="rId4"/>
              </a:rPr>
              <a:t>–</a:t>
            </a:r>
            <a:r>
              <a:rPr lang="en-US" sz="1200" dirty="0">
                <a:latin typeface="Apple Braille" pitchFamily="2" charset="0"/>
                <a:cs typeface="Blackadder ITC" panose="020F0502020204030204" pitchFamily="34" charset="0"/>
              </a:rPr>
              <a:t> Budget)/ Budget, but results on this presentation are given in absolute profit value. </a:t>
            </a:r>
            <a:endParaRPr lang="ru-RU" sz="1200" dirty="0">
              <a:latin typeface="Blackadder ITC" panose="020F0502020204030204" pitchFamily="34" charset="0"/>
              <a:cs typeface="Blackadder ITC" panose="020F0502020204030204" pitchFamily="34" charset="0"/>
            </a:endParaRPr>
          </a:p>
        </p:txBody>
      </p:sp>
    </p:spTree>
    <p:extLst>
      <p:ext uri="{BB962C8B-B14F-4D97-AF65-F5344CB8AC3E}">
        <p14:creationId xmlns:p14="http://schemas.microsoft.com/office/powerpoint/2010/main" val="13249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03DEBC1D-0F14-3A46-897F-726C8CD8642C}"/>
              </a:ext>
            </a:extLst>
          </p:cNvPr>
          <p:cNvSpPr txBox="1"/>
          <p:nvPr/>
        </p:nvSpPr>
        <p:spPr>
          <a:xfrm>
            <a:off x="1301873" y="442436"/>
            <a:ext cx="5573321"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How </a:t>
            </a:r>
            <a:r>
              <a:rPr lang="en-US" sz="2400" b="1" dirty="0">
                <a:solidFill>
                  <a:schemeClr val="accent1">
                    <a:lumMod val="75000"/>
                  </a:schemeClr>
                </a:solidFill>
                <a:latin typeface="Abadi" panose="020F0502020204030204" pitchFamily="34" charset="0"/>
              </a:rPr>
              <a:t>quantitative</a:t>
            </a:r>
            <a:r>
              <a:rPr lang="en-US" sz="2400" b="1" dirty="0">
                <a:solidFill>
                  <a:schemeClr val="accent1">
                    <a:lumMod val="75000"/>
                  </a:schemeClr>
                </a:solidFill>
                <a:latin typeface="Abadi" panose="020F0502020204030204" pitchFamily="34" charset="0"/>
                <a:cs typeface="Abadi" panose="020F0502020204030204" pitchFamily="34" charset="0"/>
              </a:rPr>
              <a:t> features are correlated?</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5" name="Group 14">
            <a:extLst>
              <a:ext uri="{FF2B5EF4-FFF2-40B4-BE49-F238E27FC236}">
                <a16:creationId xmlns:a16="http://schemas.microsoft.com/office/drawing/2014/main" id="{8DE11F07-6E3B-3A4A-A25E-A71B796857D3}"/>
              </a:ext>
            </a:extLst>
          </p:cNvPr>
          <p:cNvGrpSpPr/>
          <p:nvPr/>
        </p:nvGrpSpPr>
        <p:grpSpPr>
          <a:xfrm>
            <a:off x="7271118" y="1127265"/>
            <a:ext cx="4222382" cy="4603470"/>
            <a:chOff x="8758860" y="1032823"/>
            <a:chExt cx="3479681" cy="4603470"/>
          </a:xfrm>
        </p:grpSpPr>
        <p:sp>
          <p:nvSpPr>
            <p:cNvPr id="10" name="TextBox 9">
              <a:extLst>
                <a:ext uri="{FF2B5EF4-FFF2-40B4-BE49-F238E27FC236}">
                  <a16:creationId xmlns:a16="http://schemas.microsoft.com/office/drawing/2014/main" id="{EAB69818-97DA-2F4E-B46A-7C472D9F9D29}"/>
                </a:ext>
              </a:extLst>
            </p:cNvPr>
            <p:cNvSpPr txBox="1"/>
            <p:nvPr/>
          </p:nvSpPr>
          <p:spPr>
            <a:xfrm>
              <a:off x="8758860" y="1756150"/>
              <a:ext cx="347968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1">
                      <a:lumMod val="75000"/>
                    </a:schemeClr>
                  </a:solidFill>
                  <a:latin typeface="Apple Braille" pitchFamily="2" charset="0"/>
                  <a:cs typeface="Al Nile" pitchFamily="2" charset="-78"/>
                </a:rPr>
                <a:t>Log_gross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correlated with </a:t>
              </a:r>
              <a:r>
                <a:rPr lang="en-US" dirty="0">
                  <a:solidFill>
                    <a:schemeClr val="accent1">
                      <a:lumMod val="75000"/>
                    </a:schemeClr>
                  </a:solidFill>
                  <a:latin typeface="Apple Braille" pitchFamily="2" charset="0"/>
                  <a:cs typeface="Al Nile" pitchFamily="2" charset="-78"/>
                </a:rPr>
                <a:t>Log number of votes</a:t>
              </a:r>
              <a:r>
                <a:rPr lang="en-US" dirty="0">
                  <a:latin typeface="Apple Braille" pitchFamily="2" charset="0"/>
                  <a:cs typeface="Al Nile" pitchFamily="2" charset="-78"/>
                </a:rPr>
                <a:t>, </a:t>
              </a:r>
              <a:r>
                <a:rPr lang="en-US" dirty="0">
                  <a:solidFill>
                    <a:schemeClr val="accent1">
                      <a:lumMod val="75000"/>
                    </a:schemeClr>
                  </a:solidFill>
                  <a:latin typeface="Apple Braille" pitchFamily="2" charset="0"/>
                  <a:cs typeface="Al Nile" pitchFamily="2" charset="-78"/>
                </a:rPr>
                <a:t>Log Number of users</a:t>
              </a:r>
              <a:r>
                <a:rPr lang="en-US" dirty="0">
                  <a:latin typeface="Apple Braille" pitchFamily="2" charset="0"/>
                  <a:cs typeface="Al Nile" pitchFamily="2" charset="-78"/>
                </a:rPr>
                <a:t> who gave a review and </a:t>
              </a:r>
              <a:r>
                <a:rPr lang="en-US" dirty="0">
                  <a:solidFill>
                    <a:schemeClr val="accent1">
                      <a:lumMod val="75000"/>
                    </a:schemeClr>
                  </a:solidFill>
                  <a:latin typeface="Apple Braille" pitchFamily="2" charset="0"/>
                  <a:cs typeface="Al Nile" pitchFamily="2" charset="-78"/>
                </a:rPr>
                <a:t>Budget</a:t>
              </a:r>
              <a:r>
                <a:rPr lang="en-US" dirty="0">
                  <a:latin typeface="Apple Braille" pitchFamily="2" charset="0"/>
                  <a:cs typeface="Al Nile" pitchFamily="2" charset="-78"/>
                </a:rPr>
                <a:t>   </a:t>
              </a:r>
              <a:endParaRPr lang="ru-RU" dirty="0">
                <a:cs typeface="Al Nile" pitchFamily="2" charset="-78"/>
              </a:endParaRPr>
            </a:p>
          </p:txBody>
        </p:sp>
        <p:sp>
          <p:nvSpPr>
            <p:cNvPr id="11" name="TextBox 10">
              <a:extLst>
                <a:ext uri="{FF2B5EF4-FFF2-40B4-BE49-F238E27FC236}">
                  <a16:creationId xmlns:a16="http://schemas.microsoft.com/office/drawing/2014/main" id="{4006095F-1FD3-2B49-B712-D0B1C6CB02BB}"/>
                </a:ext>
              </a:extLst>
            </p:cNvPr>
            <p:cNvSpPr txBox="1"/>
            <p:nvPr/>
          </p:nvSpPr>
          <p:spPr>
            <a:xfrm>
              <a:off x="8885860" y="1032823"/>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sp>
          <p:nvSpPr>
            <p:cNvPr id="13" name="TextBox 12">
              <a:extLst>
                <a:ext uri="{FF2B5EF4-FFF2-40B4-BE49-F238E27FC236}">
                  <a16:creationId xmlns:a16="http://schemas.microsoft.com/office/drawing/2014/main" id="{C72F09C5-915E-E943-8421-C39708808012}"/>
                </a:ext>
              </a:extLst>
            </p:cNvPr>
            <p:cNvSpPr txBox="1"/>
            <p:nvPr/>
          </p:nvSpPr>
          <p:spPr>
            <a:xfrm>
              <a:off x="8758860" y="4712963"/>
              <a:ext cx="3026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No high correlation between gross and any sort of likes (cast and movie)</a:t>
              </a:r>
              <a:endParaRPr lang="ru-RU" dirty="0">
                <a:cs typeface="Al Nile" pitchFamily="2" charset="-78"/>
              </a:endParaRPr>
            </a:p>
          </p:txBody>
        </p:sp>
        <p:cxnSp>
          <p:nvCxnSpPr>
            <p:cNvPr id="14" name="Straight Connector 13">
              <a:extLst>
                <a:ext uri="{FF2B5EF4-FFF2-40B4-BE49-F238E27FC236}">
                  <a16:creationId xmlns:a16="http://schemas.microsoft.com/office/drawing/2014/main" id="{AECBAA03-ABE8-B046-A98B-B797BAD3C0BF}"/>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4684F4C-A707-AC48-BC8C-061B256EBBF7}"/>
              </a:ext>
            </a:extLst>
          </p:cNvPr>
          <p:cNvSpPr txBox="1"/>
          <p:nvPr/>
        </p:nvSpPr>
        <p:spPr>
          <a:xfrm>
            <a:off x="7271118" y="3053079"/>
            <a:ext cx="44255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latin typeface="Apple Braille" pitchFamily="2" charset="0"/>
                <a:cs typeface="Al Nile" pitchFamily="2" charset="-78"/>
              </a:rPr>
              <a:t>‘</a:t>
            </a:r>
            <a:r>
              <a:rPr lang="en-US" dirty="0" err="1">
                <a:solidFill>
                  <a:schemeClr val="accent1">
                    <a:lumMod val="75000"/>
                  </a:schemeClr>
                </a:solidFill>
                <a:latin typeface="Apple Braille" pitchFamily="2" charset="0"/>
                <a:cs typeface="Al Nile" pitchFamily="2" charset="-78"/>
              </a:rPr>
              <a:t>log_num_votes_users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log_num_users_for_reviews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log_num_critic_for_reviews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are highly correlated – no need to analyze all of them</a:t>
            </a:r>
            <a:endParaRPr lang="ru-RU" dirty="0">
              <a:cs typeface="Al Nile" pitchFamily="2" charset="-78"/>
            </a:endParaRPr>
          </a:p>
        </p:txBody>
      </p:sp>
      <p:pic>
        <p:nvPicPr>
          <p:cNvPr id="25" name="Picture 24">
            <a:extLst>
              <a:ext uri="{FF2B5EF4-FFF2-40B4-BE49-F238E27FC236}">
                <a16:creationId xmlns:a16="http://schemas.microsoft.com/office/drawing/2014/main" id="{A6617594-C17D-A34D-8F57-891D38FE1473}"/>
              </a:ext>
            </a:extLst>
          </p:cNvPr>
          <p:cNvPicPr>
            <a:picLocks noChangeAspect="1"/>
          </p:cNvPicPr>
          <p:nvPr/>
        </p:nvPicPr>
        <p:blipFill>
          <a:blip r:embed="rId3"/>
          <a:stretch>
            <a:fillRect/>
          </a:stretch>
        </p:blipFill>
        <p:spPr>
          <a:xfrm>
            <a:off x="1248107" y="1461755"/>
            <a:ext cx="5006949" cy="4093519"/>
          </a:xfrm>
          <a:prstGeom prst="rect">
            <a:avLst/>
          </a:prstGeom>
        </p:spPr>
      </p:pic>
      <p:sp>
        <p:nvSpPr>
          <p:cNvPr id="26" name="Rectangle 25">
            <a:extLst>
              <a:ext uri="{FF2B5EF4-FFF2-40B4-BE49-F238E27FC236}">
                <a16:creationId xmlns:a16="http://schemas.microsoft.com/office/drawing/2014/main" id="{5E41A97E-D304-F343-9C4C-8F07C6B1854C}"/>
              </a:ext>
            </a:extLst>
          </p:cNvPr>
          <p:cNvSpPr/>
          <p:nvPr/>
        </p:nvSpPr>
        <p:spPr>
          <a:xfrm>
            <a:off x="787400" y="6092398"/>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a:t>
            </a:r>
            <a:r>
              <a:rPr lang="en-US" sz="1200" dirty="0"/>
              <a:t>Here and later were used only movies that were produced after 2012, because before 2012 Facebook wasn’t so popular: </a:t>
            </a:r>
            <a:r>
              <a:rPr lang="en-US" sz="1200" dirty="0">
                <a:hlinkClick r:id="rId4"/>
              </a:rPr>
              <a:t>https://www.statista.com/</a:t>
            </a:r>
            <a:r>
              <a:rPr lang="en-US" sz="1200" dirty="0">
                <a:latin typeface="Apple Braille" pitchFamily="2" charset="0"/>
                <a:cs typeface="Blackadder ITC" panose="020F0502020204030204" pitchFamily="34" charset="0"/>
              </a:rPr>
              <a:t>).</a:t>
            </a:r>
            <a:endParaRPr lang="ru-RU" sz="1200" dirty="0">
              <a:latin typeface="Blackadder ITC" panose="020F0502020204030204" pitchFamily="34" charset="0"/>
              <a:cs typeface="Blackadder ITC" panose="020F0502020204030204" pitchFamily="34" charset="0"/>
            </a:endParaRPr>
          </a:p>
        </p:txBody>
      </p:sp>
      <p:sp>
        <p:nvSpPr>
          <p:cNvPr id="27" name="Slide Number Placeholder 26">
            <a:extLst>
              <a:ext uri="{FF2B5EF4-FFF2-40B4-BE49-F238E27FC236}">
                <a16:creationId xmlns:a16="http://schemas.microsoft.com/office/drawing/2014/main" id="{C9A25AF6-DCCE-6E4B-A3BE-B908632CB15D}"/>
              </a:ext>
            </a:extLst>
          </p:cNvPr>
          <p:cNvSpPr>
            <a:spLocks noGrp="1"/>
          </p:cNvSpPr>
          <p:nvPr>
            <p:ph type="sldNum" sz="quarter" idx="12"/>
          </p:nvPr>
        </p:nvSpPr>
        <p:spPr/>
        <p:txBody>
          <a:bodyPr/>
          <a:lstStyle/>
          <a:p>
            <a:fld id="{EC8A2357-2914-6A42-8829-5CAF10EDF17E}" type="slidenum">
              <a:rPr lang="ru-RU" smtClean="0"/>
              <a:t>5</a:t>
            </a:fld>
            <a:endParaRPr lang="ru-RU" dirty="0"/>
          </a:p>
        </p:txBody>
      </p:sp>
    </p:spTree>
    <p:extLst>
      <p:ext uri="{BB962C8B-B14F-4D97-AF65-F5344CB8AC3E}">
        <p14:creationId xmlns:p14="http://schemas.microsoft.com/office/powerpoint/2010/main" val="30357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AC64798D-0282-BC47-8750-42192DD328F0}"/>
              </a:ext>
            </a:extLst>
          </p:cNvPr>
          <p:cNvSpPr txBox="1"/>
          <p:nvPr/>
        </p:nvSpPr>
        <p:spPr>
          <a:xfrm>
            <a:off x="1301873" y="442436"/>
            <a:ext cx="183954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Scatter Plots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3" name="Group 12">
            <a:extLst>
              <a:ext uri="{FF2B5EF4-FFF2-40B4-BE49-F238E27FC236}">
                <a16:creationId xmlns:a16="http://schemas.microsoft.com/office/drawing/2014/main" id="{F35D688B-E084-E640-A6DD-BDAE63544746}"/>
              </a:ext>
            </a:extLst>
          </p:cNvPr>
          <p:cNvGrpSpPr/>
          <p:nvPr/>
        </p:nvGrpSpPr>
        <p:grpSpPr>
          <a:xfrm>
            <a:off x="8709691" y="1181099"/>
            <a:ext cx="2898106" cy="3352853"/>
            <a:chOff x="8811211" y="1032823"/>
            <a:chExt cx="2893558" cy="4294477"/>
          </a:xfrm>
        </p:grpSpPr>
        <p:sp>
          <p:nvSpPr>
            <p:cNvPr id="15" name="TextBox 14">
              <a:extLst>
                <a:ext uri="{FF2B5EF4-FFF2-40B4-BE49-F238E27FC236}">
                  <a16:creationId xmlns:a16="http://schemas.microsoft.com/office/drawing/2014/main" id="{D04D5679-6B00-5343-9C49-A94E23B50514}"/>
                </a:ext>
              </a:extLst>
            </p:cNvPr>
            <p:cNvSpPr txBox="1"/>
            <p:nvPr/>
          </p:nvSpPr>
          <p:spPr>
            <a:xfrm>
              <a:off x="8885860" y="1032823"/>
              <a:ext cx="2818909" cy="473056"/>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a:t>
              </a:r>
              <a:endParaRPr lang="ru-RU" dirty="0">
                <a:latin typeface="Blackadder ITC" panose="020F0502020204030204" pitchFamily="34" charset="0"/>
                <a:cs typeface="Blackadder ITC" panose="020F0502020204030204" pitchFamily="34" charset="0"/>
              </a:endParaRPr>
            </a:p>
          </p:txBody>
        </p:sp>
        <p:sp>
          <p:nvSpPr>
            <p:cNvPr id="16" name="TextBox 15">
              <a:extLst>
                <a:ext uri="{FF2B5EF4-FFF2-40B4-BE49-F238E27FC236}">
                  <a16:creationId xmlns:a16="http://schemas.microsoft.com/office/drawing/2014/main" id="{0890D83D-08BA-F043-9620-CA1270037495}"/>
                </a:ext>
              </a:extLst>
            </p:cNvPr>
            <p:cNvSpPr txBox="1"/>
            <p:nvPr/>
          </p:nvSpPr>
          <p:spPr>
            <a:xfrm>
              <a:off x="8811211" y="1700538"/>
              <a:ext cx="2818909" cy="3626762"/>
            </a:xfrm>
            <a:prstGeom prst="rect">
              <a:avLst/>
            </a:prstGeom>
            <a:noFill/>
          </p:spPr>
          <p:txBody>
            <a:bodyPr wrap="square" rtlCol="0">
              <a:spAutoFit/>
            </a:bodyPr>
            <a:lstStyle/>
            <a:p>
              <a:r>
                <a:rPr lang="en-US" sz="1600" dirty="0">
                  <a:latin typeface="Apple Braille" pitchFamily="2" charset="0"/>
                  <a:cs typeface="Al Nile" pitchFamily="2" charset="-78"/>
                </a:rPr>
                <a:t>We haven’t found the correlation between ‘</a:t>
              </a:r>
              <a:r>
                <a:rPr lang="en-US" sz="1600" dirty="0">
                  <a:solidFill>
                    <a:schemeClr val="accent1">
                      <a:lumMod val="75000"/>
                    </a:schemeClr>
                  </a:solidFill>
                  <a:latin typeface="Apple Braille" pitchFamily="2" charset="0"/>
                  <a:cs typeface="Al Nile" pitchFamily="2" charset="-78"/>
                </a:rPr>
                <a:t>Gross</a:t>
              </a:r>
              <a:r>
                <a:rPr lang="en-US" sz="1600" dirty="0">
                  <a:latin typeface="Apple Braille" pitchFamily="2" charset="0"/>
                  <a:cs typeface="Al Nile" pitchFamily="2" charset="-78"/>
                </a:rPr>
                <a:t>’ and ‘</a:t>
              </a:r>
              <a:r>
                <a:rPr lang="en-US" sz="1600" dirty="0">
                  <a:solidFill>
                    <a:schemeClr val="accent1">
                      <a:lumMod val="75000"/>
                    </a:schemeClr>
                  </a:solidFill>
                  <a:latin typeface="Apple Braille" pitchFamily="2" charset="0"/>
                  <a:cs typeface="Al Nile" pitchFamily="2" charset="-78"/>
                </a:rPr>
                <a:t>Number of Likes</a:t>
              </a:r>
              <a:r>
                <a:rPr lang="en-US" sz="1600" dirty="0">
                  <a:latin typeface="Apple Braille" pitchFamily="2" charset="0"/>
                  <a:cs typeface="Al Nile" pitchFamily="2" charset="-78"/>
                </a:rPr>
                <a:t>’ on the previous slide (heatmap), but based on the scatterplot they actually have some sort of dependency. But still for most of the movies people don’t react on the Facebook with likes.</a:t>
              </a:r>
            </a:p>
            <a:p>
              <a:pPr marL="285750" indent="-285750">
                <a:buFont typeface="Arial" panose="020B0604020202020204" pitchFamily="34" charset="0"/>
                <a:buChar char="•"/>
              </a:pPr>
              <a:endParaRPr lang="ru-RU" dirty="0">
                <a:cs typeface="Al Nile" pitchFamily="2" charset="-78"/>
              </a:endParaRPr>
            </a:p>
          </p:txBody>
        </p:sp>
        <p:cxnSp>
          <p:nvCxnSpPr>
            <p:cNvPr id="17" name="Straight Connector 16">
              <a:extLst>
                <a:ext uri="{FF2B5EF4-FFF2-40B4-BE49-F238E27FC236}">
                  <a16:creationId xmlns:a16="http://schemas.microsoft.com/office/drawing/2014/main" id="{343826DD-C54F-A04E-87F2-51D6A2517CFD}"/>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96884643-EFFA-4E44-B69E-952BB18E3722}"/>
              </a:ext>
            </a:extLst>
          </p:cNvPr>
          <p:cNvPicPr>
            <a:picLocks noChangeAspect="1"/>
          </p:cNvPicPr>
          <p:nvPr/>
        </p:nvPicPr>
        <p:blipFill>
          <a:blip r:embed="rId3"/>
          <a:stretch>
            <a:fillRect/>
          </a:stretch>
        </p:blipFill>
        <p:spPr>
          <a:xfrm>
            <a:off x="5185202" y="1325274"/>
            <a:ext cx="3057098" cy="2103725"/>
          </a:xfrm>
          <a:prstGeom prst="rect">
            <a:avLst/>
          </a:prstGeom>
        </p:spPr>
      </p:pic>
      <p:pic>
        <p:nvPicPr>
          <p:cNvPr id="25" name="Picture 24">
            <a:extLst>
              <a:ext uri="{FF2B5EF4-FFF2-40B4-BE49-F238E27FC236}">
                <a16:creationId xmlns:a16="http://schemas.microsoft.com/office/drawing/2014/main" id="{8B7F5643-1527-B34B-9C6D-4EDE608B823B}"/>
              </a:ext>
            </a:extLst>
          </p:cNvPr>
          <p:cNvPicPr>
            <a:picLocks noChangeAspect="1"/>
          </p:cNvPicPr>
          <p:nvPr/>
        </p:nvPicPr>
        <p:blipFill>
          <a:blip r:embed="rId4"/>
          <a:stretch>
            <a:fillRect/>
          </a:stretch>
        </p:blipFill>
        <p:spPr>
          <a:xfrm>
            <a:off x="938349" y="1328966"/>
            <a:ext cx="3187700" cy="2193598"/>
          </a:xfrm>
          <a:prstGeom prst="rect">
            <a:avLst/>
          </a:prstGeom>
        </p:spPr>
      </p:pic>
      <p:pic>
        <p:nvPicPr>
          <p:cNvPr id="27" name="Picture 26">
            <a:extLst>
              <a:ext uri="{FF2B5EF4-FFF2-40B4-BE49-F238E27FC236}">
                <a16:creationId xmlns:a16="http://schemas.microsoft.com/office/drawing/2014/main" id="{F3EDA6C6-000C-F34F-908B-A7AEAB5E7231}"/>
              </a:ext>
            </a:extLst>
          </p:cNvPr>
          <p:cNvPicPr>
            <a:picLocks noChangeAspect="1"/>
          </p:cNvPicPr>
          <p:nvPr/>
        </p:nvPicPr>
        <p:blipFill>
          <a:blip r:embed="rId5"/>
          <a:stretch>
            <a:fillRect/>
          </a:stretch>
        </p:blipFill>
        <p:spPr>
          <a:xfrm>
            <a:off x="5283200" y="3604459"/>
            <a:ext cx="3187700" cy="2341481"/>
          </a:xfrm>
          <a:prstGeom prst="rect">
            <a:avLst/>
          </a:prstGeom>
        </p:spPr>
      </p:pic>
      <p:pic>
        <p:nvPicPr>
          <p:cNvPr id="29" name="Picture 28">
            <a:extLst>
              <a:ext uri="{FF2B5EF4-FFF2-40B4-BE49-F238E27FC236}">
                <a16:creationId xmlns:a16="http://schemas.microsoft.com/office/drawing/2014/main" id="{6F59D6D8-877E-684C-AAFC-AA8286FB45BA}"/>
              </a:ext>
            </a:extLst>
          </p:cNvPr>
          <p:cNvPicPr>
            <a:picLocks noChangeAspect="1"/>
          </p:cNvPicPr>
          <p:nvPr/>
        </p:nvPicPr>
        <p:blipFill>
          <a:blip r:embed="rId6"/>
          <a:stretch>
            <a:fillRect/>
          </a:stretch>
        </p:blipFill>
        <p:spPr>
          <a:xfrm>
            <a:off x="938349" y="3752340"/>
            <a:ext cx="3204132" cy="2193598"/>
          </a:xfrm>
          <a:prstGeom prst="rect">
            <a:avLst/>
          </a:prstGeom>
        </p:spPr>
      </p:pic>
      <p:sp>
        <p:nvSpPr>
          <p:cNvPr id="30" name="Slide Number Placeholder 29">
            <a:extLst>
              <a:ext uri="{FF2B5EF4-FFF2-40B4-BE49-F238E27FC236}">
                <a16:creationId xmlns:a16="http://schemas.microsoft.com/office/drawing/2014/main" id="{DB67341B-6E9F-B143-8D09-DF84C2D86B5F}"/>
              </a:ext>
            </a:extLst>
          </p:cNvPr>
          <p:cNvSpPr>
            <a:spLocks noGrp="1"/>
          </p:cNvSpPr>
          <p:nvPr>
            <p:ph type="sldNum" sz="quarter" idx="12"/>
          </p:nvPr>
        </p:nvSpPr>
        <p:spPr/>
        <p:txBody>
          <a:bodyPr/>
          <a:lstStyle/>
          <a:p>
            <a:fld id="{EC8A2357-2914-6A42-8829-5CAF10EDF17E}" type="slidenum">
              <a:rPr lang="ru-RU" smtClean="0"/>
              <a:t>6</a:t>
            </a:fld>
            <a:endParaRPr lang="ru-RU"/>
          </a:p>
        </p:txBody>
      </p:sp>
    </p:spTree>
    <p:extLst>
      <p:ext uri="{BB962C8B-B14F-4D97-AF65-F5344CB8AC3E}">
        <p14:creationId xmlns:p14="http://schemas.microsoft.com/office/powerpoint/2010/main" val="9828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8" name="TextBox 7">
            <a:extLst>
              <a:ext uri="{FF2B5EF4-FFF2-40B4-BE49-F238E27FC236}">
                <a16:creationId xmlns:a16="http://schemas.microsoft.com/office/drawing/2014/main" id="{F5BFFD54-A873-E940-A957-9B532581017B}"/>
              </a:ext>
            </a:extLst>
          </p:cNvPr>
          <p:cNvSpPr txBox="1"/>
          <p:nvPr/>
        </p:nvSpPr>
        <p:spPr>
          <a:xfrm>
            <a:off x="8758860" y="1663818"/>
            <a:ext cx="303944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English</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movies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have the highest mean of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a:t>
            </a:r>
            <a:endParaRPr lang="ru-RU" dirty="0">
              <a:cs typeface="Al Nile" pitchFamily="2" charset="-78"/>
            </a:endParaRPr>
          </a:p>
        </p:txBody>
      </p:sp>
      <p:sp>
        <p:nvSpPr>
          <p:cNvPr id="9" name="TextBox 8">
            <a:extLst>
              <a:ext uri="{FF2B5EF4-FFF2-40B4-BE49-F238E27FC236}">
                <a16:creationId xmlns:a16="http://schemas.microsoft.com/office/drawing/2014/main" id="{54F65412-8CAE-694E-B089-FF69FAAC06C1}"/>
              </a:ext>
            </a:extLst>
          </p:cNvPr>
          <p:cNvSpPr txBox="1"/>
          <p:nvPr/>
        </p:nvSpPr>
        <p:spPr>
          <a:xfrm>
            <a:off x="8885859" y="1017486"/>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cxnSp>
        <p:nvCxnSpPr>
          <p:cNvPr id="11" name="Straight Connector 10">
            <a:extLst>
              <a:ext uri="{FF2B5EF4-FFF2-40B4-BE49-F238E27FC236}">
                <a16:creationId xmlns:a16="http://schemas.microsoft.com/office/drawing/2014/main" id="{54DC68B2-837D-9247-A209-69C53953702B}"/>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402276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Gross by Language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5" name="TextBox 14">
            <a:extLst>
              <a:ext uri="{FF2B5EF4-FFF2-40B4-BE49-F238E27FC236}">
                <a16:creationId xmlns:a16="http://schemas.microsoft.com/office/drawing/2014/main" id="{FE3BB6B6-9330-AF44-BE32-DDE1E67FA5DD}"/>
              </a:ext>
            </a:extLst>
          </p:cNvPr>
          <p:cNvSpPr txBox="1"/>
          <p:nvPr/>
        </p:nvSpPr>
        <p:spPr>
          <a:xfrm>
            <a:off x="8758860" y="2671256"/>
            <a:ext cx="281890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A lot of outliers in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 of English movies</a:t>
            </a:r>
            <a:endParaRPr lang="ru-RU" dirty="0">
              <a:cs typeface="Al Nile" pitchFamily="2" charset="-78"/>
            </a:endParaRPr>
          </a:p>
        </p:txBody>
      </p:sp>
      <p:sp>
        <p:nvSpPr>
          <p:cNvPr id="16" name="TextBox 15">
            <a:extLst>
              <a:ext uri="{FF2B5EF4-FFF2-40B4-BE49-F238E27FC236}">
                <a16:creationId xmlns:a16="http://schemas.microsoft.com/office/drawing/2014/main" id="{91BF6E65-B083-D044-BE1F-E7EF4EB325D2}"/>
              </a:ext>
            </a:extLst>
          </p:cNvPr>
          <p:cNvSpPr txBox="1"/>
          <p:nvPr/>
        </p:nvSpPr>
        <p:spPr>
          <a:xfrm>
            <a:off x="8758860" y="3924914"/>
            <a:ext cx="28189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Al Nile" pitchFamily="2" charset="-78"/>
              </a:rPr>
              <a:t>Most of the movies in the data set are in English (93%). So this feature is no so important.</a:t>
            </a:r>
            <a:endParaRPr lang="ru-RU" dirty="0">
              <a:cs typeface="Al Nile" pitchFamily="2" charset="-78"/>
            </a:endParaRPr>
          </a:p>
        </p:txBody>
      </p:sp>
      <p:sp>
        <p:nvSpPr>
          <p:cNvPr id="17" name="Slide Number Placeholder 16">
            <a:extLst>
              <a:ext uri="{FF2B5EF4-FFF2-40B4-BE49-F238E27FC236}">
                <a16:creationId xmlns:a16="http://schemas.microsoft.com/office/drawing/2014/main" id="{98D899D7-C094-4942-855E-7C1E6114269E}"/>
              </a:ext>
            </a:extLst>
          </p:cNvPr>
          <p:cNvSpPr>
            <a:spLocks noGrp="1"/>
          </p:cNvSpPr>
          <p:nvPr>
            <p:ph type="sldNum" sz="quarter" idx="12"/>
          </p:nvPr>
        </p:nvSpPr>
        <p:spPr/>
        <p:txBody>
          <a:bodyPr/>
          <a:lstStyle/>
          <a:p>
            <a:fld id="{EC8A2357-2914-6A42-8829-5CAF10EDF17E}" type="slidenum">
              <a:rPr lang="ru-RU" smtClean="0"/>
              <a:t>7</a:t>
            </a:fld>
            <a:endParaRPr lang="ru-RU"/>
          </a:p>
        </p:txBody>
      </p:sp>
      <p:pic>
        <p:nvPicPr>
          <p:cNvPr id="22" name="Picture 21">
            <a:extLst>
              <a:ext uri="{FF2B5EF4-FFF2-40B4-BE49-F238E27FC236}">
                <a16:creationId xmlns:a16="http://schemas.microsoft.com/office/drawing/2014/main" id="{8343C110-049A-264B-91CD-1B5F18673854}"/>
              </a:ext>
            </a:extLst>
          </p:cNvPr>
          <p:cNvPicPr>
            <a:picLocks noChangeAspect="1"/>
          </p:cNvPicPr>
          <p:nvPr/>
        </p:nvPicPr>
        <p:blipFill>
          <a:blip r:embed="rId3"/>
          <a:stretch>
            <a:fillRect/>
          </a:stretch>
        </p:blipFill>
        <p:spPr>
          <a:xfrm>
            <a:off x="993361" y="1715870"/>
            <a:ext cx="6987758" cy="4088791"/>
          </a:xfrm>
          <a:prstGeom prst="rect">
            <a:avLst/>
          </a:prstGeom>
        </p:spPr>
      </p:pic>
    </p:spTree>
    <p:extLst>
      <p:ext uri="{BB962C8B-B14F-4D97-AF65-F5344CB8AC3E}">
        <p14:creationId xmlns:p14="http://schemas.microsoft.com/office/powerpoint/2010/main" val="173133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40" name="TextBox 39">
            <a:extLst>
              <a:ext uri="{FF2B5EF4-FFF2-40B4-BE49-F238E27FC236}">
                <a16:creationId xmlns:a16="http://schemas.microsoft.com/office/drawing/2014/main" id="{1CCF883E-31DF-AF4D-9A5A-663B065EB424}"/>
              </a:ext>
            </a:extLst>
          </p:cNvPr>
          <p:cNvSpPr txBox="1"/>
          <p:nvPr/>
        </p:nvSpPr>
        <p:spPr>
          <a:xfrm>
            <a:off x="1294756" y="416374"/>
            <a:ext cx="240655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Genres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20" name="Picture 19">
            <a:extLst>
              <a:ext uri="{FF2B5EF4-FFF2-40B4-BE49-F238E27FC236}">
                <a16:creationId xmlns:a16="http://schemas.microsoft.com/office/drawing/2014/main" id="{4009EDE3-02B5-B041-A55D-AFE88BB72864}"/>
              </a:ext>
            </a:extLst>
          </p:cNvPr>
          <p:cNvPicPr>
            <a:picLocks noChangeAspect="1"/>
          </p:cNvPicPr>
          <p:nvPr/>
        </p:nvPicPr>
        <p:blipFill>
          <a:blip r:embed="rId3"/>
          <a:stretch>
            <a:fillRect/>
          </a:stretch>
        </p:blipFill>
        <p:spPr>
          <a:xfrm>
            <a:off x="1029598" y="1752600"/>
            <a:ext cx="4697458" cy="3124200"/>
          </a:xfrm>
          <a:prstGeom prst="rect">
            <a:avLst/>
          </a:prstGeom>
        </p:spPr>
      </p:pic>
      <p:pic>
        <p:nvPicPr>
          <p:cNvPr id="27" name="Picture 26">
            <a:extLst>
              <a:ext uri="{FF2B5EF4-FFF2-40B4-BE49-F238E27FC236}">
                <a16:creationId xmlns:a16="http://schemas.microsoft.com/office/drawing/2014/main" id="{45F127BD-0BB8-1B4A-9154-A2019F9ACB8C}"/>
              </a:ext>
            </a:extLst>
          </p:cNvPr>
          <p:cNvPicPr>
            <a:picLocks noChangeAspect="1"/>
          </p:cNvPicPr>
          <p:nvPr/>
        </p:nvPicPr>
        <p:blipFill>
          <a:blip r:embed="rId4"/>
          <a:stretch>
            <a:fillRect/>
          </a:stretch>
        </p:blipFill>
        <p:spPr>
          <a:xfrm>
            <a:off x="6464943" y="1752599"/>
            <a:ext cx="4697459" cy="3124201"/>
          </a:xfrm>
          <a:prstGeom prst="rect">
            <a:avLst/>
          </a:prstGeom>
        </p:spPr>
      </p:pic>
      <p:sp>
        <p:nvSpPr>
          <p:cNvPr id="44" name="TextBox 43">
            <a:extLst>
              <a:ext uri="{FF2B5EF4-FFF2-40B4-BE49-F238E27FC236}">
                <a16:creationId xmlns:a16="http://schemas.microsoft.com/office/drawing/2014/main" id="{F126B44A-211B-6742-8228-383C0D8A635E}"/>
              </a:ext>
            </a:extLst>
          </p:cNvPr>
          <p:cNvSpPr txBox="1"/>
          <p:nvPr/>
        </p:nvSpPr>
        <p:spPr>
          <a:xfrm>
            <a:off x="1029598" y="5631405"/>
            <a:ext cx="8369590" cy="646331"/>
          </a:xfrm>
          <a:prstGeom prst="rect">
            <a:avLst/>
          </a:prstGeom>
          <a:noFill/>
        </p:spPr>
        <p:txBody>
          <a:bodyPr wrap="square" rtlCol="0">
            <a:spAutoFit/>
          </a:bodyPr>
          <a:lstStyle/>
          <a:p>
            <a:r>
              <a:rPr lang="en-US" dirty="0">
                <a:cs typeface="Al Nile" pitchFamily="2" charset="-78"/>
              </a:rPr>
              <a:t>Biography, Horror, War Genres specialize on specific auditory, whereas Mystery has very wide auditory – being loved by kinds and adults</a:t>
            </a:r>
            <a:endParaRPr lang="ru-RU" dirty="0">
              <a:cs typeface="Al Nile" pitchFamily="2" charset="-78"/>
            </a:endParaRPr>
          </a:p>
        </p:txBody>
      </p:sp>
      <p:sp>
        <p:nvSpPr>
          <p:cNvPr id="28" name="Slide Number Placeholder 27">
            <a:extLst>
              <a:ext uri="{FF2B5EF4-FFF2-40B4-BE49-F238E27FC236}">
                <a16:creationId xmlns:a16="http://schemas.microsoft.com/office/drawing/2014/main" id="{F63AF833-3347-4943-BB27-0FE4FA1F57A9}"/>
              </a:ext>
            </a:extLst>
          </p:cNvPr>
          <p:cNvSpPr>
            <a:spLocks noGrp="1"/>
          </p:cNvSpPr>
          <p:nvPr>
            <p:ph type="sldNum" sz="quarter" idx="12"/>
          </p:nvPr>
        </p:nvSpPr>
        <p:spPr/>
        <p:txBody>
          <a:bodyPr/>
          <a:lstStyle/>
          <a:p>
            <a:fld id="{EC8A2357-2914-6A42-8829-5CAF10EDF17E}" type="slidenum">
              <a:rPr lang="ru-RU" smtClean="0"/>
              <a:t>8</a:t>
            </a:fld>
            <a:endParaRPr lang="ru-RU"/>
          </a:p>
        </p:txBody>
      </p:sp>
    </p:spTree>
    <p:extLst>
      <p:ext uri="{BB962C8B-B14F-4D97-AF65-F5344CB8AC3E}">
        <p14:creationId xmlns:p14="http://schemas.microsoft.com/office/powerpoint/2010/main" val="92282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6" name="TextBox 5">
            <a:extLst>
              <a:ext uri="{FF2B5EF4-FFF2-40B4-BE49-F238E27FC236}">
                <a16:creationId xmlns:a16="http://schemas.microsoft.com/office/drawing/2014/main" id="{AB021EBF-24A8-DE4E-AEE6-7693AA4FB858}"/>
              </a:ext>
            </a:extLst>
          </p:cNvPr>
          <p:cNvSpPr txBox="1"/>
          <p:nvPr/>
        </p:nvSpPr>
        <p:spPr>
          <a:xfrm>
            <a:off x="1294756" y="416374"/>
            <a:ext cx="235865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Actors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7" name="Picture 6">
            <a:extLst>
              <a:ext uri="{FF2B5EF4-FFF2-40B4-BE49-F238E27FC236}">
                <a16:creationId xmlns:a16="http://schemas.microsoft.com/office/drawing/2014/main" id="{385ACA3D-367A-5648-9D0C-D7A248185DD4}"/>
              </a:ext>
            </a:extLst>
          </p:cNvPr>
          <p:cNvPicPr>
            <a:picLocks noChangeAspect="1"/>
          </p:cNvPicPr>
          <p:nvPr/>
        </p:nvPicPr>
        <p:blipFill>
          <a:blip r:embed="rId3"/>
          <a:stretch>
            <a:fillRect/>
          </a:stretch>
        </p:blipFill>
        <p:spPr>
          <a:xfrm>
            <a:off x="1265181" y="1831156"/>
            <a:ext cx="4640172" cy="3086100"/>
          </a:xfrm>
          <a:prstGeom prst="rect">
            <a:avLst/>
          </a:prstGeom>
        </p:spPr>
      </p:pic>
      <p:pic>
        <p:nvPicPr>
          <p:cNvPr id="9" name="Picture 8">
            <a:extLst>
              <a:ext uri="{FF2B5EF4-FFF2-40B4-BE49-F238E27FC236}">
                <a16:creationId xmlns:a16="http://schemas.microsoft.com/office/drawing/2014/main" id="{72C59597-A80F-F743-A6C3-D10DFF5F3A5E}"/>
              </a:ext>
            </a:extLst>
          </p:cNvPr>
          <p:cNvPicPr>
            <a:picLocks noChangeAspect="1"/>
          </p:cNvPicPr>
          <p:nvPr/>
        </p:nvPicPr>
        <p:blipFill>
          <a:blip r:embed="rId4"/>
          <a:stretch>
            <a:fillRect/>
          </a:stretch>
        </p:blipFill>
        <p:spPr>
          <a:xfrm>
            <a:off x="6487148" y="1952625"/>
            <a:ext cx="4439671" cy="2952750"/>
          </a:xfrm>
          <a:prstGeom prst="rect">
            <a:avLst/>
          </a:prstGeom>
        </p:spPr>
      </p:pic>
      <p:sp>
        <p:nvSpPr>
          <p:cNvPr id="14" name="TextBox 13">
            <a:extLst>
              <a:ext uri="{FF2B5EF4-FFF2-40B4-BE49-F238E27FC236}">
                <a16:creationId xmlns:a16="http://schemas.microsoft.com/office/drawing/2014/main" id="{3060C734-72F5-C54E-B3EB-393ECA857C5C}"/>
              </a:ext>
            </a:extLst>
          </p:cNvPr>
          <p:cNvSpPr txBox="1"/>
          <p:nvPr/>
        </p:nvSpPr>
        <p:spPr>
          <a:xfrm>
            <a:off x="776378" y="5702962"/>
            <a:ext cx="8470410" cy="369332"/>
          </a:xfrm>
          <a:prstGeom prst="rect">
            <a:avLst/>
          </a:prstGeom>
          <a:noFill/>
        </p:spPr>
        <p:txBody>
          <a:bodyPr wrap="square" rtlCol="0">
            <a:spAutoFit/>
          </a:bodyPr>
          <a:lstStyle/>
          <a:p>
            <a:r>
              <a:rPr lang="en-US" dirty="0">
                <a:cs typeface="Al Nile" pitchFamily="2" charset="-78"/>
              </a:rPr>
              <a:t>As expected we can often see most popular actors in the list of most profitable movies.</a:t>
            </a:r>
            <a:endParaRPr lang="ru-RU" dirty="0">
              <a:cs typeface="Al Nile" pitchFamily="2" charset="-78"/>
            </a:endParaRPr>
          </a:p>
        </p:txBody>
      </p:sp>
      <p:sp>
        <p:nvSpPr>
          <p:cNvPr id="10" name="Slide Number Placeholder 9">
            <a:extLst>
              <a:ext uri="{FF2B5EF4-FFF2-40B4-BE49-F238E27FC236}">
                <a16:creationId xmlns:a16="http://schemas.microsoft.com/office/drawing/2014/main" id="{510F8E59-7076-7E42-B895-491CDFEFE091}"/>
              </a:ext>
            </a:extLst>
          </p:cNvPr>
          <p:cNvSpPr>
            <a:spLocks noGrp="1"/>
          </p:cNvSpPr>
          <p:nvPr>
            <p:ph type="sldNum" sz="quarter" idx="12"/>
          </p:nvPr>
        </p:nvSpPr>
        <p:spPr/>
        <p:txBody>
          <a:bodyPr/>
          <a:lstStyle/>
          <a:p>
            <a:fld id="{EC8A2357-2914-6A42-8829-5CAF10EDF17E}" type="slidenum">
              <a:rPr lang="ru-RU" smtClean="0"/>
              <a:t>9</a:t>
            </a:fld>
            <a:endParaRPr lang="ru-RU"/>
          </a:p>
        </p:txBody>
      </p:sp>
    </p:spTree>
    <p:extLst>
      <p:ext uri="{BB962C8B-B14F-4D97-AF65-F5344CB8AC3E}">
        <p14:creationId xmlns:p14="http://schemas.microsoft.com/office/powerpoint/2010/main" val="1992764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886</Words>
  <Application>Microsoft Macintosh PowerPoint</Application>
  <PresentationFormat>Widescreen</PresentationFormat>
  <Paragraphs>77</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Aldhabi</vt:lpstr>
      <vt:lpstr>Apple Braille</vt:lpstr>
      <vt:lpstr>Apple Chancery</vt:lpstr>
      <vt:lpstr>Arial</vt:lpstr>
      <vt:lpstr>Blackadder ITC</vt:lpstr>
      <vt:lpstr>Calibri</vt:lpstr>
      <vt:lpstr>Calibri Light</vt:lpstr>
      <vt:lpstr>PT Mono</vt:lpstr>
      <vt:lpstr>Office Theme</vt:lpstr>
      <vt:lpstr>Movie Metadata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Metadata Analysis</dc:title>
  <dc:creator>Пивницкая Наталия</dc:creator>
  <cp:lastModifiedBy>Пивницкая Наталия</cp:lastModifiedBy>
  <cp:revision>22</cp:revision>
  <cp:lastPrinted>2019-06-07T22:47:29Z</cp:lastPrinted>
  <dcterms:created xsi:type="dcterms:W3CDTF">2019-06-07T20:56:36Z</dcterms:created>
  <dcterms:modified xsi:type="dcterms:W3CDTF">2019-06-07T22:59:55Z</dcterms:modified>
</cp:coreProperties>
</file>