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30addc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30addc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30addc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30addc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30addc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30addc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30addc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30addc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30addc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30addc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30addc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30addc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2ffbdd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2ffbdd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30addca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30addc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2ffbdd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2ffbdd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2ffbddd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2ffbdd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30add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30add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30addc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30addc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30addc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30addc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30addca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30addca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02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029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Cliente/servidor utilizando middlewares RPC e MOM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563333"/>
            <a:ext cx="81231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Matheus Viana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Natália Soares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:: Resultados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C9DAF8"/>
                </a:highlight>
              </a:rPr>
              <a:t>1 Cliente</a:t>
            </a:r>
            <a:endParaRPr sz="2000">
              <a:highlight>
                <a:srgbClr val="C9DAF8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p-Value: 0.0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RPC: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0.47 ms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0.15 ms</a:t>
            </a:r>
            <a:endParaRPr sz="16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-"/>
            </a:pPr>
            <a:r>
              <a:rPr lang="pt-BR"/>
              <a:t>MOM: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1.64 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0.32 ms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3987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:: Resultados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398725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C9DAF8"/>
                </a:highlight>
              </a:rPr>
              <a:t>2</a:t>
            </a:r>
            <a:r>
              <a:rPr lang="pt-BR" sz="2000">
                <a:highlight>
                  <a:srgbClr val="C9DAF8"/>
                </a:highlight>
              </a:rPr>
              <a:t> Clientes</a:t>
            </a:r>
            <a:endParaRPr sz="2000">
              <a:highlight>
                <a:srgbClr val="C9DAF8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p-Value: 0.0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RPC: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0.49 ms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0.11 ms</a:t>
            </a:r>
            <a:endParaRPr sz="16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-"/>
            </a:pPr>
            <a:r>
              <a:rPr lang="pt-BR"/>
              <a:t>MOM: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1.</a:t>
            </a:r>
            <a:r>
              <a:rPr lang="pt-BR" sz="1600"/>
              <a:t>80</a:t>
            </a:r>
            <a:r>
              <a:rPr lang="pt-BR" sz="1600"/>
              <a:t> 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0.34 ms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:: Resultados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398725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C9DAF8"/>
                </a:highlight>
              </a:rPr>
              <a:t>3</a:t>
            </a:r>
            <a:r>
              <a:rPr lang="pt-BR" sz="2000">
                <a:highlight>
                  <a:srgbClr val="C9DAF8"/>
                </a:highlight>
              </a:rPr>
              <a:t> Clientes</a:t>
            </a:r>
            <a:endParaRPr sz="2000">
              <a:highlight>
                <a:srgbClr val="C9DAF8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p-Value: 0.0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RPC: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0.48 ms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0.15 ms</a:t>
            </a:r>
            <a:endParaRPr sz="16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-"/>
            </a:pPr>
            <a:r>
              <a:rPr lang="pt-BR"/>
              <a:t>MOM: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</a:t>
            </a:r>
            <a:r>
              <a:rPr lang="pt-BR" sz="1600"/>
              <a:t>2.02</a:t>
            </a:r>
            <a:r>
              <a:rPr lang="pt-BR" sz="1600"/>
              <a:t> 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0.45 ms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:: Resultados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398725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C9DAF8"/>
                </a:highlight>
              </a:rPr>
              <a:t>4</a:t>
            </a:r>
            <a:r>
              <a:rPr lang="pt-BR" sz="2000">
                <a:highlight>
                  <a:srgbClr val="C9DAF8"/>
                </a:highlight>
              </a:rPr>
              <a:t> Clientes</a:t>
            </a:r>
            <a:endParaRPr sz="2000">
              <a:highlight>
                <a:srgbClr val="C9DAF8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p-Value: 0.0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RPC: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0.51 ms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0.16 ms</a:t>
            </a:r>
            <a:endParaRPr sz="16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-"/>
            </a:pPr>
            <a:r>
              <a:rPr lang="pt-BR"/>
              <a:t>MOM: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</a:t>
            </a:r>
            <a:r>
              <a:rPr lang="pt-BR" sz="1600"/>
              <a:t>2.14</a:t>
            </a:r>
            <a:r>
              <a:rPr lang="pt-BR" sz="1600"/>
              <a:t> 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0.63 ms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:: Resultados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398725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C9DAF8"/>
                </a:highlight>
              </a:rPr>
              <a:t>5</a:t>
            </a:r>
            <a:r>
              <a:rPr lang="pt-BR" sz="2000">
                <a:highlight>
                  <a:srgbClr val="C9DAF8"/>
                </a:highlight>
              </a:rPr>
              <a:t> Clientes</a:t>
            </a:r>
            <a:endParaRPr sz="2000">
              <a:highlight>
                <a:srgbClr val="C9DAF8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p-Value: 0.0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RPC: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0.48 ms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0.20 ms</a:t>
            </a:r>
            <a:endParaRPr sz="16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-"/>
            </a:pPr>
            <a:r>
              <a:rPr lang="pt-BR"/>
              <a:t>MOM: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Média: </a:t>
            </a:r>
            <a:r>
              <a:rPr lang="pt-BR" sz="1600"/>
              <a:t>2.11</a:t>
            </a:r>
            <a:r>
              <a:rPr lang="pt-BR" sz="1600"/>
              <a:t> 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Desvio Padrão: 0.99 ms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	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 hipótese nula do teste foi rejeitada em todos os casos, pois p &lt; 0.05, logo, existe diferença significativa entre os dados do RPC e do MOM;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O middleware baseado em RPC apresentou um melhor desempenho para nas condições analisadas.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Aplicação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com middleware baseado em RPC (MOO)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com middleware orientado a mensagem (MOM)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Avaliação comparativa de desempenho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metodologia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resultados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Conclusão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Cliente envia o número do request e o servidor retorna uma string com a resposta para o request;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Middlewares utilizados: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RPC: </a:t>
            </a:r>
            <a:r>
              <a:rPr b="1" lang="pt-BR" sz="1600"/>
              <a:t>RPC-TCP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MOM: </a:t>
            </a:r>
            <a:r>
              <a:rPr b="1" lang="pt-BR" sz="1600"/>
              <a:t>RabbitMQ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:: Servidor RPC (MOO)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4672" l="21965" r="46506" t="53622"/>
          <a:stretch/>
        </p:blipFill>
        <p:spPr>
          <a:xfrm>
            <a:off x="131500" y="1996050"/>
            <a:ext cx="4305350" cy="243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59833" l="21067" r="35042" t="20580"/>
          <a:stretch/>
        </p:blipFill>
        <p:spPr>
          <a:xfrm>
            <a:off x="3568650" y="1017475"/>
            <a:ext cx="4909277" cy="12323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688675" y="2249800"/>
            <a:ext cx="1654500" cy="20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>
            <a:stCxn id="81" idx="3"/>
            <a:endCxn id="80" idx="1"/>
          </p:cNvCxnSpPr>
          <p:nvPr/>
        </p:nvCxnSpPr>
        <p:spPr>
          <a:xfrm flipH="1" rot="10800000">
            <a:off x="2343175" y="1633750"/>
            <a:ext cx="1225500" cy="7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5209700" y="2704850"/>
            <a:ext cx="33825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 instância de “RequestBank” é registrada no serviço de nomes como “Bank”.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:: </a:t>
            </a:r>
            <a:r>
              <a:rPr lang="pt-BR"/>
              <a:t>Client RPC (MOO)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32335" l="21424" r="44180" t="24830"/>
          <a:stretch/>
        </p:blipFill>
        <p:spPr>
          <a:xfrm>
            <a:off x="311700" y="1247394"/>
            <a:ext cx="4605926" cy="322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52700" l="21830" r="64203" t="39848"/>
          <a:stretch/>
        </p:blipFill>
        <p:spPr>
          <a:xfrm>
            <a:off x="6327700" y="1073750"/>
            <a:ext cx="1908326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endCxn id="90" idx="1"/>
          </p:cNvCxnSpPr>
          <p:nvPr/>
        </p:nvCxnSpPr>
        <p:spPr>
          <a:xfrm flipH="1" rot="10800000">
            <a:off x="4603600" y="1360100"/>
            <a:ext cx="1724100" cy="17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/>
        </p:nvSpPr>
        <p:spPr>
          <a:xfrm>
            <a:off x="5938650" y="2680275"/>
            <a:ext cx="28938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 cliente chama remotamente o método “ReceiveMessage” do objeto remoto Bank.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1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:: </a:t>
            </a:r>
            <a:r>
              <a:rPr lang="pt-BR"/>
              <a:t>Servidor MOM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40512" l="9042" r="44033" t="13081"/>
          <a:stretch/>
        </p:blipFill>
        <p:spPr>
          <a:xfrm>
            <a:off x="311700" y="946925"/>
            <a:ext cx="4345973" cy="2748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2075" l="9044" r="46945" t="59489"/>
          <a:stretch/>
        </p:blipFill>
        <p:spPr>
          <a:xfrm>
            <a:off x="4210925" y="2646400"/>
            <a:ext cx="4572326" cy="2360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0" name="Google Shape;100;p18"/>
          <p:cNvCxnSpPr/>
          <p:nvPr/>
        </p:nvCxnSpPr>
        <p:spPr>
          <a:xfrm>
            <a:off x="4655700" y="1585375"/>
            <a:ext cx="936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 txBox="1"/>
          <p:nvPr/>
        </p:nvSpPr>
        <p:spPr>
          <a:xfrm>
            <a:off x="5591700" y="1386025"/>
            <a:ext cx="2256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Inicialização do servidor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8"/>
          <p:cNvCxnSpPr>
            <a:stCxn id="103" idx="3"/>
          </p:cNvCxnSpPr>
          <p:nvPr/>
        </p:nvCxnSpPr>
        <p:spPr>
          <a:xfrm>
            <a:off x="3062900" y="4436550"/>
            <a:ext cx="11409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1725800" y="4167300"/>
            <a:ext cx="13371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Tratamento da requisição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:: </a:t>
            </a:r>
            <a:r>
              <a:rPr lang="pt-BR"/>
              <a:t>Client MOM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42893" l="9270" r="44950" t="13090"/>
          <a:stretch/>
        </p:blipFill>
        <p:spPr>
          <a:xfrm>
            <a:off x="311700" y="981025"/>
            <a:ext cx="4828051" cy="2611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8037" l="9270" r="44950" t="58681"/>
          <a:stretch/>
        </p:blipFill>
        <p:spPr>
          <a:xfrm>
            <a:off x="4051600" y="2969875"/>
            <a:ext cx="4881024" cy="1996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1" name="Google Shape;111;p19"/>
          <p:cNvCxnSpPr>
            <a:stCxn id="109" idx="3"/>
            <a:endCxn id="112" idx="1"/>
          </p:cNvCxnSpPr>
          <p:nvPr/>
        </p:nvCxnSpPr>
        <p:spPr>
          <a:xfrm flipH="1" rot="10800000">
            <a:off x="5139751" y="1774837"/>
            <a:ext cx="9090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 txBox="1"/>
          <p:nvPr/>
        </p:nvSpPr>
        <p:spPr>
          <a:xfrm>
            <a:off x="6048750" y="1574100"/>
            <a:ext cx="2256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Inicialização do cliente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3" name="Google Shape;113;p19"/>
          <p:cNvCxnSpPr>
            <a:stCxn id="114" idx="3"/>
          </p:cNvCxnSpPr>
          <p:nvPr/>
        </p:nvCxnSpPr>
        <p:spPr>
          <a:xfrm>
            <a:off x="3062850" y="4566600"/>
            <a:ext cx="11409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1348650" y="4167300"/>
            <a:ext cx="17142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Envio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da requisição e r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ecebimento da resposta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:: Metodologia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Objetivo: </a:t>
            </a:r>
            <a:r>
              <a:rPr lang="pt-BR" sz="2000"/>
              <a:t>comparar os Round-Trip Time (RTT) da implementação com o middleware baseado em RPC e um MOM;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Técnica</a:t>
            </a:r>
            <a:r>
              <a:rPr b="1" lang="pt-BR" sz="2000"/>
              <a:t>:</a:t>
            </a:r>
            <a:r>
              <a:rPr lang="pt-BR" sz="2000"/>
              <a:t> Medição;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Métrica:</a:t>
            </a:r>
            <a:r>
              <a:rPr lang="pt-BR" sz="2000"/>
              <a:t> Tempo do cliente enviar uma requisição e receber a resposta do servidor (RTT de uma invocação medida em 1 cliente);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 :: Metodologia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 sz="2000"/>
              <a:t>Experimento:</a:t>
            </a:r>
            <a:r>
              <a:rPr b="1" lang="pt-BR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10.000 requisições sucessivas ao servidor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tempo entre requisições de 10ms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com 1,2,3,4 e 5 clientes (Parâmetro de Carga)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Teste Estatístico: </a:t>
            </a:r>
            <a:r>
              <a:rPr lang="pt-BR" sz="2000"/>
              <a:t>Mann-Whitney U 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distribuição não normal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variável independente (tipo do middleware 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