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01ea34b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01ea34b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01ea34b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01ea34b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03d67c3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403d67c3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03d67c3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403d67c3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403d67c3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403d67c3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03d67c3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403d67c3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403d67c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403d67c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01ea34b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01ea34b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01ea34b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401ea34b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01ea34b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01ea34b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01ea34b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01ea34b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01ea34b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01ea34b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01ea34b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01ea34b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01ea34b4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401ea34b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01ea34b4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401ea34b4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 </a:t>
            </a:r>
            <a:r>
              <a:rPr lang="pt-BR"/>
              <a:t>Cliente/</a:t>
            </a:r>
            <a:r>
              <a:rPr lang="pt-BR"/>
              <a:t>Servidor Concorrente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2953738"/>
            <a:ext cx="8123100" cy="12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</a:rPr>
              <a:t>Exercício 1 - Programação com Socket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Grupo: Matheus Viana Coelho Albuquerque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 Natália Souza Soares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UDP :: Cliente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5615200" y="2325325"/>
            <a:ext cx="2417400" cy="21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Diferentemente do TCP, o UDP não estabelece uma pré conexão com o servidor.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 rotWithShape="1">
          <a:blip r:embed="rId3">
            <a:alphaModFix/>
          </a:blip>
          <a:srcRect b="8198" l="3362" r="49284" t="23986"/>
          <a:stretch/>
        </p:blipFill>
        <p:spPr>
          <a:xfrm>
            <a:off x="723300" y="1142518"/>
            <a:ext cx="4214002" cy="33946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22"/>
          <p:cNvCxnSpPr>
            <a:endCxn id="137" idx="1"/>
          </p:cNvCxnSpPr>
          <p:nvPr/>
        </p:nvCxnSpPr>
        <p:spPr>
          <a:xfrm flipH="1" rot="10800000">
            <a:off x="3893125" y="1234737"/>
            <a:ext cx="2119800" cy="1065000"/>
          </a:xfrm>
          <a:prstGeom prst="bentConnector3">
            <a:avLst>
              <a:gd fmla="val 6541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7" name="Google Shape;137;p22"/>
          <p:cNvPicPr preferRelativeResize="0"/>
          <p:nvPr/>
        </p:nvPicPr>
        <p:blipFill rotWithShape="1">
          <a:blip r:embed="rId4">
            <a:alphaModFix/>
          </a:blip>
          <a:srcRect b="37644" l="3735" r="78525" t="49003"/>
          <a:stretch/>
        </p:blipFill>
        <p:spPr>
          <a:xfrm>
            <a:off x="6012925" y="891350"/>
            <a:ext cx="1621949" cy="6867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 de D</a:t>
            </a:r>
            <a:r>
              <a:rPr lang="pt-BR"/>
              <a:t>esempenho :: 1 cliente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462700"/>
            <a:ext cx="408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TCP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Média = </a:t>
            </a:r>
            <a:r>
              <a:rPr lang="pt-BR"/>
              <a:t>0.024468</a:t>
            </a:r>
            <a:r>
              <a:rPr lang="pt-BR"/>
              <a:t> 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Desvio Padrão = </a:t>
            </a:r>
            <a:r>
              <a:rPr lang="pt-BR"/>
              <a:t>0.009978 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UDP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Média = 0.034851 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Desvio Padrão = 0.023668 ms</a:t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7100" y="1152472"/>
            <a:ext cx="45552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 de Desempenho :: 2 clientes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1462700"/>
            <a:ext cx="408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TCP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Média = </a:t>
            </a:r>
            <a:r>
              <a:rPr lang="pt-BR"/>
              <a:t>0.037742</a:t>
            </a:r>
            <a:r>
              <a:rPr lang="pt-BR"/>
              <a:t> 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Desvio Padrão = </a:t>
            </a:r>
            <a:r>
              <a:rPr lang="pt-BR"/>
              <a:t>0.026240 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UDP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Média = </a:t>
            </a:r>
            <a:r>
              <a:rPr lang="pt-BR"/>
              <a:t>0.036032</a:t>
            </a:r>
            <a:r>
              <a:rPr lang="pt-BR"/>
              <a:t> 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Desvio Padrão = </a:t>
            </a:r>
            <a:r>
              <a:rPr lang="pt-BR"/>
              <a:t>0.011811 ms</a:t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7250" y="1152475"/>
            <a:ext cx="45552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 de Desempenho :: 3 clientes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462700"/>
            <a:ext cx="408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TCP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Média = 0.033421 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Desvio Padrão = 0.056705 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UDP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Média = 0.052662 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Desvio Padrão = 0.050205 ms</a:t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7250" y="1152475"/>
            <a:ext cx="4555200" cy="3416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 de Desempenho :: 4 clientes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462700"/>
            <a:ext cx="408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TCP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Média = 0.055196 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Desvio Padrão = 0.058626 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UDP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Média = 0.061749 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Desvio Padrão = 0.046845 ms</a:t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7250" y="1152475"/>
            <a:ext cx="45552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 de Desempenho :: 5 clientes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462700"/>
            <a:ext cx="408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TCP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Média = 0.058146 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Desvio Padrão = 0.103675 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UDP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Média = 0.071031 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Desvio Padrão = 0.081084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7250" y="1152475"/>
            <a:ext cx="45552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</a:t>
            </a:r>
            <a:r>
              <a:rPr lang="pt-BR"/>
              <a:t>onclusões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TCP mais rápido que UDP nos casos analisados d</a:t>
            </a:r>
            <a:r>
              <a:rPr lang="pt-BR"/>
              <a:t>evido </a:t>
            </a:r>
            <a:r>
              <a:rPr lang="pt-BR"/>
              <a:t>às</a:t>
            </a:r>
            <a:r>
              <a:rPr lang="pt-BR"/>
              <a:t> diferenças de implementação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Roteiro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A aplicação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Implementação com o protocolo TCP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Implementação</a:t>
            </a:r>
            <a:r>
              <a:rPr lang="pt-BR" sz="2000"/>
              <a:t> com o protocolo UDP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Avaliação de desempenho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Conclusão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Demonstração</a:t>
            </a:r>
            <a:r>
              <a:rPr lang="pt-BR" sz="2000"/>
              <a:t> da Execução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aplicação 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2000"/>
              <a:t>Requisitos</a:t>
            </a:r>
            <a:r>
              <a:rPr lang="pt-BR"/>
              <a:t>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Arquitetura Cliente/Servidor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Suporte à 2 ou mais clientes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Suporte à requisições concorrentes 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Utilizar </a:t>
            </a:r>
            <a:r>
              <a:rPr lang="pt-BR" sz="1800"/>
              <a:t>API de socket (pacote net) - TCP e UDP</a:t>
            </a:r>
            <a:endParaRPr sz="18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Funcionalidade:</a:t>
            </a:r>
            <a:endParaRPr sz="20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A</a:t>
            </a:r>
            <a:r>
              <a:rPr lang="pt-BR" sz="1800"/>
              <a:t>rmazenamento de dados</a:t>
            </a:r>
            <a:r>
              <a:rPr lang="pt-BR" sz="1800"/>
              <a:t>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pt-BR" sz="1800"/>
              <a:t>Cliente</a:t>
            </a:r>
            <a:r>
              <a:rPr lang="pt-BR" sz="1800"/>
              <a:t> - </a:t>
            </a:r>
            <a:r>
              <a:rPr lang="pt-BR" sz="1800"/>
              <a:t>envia dados para serem armazenados no servidor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pt-BR" sz="1800"/>
              <a:t>Servidor</a:t>
            </a:r>
            <a:r>
              <a:rPr lang="pt-BR" sz="1800"/>
              <a:t> - recebe os dados e armazena-os em um arquivo retornando o status da operação 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TCP :: Servidor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30441" l="8819" r="59578" t="36720"/>
          <a:stretch/>
        </p:blipFill>
        <p:spPr>
          <a:xfrm>
            <a:off x="311700" y="1341675"/>
            <a:ext cx="5602200" cy="327467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1027500" y="4036075"/>
            <a:ext cx="1611600" cy="199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6593700" y="2735275"/>
            <a:ext cx="1663200" cy="1300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Lida com a questão da </a:t>
            </a:r>
            <a:r>
              <a:rPr lang="pt-BR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concorrência</a:t>
            </a:r>
            <a:endParaRPr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 requisições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1" name="Google Shape;81;p16"/>
          <p:cNvCxnSpPr>
            <a:stCxn id="79" idx="3"/>
            <a:endCxn id="80" idx="1"/>
          </p:cNvCxnSpPr>
          <p:nvPr/>
        </p:nvCxnSpPr>
        <p:spPr>
          <a:xfrm flipH="1" rot="10800000">
            <a:off x="2639100" y="3385675"/>
            <a:ext cx="3954600" cy="750300"/>
          </a:xfrm>
          <a:prstGeom prst="bentConnector3">
            <a:avLst>
              <a:gd fmla="val 8841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TCP :: Servidor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20727" l="9303" r="49675" t="35170"/>
          <a:stretch/>
        </p:blipFill>
        <p:spPr>
          <a:xfrm>
            <a:off x="4737075" y="1587150"/>
            <a:ext cx="4095226" cy="2476551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8" name="Google Shape;88;p17"/>
          <p:cNvPicPr preferRelativeResize="0"/>
          <p:nvPr/>
        </p:nvPicPr>
        <p:blipFill rotWithShape="1">
          <a:blip r:embed="rId4">
            <a:alphaModFix/>
          </a:blip>
          <a:srcRect b="9938" l="8483" r="50750" t="14884"/>
          <a:stretch/>
        </p:blipFill>
        <p:spPr>
          <a:xfrm>
            <a:off x="311700" y="1132500"/>
            <a:ext cx="3727651" cy="38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TCP :: Cliente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12194" l="9056" r="55456" t="39084"/>
          <a:stretch/>
        </p:blipFill>
        <p:spPr>
          <a:xfrm>
            <a:off x="311700" y="1192400"/>
            <a:ext cx="4635374" cy="357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61202" l="9055" r="69166" t="16377"/>
          <a:stretch/>
        </p:blipFill>
        <p:spPr>
          <a:xfrm>
            <a:off x="5473575" y="1811800"/>
            <a:ext cx="3479952" cy="2015026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6" name="Google Shape;96;p18"/>
          <p:cNvSpPr/>
          <p:nvPr/>
        </p:nvSpPr>
        <p:spPr>
          <a:xfrm>
            <a:off x="586250" y="3055975"/>
            <a:ext cx="4285200" cy="160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" name="Google Shape;97;p18"/>
          <p:cNvCxnSpPr>
            <a:stCxn id="96" idx="3"/>
            <a:endCxn id="95" idx="1"/>
          </p:cNvCxnSpPr>
          <p:nvPr/>
        </p:nvCxnSpPr>
        <p:spPr>
          <a:xfrm flipH="1" rot="10800000">
            <a:off x="4871450" y="2819425"/>
            <a:ext cx="602100" cy="10407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UDP :: Servidor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26854" l="2956" r="52378" t="29684"/>
          <a:stretch/>
        </p:blipFill>
        <p:spPr>
          <a:xfrm>
            <a:off x="159300" y="1249350"/>
            <a:ext cx="5448950" cy="312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 rotWithShape="1">
          <a:blip r:embed="rId4">
            <a:alphaModFix/>
          </a:blip>
          <a:srcRect b="37501" l="8059" r="47993" t="38775"/>
          <a:stretch/>
        </p:blipFill>
        <p:spPr>
          <a:xfrm>
            <a:off x="5768025" y="1503175"/>
            <a:ext cx="3174926" cy="964024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05" name="Google Shape;105;p19"/>
          <p:cNvCxnSpPr>
            <a:stCxn id="106" idx="3"/>
          </p:cNvCxnSpPr>
          <p:nvPr/>
        </p:nvCxnSpPr>
        <p:spPr>
          <a:xfrm flipH="1" rot="10800000">
            <a:off x="3506925" y="1992475"/>
            <a:ext cx="2261100" cy="1879800"/>
          </a:xfrm>
          <a:prstGeom prst="bentConnector3">
            <a:avLst>
              <a:gd fmla="val 8401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9"/>
          <p:cNvSpPr txBox="1"/>
          <p:nvPr/>
        </p:nvSpPr>
        <p:spPr>
          <a:xfrm>
            <a:off x="862125" y="3616525"/>
            <a:ext cx="26448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3825" y="56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UDP :: Servidor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862125" y="3616525"/>
            <a:ext cx="26448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b="5255" l="3102" r="42088" t="16190"/>
          <a:stretch/>
        </p:blipFill>
        <p:spPr>
          <a:xfrm>
            <a:off x="136325" y="629050"/>
            <a:ext cx="5489352" cy="442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 rotWithShape="1">
          <a:blip r:embed="rId4">
            <a:alphaModFix/>
          </a:blip>
          <a:srcRect b="45043" l="4214" r="75774" t="37924"/>
          <a:stretch/>
        </p:blipFill>
        <p:spPr>
          <a:xfrm>
            <a:off x="6428150" y="1027608"/>
            <a:ext cx="2261098" cy="1105793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16" name="Google Shape;116;p20"/>
          <p:cNvCxnSpPr>
            <a:stCxn id="117" idx="3"/>
            <a:endCxn id="115" idx="1"/>
          </p:cNvCxnSpPr>
          <p:nvPr/>
        </p:nvCxnSpPr>
        <p:spPr>
          <a:xfrm flipH="1" rot="10800000">
            <a:off x="5523325" y="1580575"/>
            <a:ext cx="904800" cy="10788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20"/>
          <p:cNvSpPr txBox="1"/>
          <p:nvPr/>
        </p:nvSpPr>
        <p:spPr>
          <a:xfrm>
            <a:off x="730600" y="1819225"/>
            <a:ext cx="4829400" cy="16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745225" y="1819225"/>
            <a:ext cx="4778100" cy="1680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5">
            <a:alphaModFix/>
          </a:blip>
          <a:srcRect b="35705" l="4141" r="47361" t="48251"/>
          <a:stretch/>
        </p:blipFill>
        <p:spPr>
          <a:xfrm>
            <a:off x="4572000" y="4199707"/>
            <a:ext cx="4434802" cy="825201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20" name="Google Shape;120;p20"/>
          <p:cNvCxnSpPr>
            <a:endCxn id="119" idx="1"/>
          </p:cNvCxnSpPr>
          <p:nvPr/>
        </p:nvCxnSpPr>
        <p:spPr>
          <a:xfrm flipH="1" rot="10800000">
            <a:off x="2220000" y="4612308"/>
            <a:ext cx="2352000" cy="369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5788825" y="1317225"/>
            <a:ext cx="2775600" cy="14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 caso do UDP, </a:t>
            </a:r>
            <a:r>
              <a:rPr lang="pt-BR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não há</a:t>
            </a:r>
            <a:r>
              <a:rPr lang="pt-BR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conexão a ser fechada.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862125" y="3616525"/>
            <a:ext cx="26448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 rotWithShape="1">
          <a:blip r:embed="rId3">
            <a:alphaModFix/>
          </a:blip>
          <a:srcRect b="12502" l="3099" r="41849" t="29826"/>
          <a:stretch/>
        </p:blipFill>
        <p:spPr>
          <a:xfrm>
            <a:off x="431075" y="1393413"/>
            <a:ext cx="5033899" cy="296627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UDP :: Servidor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