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74" r:id="rId5"/>
    <p:sldId id="273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59" r:id="rId14"/>
    <p:sldId id="265" r:id="rId15"/>
    <p:sldId id="270" r:id="rId16"/>
    <p:sldId id="266" r:id="rId17"/>
    <p:sldId id="27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54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06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7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5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6965-06EF-D243-8F98-9CF1F78C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 Protocol</a:t>
            </a:r>
            <a:endParaRPr lang="en-B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F435-8CF2-994E-8C26-0E27CFAEF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 err="1"/>
              <a:t>Жемойтяк</a:t>
            </a:r>
            <a:r>
              <a:rPr lang="ru-RU" dirty="0"/>
              <a:t> Наталья</a:t>
            </a:r>
          </a:p>
          <a:p>
            <a:r>
              <a:rPr lang="ru-RU" dirty="0"/>
              <a:t>Бельская Екатерина</a:t>
            </a:r>
          </a:p>
          <a:p>
            <a:r>
              <a:rPr lang="ru-RU" dirty="0"/>
              <a:t>Ли </a:t>
            </a:r>
            <a:r>
              <a:rPr lang="ru-RU" dirty="0" err="1"/>
              <a:t>Чжиюань</a:t>
            </a:r>
            <a:endParaRPr lang="ru-RU" dirty="0"/>
          </a:p>
          <a:p>
            <a:r>
              <a:rPr lang="ru-RU" dirty="0" err="1"/>
              <a:t>Чекалинский</a:t>
            </a:r>
            <a:r>
              <a:rPr lang="ru-RU" dirty="0"/>
              <a:t> Никита</a:t>
            </a:r>
          </a:p>
          <a:p>
            <a:r>
              <a:rPr lang="ru-RU" dirty="0"/>
              <a:t>Таборов Лев</a:t>
            </a:r>
          </a:p>
        </p:txBody>
      </p:sp>
    </p:spTree>
    <p:extLst>
      <p:ext uri="{BB962C8B-B14F-4D97-AF65-F5344CB8AC3E}">
        <p14:creationId xmlns:p14="http://schemas.microsoft.com/office/powerpoint/2010/main" val="40066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89D9-69C6-0C47-B0D2-D5206A6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Симметричный храповик</a:t>
            </a:r>
            <a:endParaRPr lang="en-BY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C382F0-1A49-5540-A2ED-7A1BBCF60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44" y="2084387"/>
            <a:ext cx="32512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1A62-308F-AA43-BAD0-394A88BF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Цепочки отправки и получения обеспечивают шифрование каждого сообщения уникальным ключом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Вычисление следующего ключа цепочки и ключа сообщения из данного ключа цепочки - это один шаг храповика</a:t>
            </a:r>
            <a:endParaRPr lang="en-BY" sz="2000" dirty="0"/>
          </a:p>
        </p:txBody>
      </p:sp>
    </p:spTree>
    <p:extLst>
      <p:ext uri="{BB962C8B-B14F-4D97-AF65-F5344CB8AC3E}">
        <p14:creationId xmlns:p14="http://schemas.microsoft.com/office/powerpoint/2010/main" val="355652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7C9BA1E-1E04-B04C-82B2-3388ABE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32" y="820289"/>
            <a:ext cx="6872286" cy="5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BEB53-088E-7149-879C-6D52D16BEB12}"/>
              </a:ext>
            </a:extLst>
          </p:cNvPr>
          <p:cNvSpPr txBox="1"/>
          <p:nvPr/>
        </p:nvSpPr>
        <p:spPr>
          <a:xfrm>
            <a:off x="6886575" y="5573227"/>
            <a:ext cx="274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Bob’s new ratchet key </a:t>
            </a:r>
            <a:r>
              <a:rPr lang="en-US" sz="1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pair</a:t>
            </a:r>
            <a:endParaRPr lang="en-BY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37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050A48C-ACF1-9842-A294-337BDBF63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89276"/>
            <a:ext cx="6149975" cy="60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4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BA836F-2B11-4E42-BDB9-9D0059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Храповик </a:t>
            </a:r>
            <a:r>
              <a:rPr lang="ru-RU" b="1" dirty="0" err="1"/>
              <a:t>Диффи-</a:t>
            </a:r>
            <a:r>
              <a:rPr lang="ru-RU" b="1" dirty="0" err="1">
                <a:solidFill>
                  <a:srgbClr val="FF0000"/>
                </a:solidFill>
              </a:rPr>
              <a:t>Хелл</a:t>
            </a:r>
            <a:r>
              <a:rPr lang="ru-RU" b="1" dirty="0" err="1"/>
              <a:t>мана</a:t>
            </a:r>
            <a:endParaRPr lang="en-BY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FBD3160-4D06-194A-9451-BE81A39D3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25" y="668678"/>
            <a:ext cx="5837370" cy="50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B513BE-FD88-F54D-91AD-7F896B32B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Когда новый открытый ключ храповика получен от удаленной стороны, выполняется шаг храповика DH, который заменяет текущую пару ключей храповика локальной стороны новой парой ключей.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Выходы DH, генерируемые на каждом шаге храповика DH, используются для получения новых ключей цепочки отправки и получения.</a:t>
            </a:r>
          </a:p>
          <a:p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9933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7A8B1-0987-C047-AE95-A43F769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Двойной храповик</a:t>
            </a:r>
            <a:endParaRPr lang="en-BY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C3EB4E-4413-0145-96AC-55FE07769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998" y="1624364"/>
            <a:ext cx="4830540" cy="33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D8A94-5331-4D4E-8329-E9C52A73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Объединение симметричного и храповика </a:t>
            </a:r>
            <a:r>
              <a:rPr lang="ru-RU" sz="2000" dirty="0" err="1"/>
              <a:t>Диффи</a:t>
            </a:r>
            <a:r>
              <a:rPr lang="en-US" sz="2000" dirty="0"/>
              <a:t>-</a:t>
            </a:r>
            <a:r>
              <a:rPr lang="ru-RU" sz="2000" dirty="0" err="1"/>
              <a:t>Хеллмана</a:t>
            </a:r>
            <a:endParaRPr lang="en-BY" sz="2000" dirty="0"/>
          </a:p>
        </p:txBody>
      </p:sp>
    </p:spTree>
    <p:extLst>
      <p:ext uri="{BB962C8B-B14F-4D97-AF65-F5344CB8AC3E}">
        <p14:creationId xmlns:p14="http://schemas.microsoft.com/office/powerpoint/2010/main" val="34298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D8968-BC97-BA40-A769-BACF658C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63"/>
          <a:stretch/>
        </p:blipFill>
        <p:spPr>
          <a:xfrm>
            <a:off x="220980" y="1463040"/>
            <a:ext cx="11438209" cy="370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46490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5F8A-E262-6A49-AFC5-D7559B7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BY" dirty="0"/>
              <a:t>Signal</a:t>
            </a:r>
            <a:br>
              <a:rPr lang="en-BY" dirty="0"/>
            </a:br>
            <a:br>
              <a:rPr lang="en-BY" dirty="0"/>
            </a:br>
            <a:r>
              <a:rPr lang="en-BY" dirty="0"/>
              <a:t>MtProto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DEAC-9C98-8742-B737-4A30C547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685131"/>
            <a:ext cx="4649783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Signal messenger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E851-9834-7841-A7FD-588064DC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509043"/>
            <a:ext cx="4878391" cy="3282155"/>
          </a:xfrm>
        </p:spPr>
        <p:txBody>
          <a:bodyPr>
            <a:normAutofit/>
          </a:bodyPr>
          <a:lstStyle/>
          <a:p>
            <a:r>
              <a:rPr lang="en-US" dirty="0"/>
              <a:t>X3DF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эллиптических</a:t>
            </a:r>
            <a:r>
              <a:rPr lang="en-US" dirty="0"/>
              <a:t> </a:t>
            </a:r>
            <a:r>
              <a:rPr lang="en-US" dirty="0" err="1"/>
              <a:t>кривых</a:t>
            </a:r>
            <a:r>
              <a:rPr lang="en-BY" dirty="0"/>
              <a:t> </a:t>
            </a:r>
          </a:p>
          <a:p>
            <a:r>
              <a:rPr lang="en-US" dirty="0"/>
              <a:t>SHA256/512</a:t>
            </a:r>
            <a:endParaRPr lang="en-BY" dirty="0"/>
          </a:p>
          <a:p>
            <a:r>
              <a:rPr lang="ru-RU" dirty="0"/>
              <a:t>использует примитивное шифрование самих сообщений (</a:t>
            </a:r>
            <a:r>
              <a:rPr lang="en-US" dirty="0"/>
              <a:t>AEAD</a:t>
            </a:r>
            <a:r>
              <a:rPr lang="ru-RU" dirty="0"/>
              <a:t>), но при этом основывается на сложном алгоритме генерации ключей</a:t>
            </a:r>
            <a:r>
              <a:rPr lang="en-BY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85F8-6E58-974C-9F75-9EA38551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672429"/>
            <a:ext cx="4646602" cy="823912"/>
          </a:xfrm>
        </p:spPr>
        <p:txBody>
          <a:bodyPr/>
          <a:lstStyle/>
          <a:p>
            <a:r>
              <a:rPr lang="en-BY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Telegram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E65FE-C0FD-9346-A16C-972DAFE7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9043"/>
            <a:ext cx="4875210" cy="3282155"/>
          </a:xfrm>
        </p:spPr>
        <p:txBody>
          <a:bodyPr>
            <a:normAutofit/>
          </a:bodyPr>
          <a:lstStyle/>
          <a:p>
            <a:r>
              <a:rPr lang="ru-RU" dirty="0"/>
              <a:t>Стандартный </a:t>
            </a:r>
            <a:r>
              <a:rPr lang="en-US" dirty="0"/>
              <a:t>DH</a:t>
            </a:r>
          </a:p>
          <a:p>
            <a:r>
              <a:rPr lang="en-US" dirty="0"/>
              <a:t>SHA256</a:t>
            </a:r>
          </a:p>
          <a:p>
            <a:r>
              <a:rPr lang="ru-RU" dirty="0"/>
              <a:t>делает ставку на пакет сообщения, который формируется особым образом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0007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98FC73D9-7C30-9C49-A268-740A18D14A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1556" y="433070"/>
            <a:ext cx="5977501" cy="61257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5834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8A1B5-6A8B-E14F-8656-CDB56AB2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94A4-90E4-9549-8019-3197D5D7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15E0-B43A-7548-B628-DACF37AB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разобрали структуру и функционал двойного храповика</a:t>
            </a:r>
          </a:p>
          <a:p>
            <a:r>
              <a:rPr lang="ru-RU" dirty="0"/>
              <a:t>Мы посмотрели, как это работает в реализации</a:t>
            </a:r>
          </a:p>
          <a:p>
            <a:r>
              <a:rPr lang="ru-RU" dirty="0"/>
              <a:t>Мы поняли, как сложно будет перехватить и прочитать сообщения постороннему человеку</a:t>
            </a:r>
          </a:p>
          <a:p>
            <a:r>
              <a:rPr lang="ru-RU" dirty="0"/>
              <a:t>Сигнал безопаснее телеграмма, но наложить двойной храповик на сервер очень сложно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94307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C3BA-245C-6941-92F0-6549453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B3BA-F666-B849-AA3E-9B974937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Signal Protocol</a:t>
            </a:r>
          </a:p>
          <a:p>
            <a:r>
              <a:rPr lang="ru-RU" dirty="0"/>
              <a:t>Описать алгоритм сквозного шифрования</a:t>
            </a:r>
            <a:endParaRPr lang="en-BY" dirty="0"/>
          </a:p>
          <a:p>
            <a:pPr lvl="0"/>
            <a:r>
              <a:rPr lang="ru-RU" dirty="0"/>
              <a:t>Сравнить </a:t>
            </a:r>
            <a:r>
              <a:rPr lang="en-US" dirty="0"/>
              <a:t>Signal Protocol </a:t>
            </a:r>
            <a:r>
              <a:rPr lang="ru-RU" dirty="0"/>
              <a:t>и </a:t>
            </a:r>
            <a:r>
              <a:rPr lang="en-US" dirty="0" err="1"/>
              <a:t>MTProto</a:t>
            </a:r>
            <a:endParaRPr lang="en-BY" dirty="0"/>
          </a:p>
          <a:p>
            <a:r>
              <a:rPr lang="ru-RU" dirty="0"/>
              <a:t>Реализовать приложение с криптосистемой протокола</a:t>
            </a:r>
            <a:r>
              <a:rPr lang="en-BY" dirty="0"/>
              <a:t>(</a:t>
            </a:r>
            <a:r>
              <a:rPr lang="ru-RU" dirty="0"/>
              <a:t>оказалась 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33815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52C-4BE6-2449-9D41-82A27A64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B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605E6-8FD0-8744-8623-877D2F16D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3748" r="5069" b="5007"/>
          <a:stretch/>
        </p:blipFill>
        <p:spPr>
          <a:xfrm>
            <a:off x="2771775" y="2228850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279-D18C-C241-907C-65DC121B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протокола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3545-6E2A-BB42-B481-1C527E6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Эллиптические кривые</a:t>
            </a:r>
          </a:p>
          <a:p>
            <a:r>
              <a:rPr lang="ru-RU" dirty="0"/>
              <a:t>Обмен ключей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мана</a:t>
            </a:r>
            <a:endParaRPr lang="ru-RU" dirty="0"/>
          </a:p>
          <a:p>
            <a:r>
              <a:rPr lang="ru-RU" dirty="0"/>
              <a:t>Симметричный храповик</a:t>
            </a:r>
          </a:p>
          <a:p>
            <a:r>
              <a:rPr lang="ru-RU" dirty="0"/>
              <a:t>Храповик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endParaRPr lang="en-BY" dirty="0"/>
          </a:p>
          <a:p>
            <a:r>
              <a:rPr lang="en-BY" dirty="0"/>
              <a:t>KDF </a:t>
            </a:r>
            <a:endParaRPr lang="ru-RU" dirty="0"/>
          </a:p>
          <a:p>
            <a:r>
              <a:rPr lang="en-BY" dirty="0"/>
              <a:t>HMAC-SHA256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E7F92-D21D-2749-8613-A4997828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357803"/>
            <a:ext cx="3740149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BC95-0A08-4F4C-9057-3F9BB65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Подпись 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F329-8B4F-934D-BA04-FE3715CD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реквизит, позволяющий подтвердить авторство. </a:t>
            </a:r>
            <a:endParaRPr lang="en-BY" dirty="0"/>
          </a:p>
          <a:p>
            <a:r>
              <a:rPr lang="ru-RU" dirty="0"/>
              <a:t>В данном протоколе используются </a:t>
            </a:r>
            <a:r>
              <a:rPr lang="en-US" dirty="0" err="1"/>
              <a:t>EdDSA</a:t>
            </a:r>
            <a:r>
              <a:rPr lang="en-US" dirty="0"/>
              <a:t> </a:t>
            </a:r>
            <a:r>
              <a:rPr lang="ru-RU" dirty="0"/>
              <a:t>алгоритмы(ДХ  </a:t>
            </a:r>
            <a:r>
              <a:rPr lang="en-US" dirty="0"/>
              <a:t>+ </a:t>
            </a:r>
            <a:r>
              <a:rPr lang="ru-RU" dirty="0" err="1"/>
              <a:t>хеш</a:t>
            </a:r>
            <a:r>
              <a:rPr lang="ru-RU"/>
              <a:t> функции</a:t>
            </a:r>
            <a:r>
              <a:rPr lang="en-US" dirty="0"/>
              <a:t>)</a:t>
            </a:r>
            <a:r>
              <a:rPr lang="en-B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26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4BD0-8A66-3541-AE77-B9F333B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HMAC—ha256</a:t>
            </a:r>
            <a:endParaRPr lang="en-B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B19D7-8633-2E41-ACA4-1EBECCCB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Y" dirty="0"/>
              <a:t>HMAC- механизмов проверки целостности информации, </a:t>
            </a:r>
            <a:r>
              <a:rPr lang="ru-RU" dirty="0"/>
              <a:t>который использует функцию хеширования</a:t>
            </a:r>
            <a:r>
              <a:rPr lang="en-BY" dirty="0"/>
              <a:t> </a:t>
            </a:r>
            <a:endParaRPr lang="ru-RU" dirty="0"/>
          </a:p>
          <a:p>
            <a:r>
              <a:rPr lang="en-US" dirty="0"/>
              <a:t>S</a:t>
            </a:r>
            <a:r>
              <a:rPr lang="en-BY" dirty="0"/>
              <a:t>ha-256: </a:t>
            </a:r>
            <a:r>
              <a:rPr lang="ru-RU" dirty="0" err="1"/>
              <a:t>функия</a:t>
            </a:r>
            <a:r>
              <a:rPr lang="ru-RU" dirty="0"/>
              <a:t> хеширования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243024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959BFC-5FAE-6A46-8D77-254570DD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ключами по </a:t>
            </a:r>
            <a:r>
              <a:rPr lang="ru-RU" dirty="0" err="1"/>
              <a:t>Диффи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Ману</a:t>
            </a:r>
            <a:endParaRPr lang="en-BY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51F7E32-E658-034A-98A3-2E1EB39C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387" y="2160588"/>
            <a:ext cx="7077264" cy="3881437"/>
          </a:xfrm>
        </p:spPr>
      </p:pic>
    </p:spTree>
    <p:extLst>
      <p:ext uri="{BB962C8B-B14F-4D97-AF65-F5344CB8AC3E}">
        <p14:creationId xmlns:p14="http://schemas.microsoft.com/office/powerpoint/2010/main" val="18801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55C-939B-3B41-8E80-29BC1FB4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862453"/>
            <a:ext cx="8510251" cy="610256"/>
          </a:xfrm>
        </p:spPr>
        <p:txBody>
          <a:bodyPr/>
          <a:lstStyle/>
          <a:p>
            <a:r>
              <a:rPr lang="ru-RU" dirty="0"/>
              <a:t>Эллиптические кривые</a:t>
            </a:r>
            <a:endParaRPr lang="en-BY" dirty="0"/>
          </a:p>
        </p:txBody>
      </p:sp>
      <p:pic>
        <p:nvPicPr>
          <p:cNvPr id="1026" name="Picture 2" descr="Basic Intro to Elliptic Curve Cryptography - Qvault">
            <a:extLst>
              <a:ext uri="{FF2B5EF4-FFF2-40B4-BE49-F238E27FC236}">
                <a16:creationId xmlns:a16="http://schemas.microsoft.com/office/drawing/2014/main" id="{BBB24351-AF1E-DE43-A47D-F78A424E72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6705" y="1693710"/>
            <a:ext cx="5891213" cy="33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59DE8A-6392-EE42-A3E4-4D7691AD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5228519"/>
            <a:ext cx="7662758" cy="861704"/>
          </a:xfrm>
        </p:spPr>
        <p:txBody>
          <a:bodyPr/>
          <a:lstStyle/>
          <a:p>
            <a:r>
              <a:rPr lang="en-US" sz="2800" dirty="0"/>
              <a:t>y</a:t>
            </a:r>
            <a:r>
              <a:rPr lang="en-US" sz="2800" baseline="30000" dirty="0"/>
              <a:t>2 </a:t>
            </a:r>
            <a:r>
              <a:rPr lang="en-US" sz="2800" dirty="0"/>
              <a:t>+ a</a:t>
            </a:r>
            <a:r>
              <a:rPr lang="en-US" sz="2800" baseline="-25000" dirty="0"/>
              <a:t>1</a:t>
            </a:r>
            <a:r>
              <a:rPr lang="en-US" sz="2800" dirty="0"/>
              <a:t>xy + a</a:t>
            </a:r>
            <a:r>
              <a:rPr lang="en-US" sz="2800" baseline="-25000" dirty="0"/>
              <a:t>3</a:t>
            </a:r>
            <a:r>
              <a:rPr lang="en-US" sz="2800" dirty="0"/>
              <a:t>y = x</a:t>
            </a:r>
            <a:r>
              <a:rPr lang="en-US" sz="2800" baseline="30000" dirty="0"/>
              <a:t>3 </a:t>
            </a:r>
            <a:r>
              <a:rPr lang="en-US" sz="2800" dirty="0"/>
              <a:t>+ a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4</a:t>
            </a:r>
            <a:r>
              <a:rPr lang="en-US" sz="2800" dirty="0"/>
              <a:t>x + a</a:t>
            </a:r>
            <a:r>
              <a:rPr lang="en-US" sz="2800" baseline="-25000" dirty="0"/>
              <a:t>6</a:t>
            </a:r>
            <a:endParaRPr lang="en-BY" sz="2800" dirty="0"/>
          </a:p>
          <a:p>
            <a:endParaRPr lang="en-B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78015-EEAE-774C-9C8F-3D424857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357803"/>
            <a:ext cx="3740149" cy="37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6A9D-A844-6043-B087-BA5CC135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Расширенный тройной </a:t>
            </a:r>
            <a:r>
              <a:rPr lang="ru-RU" dirty="0" err="1"/>
              <a:t>Диффи</a:t>
            </a:r>
            <a:r>
              <a:rPr lang="en-US" dirty="0"/>
              <a:t>-</a:t>
            </a:r>
            <a:r>
              <a:rPr lang="ru-RU" dirty="0" err="1">
                <a:solidFill>
                  <a:srgbClr val="FF0000"/>
                </a:solidFill>
              </a:rPr>
              <a:t>Хелл</a:t>
            </a:r>
            <a:r>
              <a:rPr lang="ru-RU" dirty="0" err="1"/>
              <a:t>ман</a:t>
            </a:r>
            <a:r>
              <a:rPr lang="en-US" dirty="0"/>
              <a:t>(extended triple Diffie-</a:t>
            </a:r>
            <a:r>
              <a:rPr lang="en-US" dirty="0">
                <a:solidFill>
                  <a:srgbClr val="FF0000"/>
                </a:solidFill>
              </a:rPr>
              <a:t>Hell</a:t>
            </a:r>
            <a:r>
              <a:rPr lang="en-US" dirty="0"/>
              <a:t>man)</a:t>
            </a:r>
            <a:endParaRPr lang="en-BY" dirty="0"/>
          </a:p>
        </p:txBody>
      </p:sp>
      <p:pic>
        <p:nvPicPr>
          <p:cNvPr id="3074" name="Picture 2" descr="Exteded Triple Diffie-Hellman - CryptoWiki">
            <a:extLst>
              <a:ext uri="{FF2B5EF4-FFF2-40B4-BE49-F238E27FC236}">
                <a16:creationId xmlns:a16="http://schemas.microsoft.com/office/drawing/2014/main" id="{D8B6DDEA-10F7-8541-8564-FA2A60AF0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74" y="671878"/>
            <a:ext cx="5600626" cy="511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AC808-706A-F34B-BCDD-940C422E1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Происходит на этапе инициализации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Каждый ключ имеет две части: секретную и публичную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конце получается один общий ключ </a:t>
            </a:r>
            <a:r>
              <a:rPr lang="en-US" dirty="0"/>
              <a:t>KDF(DH1||DH2||DH3||DH4)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368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BD5-C103-8F42-B12D-81177DAC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Цепочка </a:t>
            </a:r>
            <a:r>
              <a:rPr lang="en-US" b="1" dirty="0"/>
              <a:t>KDF</a:t>
            </a:r>
            <a:endParaRPr lang="en-BY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0D8717-881C-E144-9100-D6D375C51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44" y="165258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963D3D-47DC-A740-A9BF-5510209B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Пусть определен секретный ключ.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Подадим его на вход функции KDF вместе с каким-то input. 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бразуется новый секретный ключ и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Полученный секретный ключ снова подаем на вход функции и т.д.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Y" dirty="0"/>
              <a:t>Образуется KDF цепочка. </a:t>
            </a:r>
          </a:p>
        </p:txBody>
      </p:sp>
    </p:spTree>
    <p:extLst>
      <p:ext uri="{BB962C8B-B14F-4D97-AF65-F5344CB8AC3E}">
        <p14:creationId xmlns:p14="http://schemas.microsoft.com/office/powerpoint/2010/main" val="1336020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{0E2884B5-84BE-1E44-9443-F899B8B3A9C9}tf10001060</Template>
  <TotalTime>639</TotalTime>
  <Words>368</Words>
  <Application>Microsoft Macintosh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Signal Protocol</vt:lpstr>
      <vt:lpstr>Цели и задачи</vt:lpstr>
      <vt:lpstr>Примитивы протокола</vt:lpstr>
      <vt:lpstr>Подпись </vt:lpstr>
      <vt:lpstr>HMAC—ha256</vt:lpstr>
      <vt:lpstr>Обмен ключами по Диффи ХеллМану</vt:lpstr>
      <vt:lpstr>Эллиптические кривые</vt:lpstr>
      <vt:lpstr>Расширенный тройной Диффи-Хеллман(extended triple Diffie-Hellman)</vt:lpstr>
      <vt:lpstr>Цепочка KDF</vt:lpstr>
      <vt:lpstr>Симметричный храповик</vt:lpstr>
      <vt:lpstr>PowerPoint Presentation</vt:lpstr>
      <vt:lpstr>PowerPoint Presentation</vt:lpstr>
      <vt:lpstr>Храповик Диффи-Хеллмана</vt:lpstr>
      <vt:lpstr>Двойной храповик</vt:lpstr>
      <vt:lpstr>PowerPoint Presentation</vt:lpstr>
      <vt:lpstr>Signal  MtProto</vt:lpstr>
      <vt:lpstr>PowerPoint Presentation</vt:lpstr>
      <vt:lpstr>PowerPoint Presentation</vt:lpstr>
      <vt:lpstr>Итог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Protocol</dc:title>
  <dc:creator>Natallia Zhamaitsiak</dc:creator>
  <cp:lastModifiedBy>Natallia Zhamaitsiak</cp:lastModifiedBy>
  <cp:revision>21</cp:revision>
  <dcterms:created xsi:type="dcterms:W3CDTF">2021-05-06T20:30:00Z</dcterms:created>
  <dcterms:modified xsi:type="dcterms:W3CDTF">2021-05-18T10:12:48Z</dcterms:modified>
</cp:coreProperties>
</file>