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70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4632"/>
  </p:normalViewPr>
  <p:slideViewPr>
    <p:cSldViewPr snapToGrid="0" snapToObjects="1">
      <p:cViewPr varScale="1">
        <p:scale>
          <a:sx n="115" d="100"/>
          <a:sy n="115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6965-06EF-D243-8F98-9CF1F78CD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Signal Protocol</a:t>
            </a:r>
            <a:endParaRPr lang="en-B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BF435-8CF2-994E-8C26-0E27CFAEFE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2"/>
          <a:lstStyle/>
          <a:p>
            <a:r>
              <a:rPr lang="ru-RU" dirty="0" err="1"/>
              <a:t>ЖЕМойтяк</a:t>
            </a:r>
            <a:r>
              <a:rPr lang="ru-RU" dirty="0"/>
              <a:t> </a:t>
            </a:r>
            <a:r>
              <a:rPr lang="ru-RU" dirty="0" err="1"/>
              <a:t>НаТалья</a:t>
            </a:r>
            <a:endParaRPr lang="ru-RU" dirty="0"/>
          </a:p>
          <a:p>
            <a:r>
              <a:rPr lang="ru-RU" dirty="0"/>
              <a:t>Бельская Екатерина</a:t>
            </a:r>
          </a:p>
          <a:p>
            <a:r>
              <a:rPr lang="ru-RU" dirty="0"/>
              <a:t>Ли </a:t>
            </a:r>
            <a:r>
              <a:rPr lang="ru-RU" dirty="0" err="1"/>
              <a:t>Чжиюань</a:t>
            </a:r>
            <a:endParaRPr lang="ru-RU" dirty="0"/>
          </a:p>
          <a:p>
            <a:r>
              <a:rPr lang="ru-RU" dirty="0" err="1"/>
              <a:t>Чекалинский</a:t>
            </a:r>
            <a:r>
              <a:rPr lang="ru-RU" dirty="0"/>
              <a:t> Никита</a:t>
            </a:r>
          </a:p>
          <a:p>
            <a:r>
              <a:rPr lang="ru-RU" dirty="0"/>
              <a:t>Таборов Лев</a:t>
            </a:r>
          </a:p>
        </p:txBody>
      </p:sp>
    </p:spTree>
    <p:extLst>
      <p:ext uri="{BB962C8B-B14F-4D97-AF65-F5344CB8AC3E}">
        <p14:creationId xmlns:p14="http://schemas.microsoft.com/office/powerpoint/2010/main" val="4006646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D7A8B1-0987-C047-AE95-A43F769A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Двойной храповик</a:t>
            </a:r>
            <a:endParaRPr lang="en-B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D8A94-5331-4D4E-8329-E9C52A732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Объединение симметричного и храповика </a:t>
            </a:r>
            <a:r>
              <a:rPr lang="ru-RU" sz="2000" dirty="0" err="1"/>
              <a:t>Диффи</a:t>
            </a:r>
            <a:r>
              <a:rPr lang="en-US" sz="2000" dirty="0"/>
              <a:t>-</a:t>
            </a:r>
            <a:r>
              <a:rPr lang="ru-RU" sz="2000" dirty="0" err="1"/>
              <a:t>Хеллмана</a:t>
            </a:r>
            <a:endParaRPr lang="en-BY" sz="20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8C3EB4E-4413-0145-96AC-55FE07769D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357" y="1357313"/>
            <a:ext cx="6039381" cy="419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89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2D8968-BC97-BA40-A769-BACF658C0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63"/>
          <a:stretch/>
        </p:blipFill>
        <p:spPr>
          <a:xfrm>
            <a:off x="220980" y="1463040"/>
            <a:ext cx="11438209" cy="37033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346490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5F8A-E262-6A49-AFC5-D7559B7D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2"/>
          <a:lstStyle/>
          <a:p>
            <a:r>
              <a:rPr lang="en-BY" dirty="0"/>
              <a:t>Signal</a:t>
            </a:r>
            <a:br>
              <a:rPr lang="en-BY" dirty="0"/>
            </a:br>
            <a:br>
              <a:rPr lang="en-BY" dirty="0"/>
            </a:br>
            <a:r>
              <a:rPr lang="en-BY" dirty="0"/>
              <a:t>MtProto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7DEAC-9C98-8742-B737-4A30C547A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713" y="1685131"/>
            <a:ext cx="4649783" cy="823912"/>
          </a:xfrm>
        </p:spPr>
        <p:txBody>
          <a:bodyPr/>
          <a:lstStyle/>
          <a:p>
            <a:r>
              <a:rPr lang="en-BY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Signal messenger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7E851-9834-7841-A7FD-588064DC9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509043"/>
            <a:ext cx="4878391" cy="32821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X3DF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эллиптических</a:t>
            </a:r>
            <a:r>
              <a:rPr lang="en-US" dirty="0"/>
              <a:t> </a:t>
            </a:r>
            <a:r>
              <a:rPr lang="en-US" dirty="0" err="1"/>
              <a:t>кривых</a:t>
            </a:r>
            <a:r>
              <a:rPr lang="en-BY" dirty="0"/>
              <a:t> </a:t>
            </a:r>
          </a:p>
          <a:p>
            <a:r>
              <a:rPr lang="en-US" dirty="0"/>
              <a:t>SHA256/512</a:t>
            </a:r>
            <a:endParaRPr lang="en-BY" dirty="0"/>
          </a:p>
          <a:p>
            <a:r>
              <a:rPr lang="ru-RU" dirty="0"/>
              <a:t>использует примитивное шифрование самих сообщений (</a:t>
            </a:r>
            <a:r>
              <a:rPr lang="en-US" dirty="0"/>
              <a:t>AEAD</a:t>
            </a:r>
            <a:r>
              <a:rPr lang="ru-RU" dirty="0"/>
              <a:t>), но при этом основывается на сложном алгоритме генерации ключей</a:t>
            </a:r>
            <a:r>
              <a:rPr lang="en-BY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C85F8-6E58-974C-9F75-9EA385510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1672429"/>
            <a:ext cx="4646602" cy="823912"/>
          </a:xfrm>
        </p:spPr>
        <p:txBody>
          <a:bodyPr/>
          <a:lstStyle/>
          <a:p>
            <a:r>
              <a:rPr lang="en-BY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Telegram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E65FE-C0FD-9346-A16C-972DAFE74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9043"/>
            <a:ext cx="4875210" cy="328215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Стандартный </a:t>
            </a:r>
            <a:r>
              <a:rPr lang="en-US" dirty="0"/>
              <a:t>DH</a:t>
            </a:r>
          </a:p>
          <a:p>
            <a:r>
              <a:rPr lang="en-US" dirty="0"/>
              <a:t>SHA256</a:t>
            </a:r>
          </a:p>
          <a:p>
            <a:r>
              <a:rPr lang="ru-RU" dirty="0"/>
              <a:t>делает ставку на пакет сообщения, который формируется особым образом </a:t>
            </a:r>
            <a:endParaRPr lang="en-BY" dirty="0"/>
          </a:p>
        </p:txBody>
      </p:sp>
    </p:spTree>
    <p:extLst>
      <p:ext uri="{BB962C8B-B14F-4D97-AF65-F5344CB8AC3E}">
        <p14:creationId xmlns:p14="http://schemas.microsoft.com/office/powerpoint/2010/main" val="100077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8A1B5-6A8B-E14F-8656-CDB56AB22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55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94A4-90E4-9549-8019-3197D5D7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  <a:endParaRPr lang="en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215E0-B43A-7548-B628-DACF37AB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разобрали структуру и функционал двойного храповика</a:t>
            </a:r>
          </a:p>
          <a:p>
            <a:r>
              <a:rPr lang="ru-RU" dirty="0"/>
              <a:t>Мы посмотрели, как это работает в реализации</a:t>
            </a:r>
          </a:p>
          <a:p>
            <a:r>
              <a:rPr lang="ru-RU" dirty="0"/>
              <a:t>Мы поняли, как сложно будет перехватить и прочитать сообщения постороннему человеку</a:t>
            </a:r>
          </a:p>
          <a:p>
            <a:r>
              <a:rPr lang="ru-RU" dirty="0"/>
              <a:t>Сигнал безопаснее телеграмма, но наложить двойной храповик на сервер очень сложно</a:t>
            </a:r>
            <a:endParaRPr lang="en-BY" dirty="0"/>
          </a:p>
        </p:txBody>
      </p:sp>
    </p:spTree>
    <p:extLst>
      <p:ext uri="{BB962C8B-B14F-4D97-AF65-F5344CB8AC3E}">
        <p14:creationId xmlns:p14="http://schemas.microsoft.com/office/powerpoint/2010/main" val="1943071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C52C-4BE6-2449-9D41-82A27A64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B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605E6-8FD0-8744-8623-877D2F16D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6" t="3748" r="5069" b="5007"/>
          <a:stretch/>
        </p:blipFill>
        <p:spPr>
          <a:xfrm>
            <a:off x="2771775" y="2228850"/>
            <a:ext cx="56864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5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C3BA-245C-6941-92F0-6549453B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  <a:endParaRPr lang="en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B3BA-F666-B849-AA3E-9B974937D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Изучить и описать </a:t>
            </a:r>
            <a:r>
              <a:rPr lang="en-US" dirty="0"/>
              <a:t>Signal Protocol</a:t>
            </a:r>
          </a:p>
          <a:p>
            <a:r>
              <a:rPr lang="ru-RU" dirty="0"/>
              <a:t>Описать алгоритм сквозного шифрования</a:t>
            </a:r>
            <a:endParaRPr lang="en-BY" dirty="0"/>
          </a:p>
          <a:p>
            <a:pPr lvl="0"/>
            <a:r>
              <a:rPr lang="ru-RU" dirty="0"/>
              <a:t>Сравнить </a:t>
            </a:r>
            <a:r>
              <a:rPr lang="en-US" dirty="0"/>
              <a:t>Signal Protocol </a:t>
            </a:r>
            <a:r>
              <a:rPr lang="ru-RU" dirty="0"/>
              <a:t>и </a:t>
            </a:r>
            <a:r>
              <a:rPr lang="en-US" dirty="0" err="1"/>
              <a:t>MTProto</a:t>
            </a:r>
            <a:endParaRPr lang="en-BY" dirty="0"/>
          </a:p>
          <a:p>
            <a:r>
              <a:rPr lang="ru-RU" dirty="0"/>
              <a:t>Реализовать приложение с криптосистемой протокола</a:t>
            </a:r>
            <a:r>
              <a:rPr lang="en-BY" dirty="0"/>
              <a:t>(</a:t>
            </a:r>
            <a:r>
              <a:rPr lang="ru-RU" dirty="0"/>
              <a:t>оказалась </a:t>
            </a:r>
            <a:endParaRPr lang="en-BY" dirty="0"/>
          </a:p>
        </p:txBody>
      </p:sp>
    </p:spTree>
    <p:extLst>
      <p:ext uri="{BB962C8B-B14F-4D97-AF65-F5344CB8AC3E}">
        <p14:creationId xmlns:p14="http://schemas.microsoft.com/office/powerpoint/2010/main" val="333815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5279-D18C-C241-907C-65DC121B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Примитивы протокола</a:t>
            </a:r>
            <a:endParaRPr lang="en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C3545-6E2A-BB42-B481-1C527E66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Эллиптические кривые</a:t>
            </a:r>
          </a:p>
          <a:p>
            <a:r>
              <a:rPr lang="ru-RU" dirty="0"/>
              <a:t>Обмен ключей </a:t>
            </a:r>
            <a:r>
              <a:rPr lang="ru-RU" dirty="0" err="1"/>
              <a:t>Диффи</a:t>
            </a:r>
            <a:r>
              <a:rPr lang="en-US" dirty="0"/>
              <a:t>-</a:t>
            </a:r>
            <a:r>
              <a:rPr lang="ru-RU" dirty="0" err="1">
                <a:solidFill>
                  <a:srgbClr val="FF0000"/>
                </a:solidFill>
              </a:rPr>
              <a:t>Хелл</a:t>
            </a:r>
            <a:r>
              <a:rPr lang="ru-RU" dirty="0" err="1"/>
              <a:t>мана</a:t>
            </a:r>
            <a:endParaRPr lang="ru-RU" dirty="0"/>
          </a:p>
          <a:p>
            <a:r>
              <a:rPr lang="ru-RU" dirty="0"/>
              <a:t>Симметричный храповик</a:t>
            </a:r>
          </a:p>
          <a:p>
            <a:r>
              <a:rPr lang="ru-RU" dirty="0"/>
              <a:t>Храповик </a:t>
            </a:r>
            <a:r>
              <a:rPr lang="ru-RU" dirty="0" err="1"/>
              <a:t>Диффи</a:t>
            </a:r>
            <a:r>
              <a:rPr lang="en-US" dirty="0"/>
              <a:t>-</a:t>
            </a:r>
            <a:r>
              <a:rPr lang="ru-RU" dirty="0" err="1">
                <a:solidFill>
                  <a:srgbClr val="FF0000"/>
                </a:solidFill>
              </a:rPr>
              <a:t>Хелл</a:t>
            </a:r>
            <a:r>
              <a:rPr lang="ru-RU" dirty="0" err="1"/>
              <a:t>ман</a:t>
            </a:r>
            <a:endParaRPr lang="en-BY" dirty="0"/>
          </a:p>
          <a:p>
            <a:r>
              <a:rPr lang="en-BY" dirty="0"/>
              <a:t>KDF </a:t>
            </a:r>
            <a:endParaRPr lang="ru-RU" dirty="0"/>
          </a:p>
          <a:p>
            <a:r>
              <a:rPr lang="en-BY" dirty="0"/>
              <a:t>HMAC-SHA256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E7F92-D21D-2749-8613-A49978285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1357803"/>
            <a:ext cx="3740149" cy="37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1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6A9D-A844-6043-B087-BA5CC135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Расширенный тройной </a:t>
            </a:r>
            <a:r>
              <a:rPr lang="ru-RU" dirty="0" err="1"/>
              <a:t>Диффи</a:t>
            </a:r>
            <a:r>
              <a:rPr lang="en-US" dirty="0"/>
              <a:t>-</a:t>
            </a:r>
            <a:r>
              <a:rPr lang="ru-RU" dirty="0" err="1">
                <a:solidFill>
                  <a:srgbClr val="FF0000"/>
                </a:solidFill>
              </a:rPr>
              <a:t>Хелл</a:t>
            </a:r>
            <a:r>
              <a:rPr lang="ru-RU" dirty="0" err="1"/>
              <a:t>ман</a:t>
            </a:r>
            <a:r>
              <a:rPr lang="en-US" dirty="0"/>
              <a:t>(extended triple Diffie-</a:t>
            </a:r>
            <a:r>
              <a:rPr lang="en-US" dirty="0">
                <a:solidFill>
                  <a:srgbClr val="FF0000"/>
                </a:solidFill>
              </a:rPr>
              <a:t>Hell</a:t>
            </a:r>
            <a:r>
              <a:rPr lang="en-US" dirty="0"/>
              <a:t>man)</a:t>
            </a:r>
            <a:endParaRPr lang="en-BY" dirty="0"/>
          </a:p>
        </p:txBody>
      </p:sp>
      <p:pic>
        <p:nvPicPr>
          <p:cNvPr id="3074" name="Picture 2" descr="Exteded Triple Diffie-Hellman - CryptoWiki">
            <a:extLst>
              <a:ext uri="{FF2B5EF4-FFF2-40B4-BE49-F238E27FC236}">
                <a16:creationId xmlns:a16="http://schemas.microsoft.com/office/drawing/2014/main" id="{D8B6DDEA-10F7-8541-8564-FA2A60AF0C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7874" y="671878"/>
            <a:ext cx="5600626" cy="511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1AC808-706A-F34B-BCDD-940C422E1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Происходит на этапе инициализации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Каждый ключ имеет две части: секретную и публичную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 конце получается один общий ключ </a:t>
            </a:r>
            <a:r>
              <a:rPr lang="en-US" dirty="0"/>
              <a:t>KDF(DH1||DH2||DH3||DH4)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4368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6BD5-C103-8F42-B12D-81177DAC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Цепочка </a:t>
            </a:r>
            <a:r>
              <a:rPr lang="en-US" b="1" dirty="0"/>
              <a:t>KDF</a:t>
            </a:r>
            <a:endParaRPr lang="en-BY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963D3D-47DC-A740-A9BF-5510209B3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Y" dirty="0"/>
              <a:t>Пусть определен секретный ключ.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Y" dirty="0"/>
              <a:t>Подадим его на вход функции KDF вместе с каким-то input. 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Y" dirty="0"/>
              <a:t>бразуется новый секретный ключ и output.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Y" dirty="0"/>
              <a:t>Полученный секретный ключ снова подаем на вход функции и т.д.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Y" dirty="0"/>
              <a:t>Образуется KDF цепочка. 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E0D8717-881C-E144-9100-D6D375C51D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706436"/>
            <a:ext cx="5300663" cy="530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02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89D9-69C6-0C47-B0D2-D5206A60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Симметричный храповик</a:t>
            </a:r>
            <a:endParaRPr lang="en-B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E1A62-308F-AA43-BAD0-394A88BFD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Цепочки отправки и получения обеспечивают шифрование каждого сообщения уникальным ключом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Вычисление следующего ключа цепочки и ключа сообщения из данного ключа цепочки - это один шаг храповика</a:t>
            </a:r>
            <a:endParaRPr lang="en-BY"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BC382F0-1A49-5540-A2ED-7A1BBCF60E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601" y="936388"/>
            <a:ext cx="6429223" cy="472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52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17C9BA1E-1E04-B04C-82B2-3388ABEF1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32" y="820289"/>
            <a:ext cx="6872286" cy="55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5BEB53-088E-7149-879C-6D52D16BEB12}"/>
              </a:ext>
            </a:extLst>
          </p:cNvPr>
          <p:cNvSpPr txBox="1"/>
          <p:nvPr/>
        </p:nvSpPr>
        <p:spPr>
          <a:xfrm>
            <a:off x="6886575" y="5573227"/>
            <a:ext cx="2743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Bob’s new ratchet key </a:t>
            </a:r>
            <a:r>
              <a:rPr lang="en-US" sz="1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pair</a:t>
            </a:r>
            <a:endParaRPr lang="en-BY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837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9050A48C-ACF1-9842-A294-337BDBF63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389276"/>
            <a:ext cx="6149975" cy="607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44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BA836F-2B11-4E42-BDB9-9D005907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Храповик </a:t>
            </a:r>
            <a:r>
              <a:rPr lang="ru-RU" b="1" dirty="0" err="1"/>
              <a:t>Диффи-</a:t>
            </a:r>
            <a:r>
              <a:rPr lang="ru-RU" b="1" dirty="0" err="1">
                <a:solidFill>
                  <a:srgbClr val="FF0000"/>
                </a:solidFill>
              </a:rPr>
              <a:t>Хелл</a:t>
            </a:r>
            <a:r>
              <a:rPr lang="ru-RU" b="1" dirty="0" err="1"/>
              <a:t>мана</a:t>
            </a:r>
            <a:endParaRPr lang="en-BY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B513BE-FD88-F54D-91AD-7F896B32B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Y" dirty="0"/>
              <a:t>Когда новый открытый ключ храповика получен от удаленной стороны, выполняется шаг храповика DH, который заменяет текущую пару ключей храповика локальной стороны новой парой ключей.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Y" dirty="0"/>
              <a:t>Выходы DH, генерируемые на каждом шаге храповика DH, используются для получения новых ключей цепочки отправки и получения.</a:t>
            </a:r>
          </a:p>
          <a:p>
            <a:endParaRPr lang="en-BY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FBD3160-4D06-194A-9451-BE81A39D32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925" y="668678"/>
            <a:ext cx="5837370" cy="500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385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614</TotalTime>
  <Words>311</Words>
  <Application>Microsoft Macintosh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Signal Protocol</vt:lpstr>
      <vt:lpstr>Цели и задачи</vt:lpstr>
      <vt:lpstr>Примитивы протокола</vt:lpstr>
      <vt:lpstr>Расширенный тройной Диффи-Хеллман(extended triple Diffie-Hellman)</vt:lpstr>
      <vt:lpstr>Цепочка KDF</vt:lpstr>
      <vt:lpstr>Симметричный храповик</vt:lpstr>
      <vt:lpstr>PowerPoint Presentation</vt:lpstr>
      <vt:lpstr>PowerPoint Presentation</vt:lpstr>
      <vt:lpstr>Храповик Диффи-Хеллмана</vt:lpstr>
      <vt:lpstr>Двойной храповик</vt:lpstr>
      <vt:lpstr>PowerPoint Presentation</vt:lpstr>
      <vt:lpstr>Signal  MtProto</vt:lpstr>
      <vt:lpstr>PowerPoint Presentation</vt:lpstr>
      <vt:lpstr>Итог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Protocol</dc:title>
  <dc:creator>Natallia Zhamaitsiak</dc:creator>
  <cp:lastModifiedBy>Natallia Zhamaitsiak</cp:lastModifiedBy>
  <cp:revision>15</cp:revision>
  <dcterms:created xsi:type="dcterms:W3CDTF">2021-05-06T20:30:00Z</dcterms:created>
  <dcterms:modified xsi:type="dcterms:W3CDTF">2021-05-08T20:09:48Z</dcterms:modified>
</cp:coreProperties>
</file>