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914" y="268329"/>
            <a:ext cx="7167487" cy="3686015"/>
          </a:xfrm>
        </p:spPr>
        <p:txBody>
          <a:bodyPr>
            <a:noAutofit/>
          </a:bodyPr>
          <a:lstStyle/>
          <a:p>
            <a:r>
              <a:rPr lang="ru-RU" sz="2400" dirty="0"/>
              <a:t>Финальный проект на тему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br>
              <a:rPr lang="ru-RU" sz="4000" dirty="0"/>
            </a:br>
            <a:r>
              <a:rPr lang="ru-RU" sz="2800" dirty="0"/>
              <a:t>«Прогнозирование количества просмотров в интернет сервисе </a:t>
            </a:r>
            <a:r>
              <a:rPr lang="ru-RU" sz="2800" dirty="0" err="1"/>
              <a:t>Авито</a:t>
            </a:r>
            <a:r>
              <a:rPr lang="ru-RU" sz="2800" dirty="0"/>
              <a:t>» </a:t>
            </a:r>
            <a:br>
              <a:rPr lang="en-US" sz="3200" dirty="0"/>
            </a:br>
            <a:br>
              <a:rPr lang="ru-RU" sz="4000" dirty="0"/>
            </a:br>
            <a:r>
              <a:rPr lang="ru-RU" sz="2400" dirty="0"/>
              <a:t>по курсу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ru-RU" sz="2800" dirty="0"/>
              <a:t>«</a:t>
            </a:r>
            <a:r>
              <a:rPr lang="en-US" sz="2800" dirty="0"/>
              <a:t>Big data analysis</a:t>
            </a:r>
            <a:r>
              <a:rPr lang="ru-RU" sz="2800" dirty="0"/>
              <a:t>» </a:t>
            </a:r>
            <a:br>
              <a:rPr lang="ru-RU" sz="2800" dirty="0"/>
            </a:br>
            <a:r>
              <a:rPr lang="ru-RU" sz="2800" dirty="0"/>
              <a:t>образовательного центра </a:t>
            </a:r>
            <a:r>
              <a:rPr lang="en-US" sz="2800" dirty="0" err="1"/>
              <a:t>Geekbrains</a:t>
            </a:r>
            <a:endParaRPr lang="en-US" sz="4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67F1071-C24B-4ABB-B8D9-3538ACA9DD52}"/>
              </a:ext>
            </a:extLst>
          </p:cNvPr>
          <p:cNvSpPr txBox="1">
            <a:spLocks/>
          </p:cNvSpPr>
          <p:nvPr/>
        </p:nvSpPr>
        <p:spPr>
          <a:xfrm>
            <a:off x="4829914" y="5043507"/>
            <a:ext cx="6253317" cy="922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Выполнила студентка </a:t>
            </a:r>
          </a:p>
          <a:p>
            <a:r>
              <a:rPr lang="ru-RU" sz="2000" dirty="0" err="1"/>
              <a:t>Бурмистрова</a:t>
            </a:r>
            <a:r>
              <a:rPr lang="ru-RU" sz="2000" dirty="0"/>
              <a:t> Наталья Михайловна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363" y="503017"/>
            <a:ext cx="7167487" cy="36860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Цель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Метрика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Данные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Обработка признаков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Модель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Результат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 Архитектура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Содержание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14" y="1905857"/>
            <a:ext cx="10550499" cy="19392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4000" dirty="0"/>
            </a:br>
            <a:r>
              <a:rPr lang="ru-RU" sz="2800" dirty="0"/>
              <a:t>Прогноз поможет пользователю выбрать более успешное время для публикации, также, отталкиваясь от прогноза, можно ввести систему с динамической ценой за публикацию. Так, к примеру, в «</a:t>
            </a:r>
            <a:r>
              <a:rPr lang="ru-RU" sz="2800" dirty="0" err="1"/>
              <a:t>прайм</a:t>
            </a:r>
            <a:r>
              <a:rPr lang="ru-RU" sz="2800" dirty="0"/>
              <a:t>-тайм» поставить более высокую стоимость.</a:t>
            </a:r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Цель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1BB0B0-E51B-4861-8319-894B0017EAF4}"/>
              </a:ext>
            </a:extLst>
          </p:cNvPr>
          <p:cNvSpPr txBox="1">
            <a:spLocks/>
          </p:cNvSpPr>
          <p:nvPr/>
        </p:nvSpPr>
        <p:spPr>
          <a:xfrm>
            <a:off x="748814" y="583410"/>
            <a:ext cx="10550499" cy="1152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/>
              <a:t>Прогноз количества просмотров товара</a:t>
            </a:r>
            <a:br>
              <a:rPr lang="ru-RU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770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r>
              <a:rPr lang="ru-RU" sz="2800" dirty="0"/>
              <a:t>В качестве метрики была взята среднеквадратичная логарифмическая ошибка, т.к. стоит задача регрессии и разброс предсказанных значений очень большой.</a:t>
            </a:r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Метрика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9B3B87-0D11-4AD7-B32D-356C69EF4F97}"/>
              </a:ext>
            </a:extLst>
          </p:cNvPr>
          <p:cNvSpPr txBox="1">
            <a:spLocks/>
          </p:cNvSpPr>
          <p:nvPr/>
        </p:nvSpPr>
        <p:spPr>
          <a:xfrm>
            <a:off x="748814" y="583410"/>
            <a:ext cx="10550499" cy="1152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/>
              <a:t>Среднеквадратичная логарифмическая ошибка (</a:t>
            </a:r>
            <a:r>
              <a:rPr lang="en-US" sz="4000" dirty="0"/>
              <a:t>RMSLE)</a:t>
            </a:r>
          </a:p>
        </p:txBody>
      </p:sp>
    </p:spTree>
    <p:extLst>
      <p:ext uri="{BB962C8B-B14F-4D97-AF65-F5344CB8AC3E}">
        <p14:creationId xmlns:p14="http://schemas.microsoft.com/office/powerpoint/2010/main" val="22869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65" y="1440371"/>
            <a:ext cx="6550368" cy="33743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 err="1"/>
              <a:t>start_time</a:t>
            </a:r>
            <a:r>
              <a:rPr lang="ru-RU" sz="1600" dirty="0"/>
              <a:t> - время подачи объявления (МСК)</a:t>
            </a:r>
            <a:br>
              <a:rPr lang="ru-RU" sz="1600" dirty="0"/>
            </a:br>
            <a:r>
              <a:rPr lang="ru-RU" sz="1600" dirty="0" err="1"/>
              <a:t>title</a:t>
            </a:r>
            <a:r>
              <a:rPr lang="ru-RU" sz="1600" dirty="0"/>
              <a:t> - заголовок объявления</a:t>
            </a:r>
            <a:br>
              <a:rPr lang="ru-RU" sz="1600" dirty="0"/>
            </a:br>
            <a:r>
              <a:rPr lang="ru-RU" sz="1600" dirty="0" err="1"/>
              <a:t>price</a:t>
            </a:r>
            <a:r>
              <a:rPr lang="ru-RU" sz="1600" dirty="0"/>
              <a:t> - цена</a:t>
            </a:r>
            <a:br>
              <a:rPr lang="ru-RU" sz="1600" dirty="0"/>
            </a:br>
            <a:r>
              <a:rPr lang="ru-RU" sz="1600" dirty="0" err="1"/>
              <a:t>item_id</a:t>
            </a:r>
            <a:r>
              <a:rPr lang="ru-RU" sz="1600" dirty="0"/>
              <a:t> - идентификатор объявления</a:t>
            </a:r>
            <a:br>
              <a:rPr lang="ru-RU" sz="1600" dirty="0"/>
            </a:br>
            <a:r>
              <a:rPr lang="ru-RU" sz="1600" dirty="0" err="1"/>
              <a:t>owner_type</a:t>
            </a:r>
            <a:r>
              <a:rPr lang="ru-RU" sz="1600" dirty="0"/>
              <a:t> - тип владельца объявления (</a:t>
            </a:r>
            <a:r>
              <a:rPr lang="ru-RU" sz="1600" dirty="0" err="1"/>
              <a:t>Private</a:t>
            </a:r>
            <a:r>
              <a:rPr lang="ru-RU" sz="1600" dirty="0"/>
              <a:t> – частный пользователь; </a:t>
            </a:r>
            <a:r>
              <a:rPr lang="ru-RU" sz="1600" dirty="0" err="1"/>
              <a:t>Company</a:t>
            </a:r>
            <a:r>
              <a:rPr lang="ru-RU" sz="1600" dirty="0"/>
              <a:t> – компания; </a:t>
            </a:r>
            <a:r>
              <a:rPr lang="ru-RU" sz="1600" dirty="0" err="1"/>
              <a:t>Shop</a:t>
            </a:r>
            <a:r>
              <a:rPr lang="ru-RU" sz="1600" dirty="0"/>
              <a:t> – владелец магазина на </a:t>
            </a:r>
            <a:r>
              <a:rPr lang="ru-RU" sz="1600" dirty="0" err="1"/>
              <a:t>Avito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 err="1"/>
              <a:t>category</a:t>
            </a:r>
            <a:r>
              <a:rPr lang="ru-RU" sz="1600" dirty="0"/>
              <a:t> - категория объявления (Транспорт, недвижимость и т.д.)</a:t>
            </a:r>
            <a:br>
              <a:rPr lang="ru-RU" sz="1600" dirty="0"/>
            </a:br>
            <a:r>
              <a:rPr lang="ru-RU" sz="1600" dirty="0" err="1"/>
              <a:t>subcategory</a:t>
            </a:r>
            <a:r>
              <a:rPr lang="ru-RU" sz="1600" dirty="0"/>
              <a:t> - подкатегория объявления</a:t>
            </a:r>
            <a:br>
              <a:rPr lang="ru-RU" sz="1600" dirty="0"/>
            </a:br>
            <a:r>
              <a:rPr lang="ru-RU" sz="1600" dirty="0"/>
              <a:t>param1, param2, param3 - параметры объявления</a:t>
            </a:r>
            <a:br>
              <a:rPr lang="ru-RU" sz="1600" dirty="0"/>
            </a:br>
            <a:r>
              <a:rPr lang="ru-RU" sz="1600" dirty="0" err="1"/>
              <a:t>region</a:t>
            </a:r>
            <a:r>
              <a:rPr lang="ru-RU" sz="1600" dirty="0"/>
              <a:t> - регион размещения объявления</a:t>
            </a:r>
            <a:br>
              <a:rPr lang="ru-RU" sz="1600" dirty="0"/>
            </a:br>
            <a:r>
              <a:rPr lang="ru-RU" sz="1600" dirty="0" err="1"/>
              <a:t>item_views</a:t>
            </a:r>
            <a:r>
              <a:rPr lang="ru-RU" sz="1600" dirty="0"/>
              <a:t> - целевая переменная, кол-во просмотров объявления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Данные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9B3B87-0D11-4AD7-B32D-356C69EF4F97}"/>
              </a:ext>
            </a:extLst>
          </p:cNvPr>
          <p:cNvSpPr txBox="1">
            <a:spLocks/>
          </p:cNvSpPr>
          <p:nvPr/>
        </p:nvSpPr>
        <p:spPr>
          <a:xfrm>
            <a:off x="820732" y="583410"/>
            <a:ext cx="10550499" cy="718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/>
              <a:t>Описание данных</a:t>
            </a:r>
            <a:endParaRPr lang="en-US" sz="4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C8BDA1-E7D0-4185-BC60-EB3887796C09}"/>
              </a:ext>
            </a:extLst>
          </p:cNvPr>
          <p:cNvSpPr txBox="1">
            <a:spLocks/>
          </p:cNvSpPr>
          <p:nvPr/>
        </p:nvSpPr>
        <p:spPr>
          <a:xfrm>
            <a:off x="7315201" y="2858884"/>
            <a:ext cx="4539466" cy="537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/>
              <a:t>Есть пропуски в категориальных признаках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Объектов – 376 687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938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Обработка признаков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68537C-2E4A-4110-9507-03BABEA4B3B2}"/>
              </a:ext>
            </a:extLst>
          </p:cNvPr>
          <p:cNvSpPr txBox="1">
            <a:spLocks/>
          </p:cNvSpPr>
          <p:nvPr/>
        </p:nvSpPr>
        <p:spPr>
          <a:xfrm>
            <a:off x="820732" y="583410"/>
            <a:ext cx="10550499" cy="718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0560089-4D33-428A-8613-DF5B4B166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73830"/>
              </p:ext>
            </p:extLst>
          </p:nvPr>
        </p:nvGraphicFramePr>
        <p:xfrm>
          <a:off x="1777429" y="719666"/>
          <a:ext cx="9246742" cy="392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472">
                  <a:extLst>
                    <a:ext uri="{9D8B030D-6E8A-4147-A177-3AD203B41FA5}">
                      <a16:colId xmlns:a16="http://schemas.microsoft.com/office/drawing/2014/main" val="2042749058"/>
                    </a:ext>
                  </a:extLst>
                </a:gridCol>
                <a:gridCol w="5856270">
                  <a:extLst>
                    <a:ext uri="{9D8B030D-6E8A-4147-A177-3AD203B41FA5}">
                      <a16:colId xmlns:a16="http://schemas.microsoft.com/office/drawing/2014/main" val="1172859741"/>
                    </a:ext>
                  </a:extLst>
                </a:gridCol>
              </a:tblGrid>
              <a:tr h="44997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Признак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Метод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70487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owner_type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get_dummies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01810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category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get_dummies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65764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subcategory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Конкатенация с очисткой, нормализацией и дальнейшим построением вектора </a:t>
                      </a:r>
                      <a:r>
                        <a:rPr lang="en-US" sz="1800" dirty="0" err="1">
                          <a:latin typeface="+mj-lt"/>
                        </a:rPr>
                        <a:t>TfidfVectorizer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66512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param1</a:t>
                      </a:r>
                      <a:r>
                        <a:rPr lang="ru-RU" sz="1800" dirty="0">
                          <a:latin typeface="+mj-lt"/>
                        </a:rPr>
                        <a:t>, </a:t>
                      </a:r>
                      <a:r>
                        <a:rPr lang="en-US" sz="1800" dirty="0">
                          <a:latin typeface="+mj-lt"/>
                        </a:rPr>
                        <a:t>param</a:t>
                      </a:r>
                      <a:r>
                        <a:rPr lang="ru-RU" sz="1800" dirty="0">
                          <a:latin typeface="+mj-lt"/>
                        </a:rPr>
                        <a:t>2, </a:t>
                      </a:r>
                      <a:r>
                        <a:rPr lang="en-US" sz="1800" dirty="0">
                          <a:latin typeface="+mj-lt"/>
                        </a:rPr>
                        <a:t>param</a:t>
                      </a:r>
                      <a:r>
                        <a:rPr lang="ru-RU" sz="180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Конкатенация с очисткой, нормализацией и дальнейшим построением вектора </a:t>
                      </a:r>
                      <a:r>
                        <a:rPr lang="en-US" dirty="0" err="1"/>
                        <a:t>TfidfVectorizer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885076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title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Конкатенация с очисткой, нормализацией и дальнейшим построением вектора </a:t>
                      </a:r>
                      <a:r>
                        <a:rPr lang="en-US" dirty="0" err="1"/>
                        <a:t>TfidfVectorizer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5753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region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Кодировка по количеству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68475"/>
                  </a:ext>
                </a:extLst>
              </a:tr>
              <a:tr h="776664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start_time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+mj-lt"/>
                        </a:rPr>
                        <a:t>Добавление новых </a:t>
                      </a:r>
                      <a:r>
                        <a:rPr lang="ru-RU" sz="1800" dirty="0" err="1">
                          <a:latin typeface="+mj-lt"/>
                        </a:rPr>
                        <a:t>фичей</a:t>
                      </a:r>
                      <a:r>
                        <a:rPr lang="ru-RU" sz="1800" dirty="0">
                          <a:latin typeface="+mj-lt"/>
                        </a:rPr>
                        <a:t> (</a:t>
                      </a:r>
                      <a:r>
                        <a:rPr lang="en-US" sz="1800" dirty="0" err="1">
                          <a:latin typeface="+mj-lt"/>
                        </a:rPr>
                        <a:t>week_day</a:t>
                      </a:r>
                      <a:r>
                        <a:rPr lang="ru-RU" sz="1800" dirty="0"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latin typeface="+mj-lt"/>
                        </a:rPr>
                        <a:t>cos_time</a:t>
                      </a:r>
                      <a:r>
                        <a:rPr lang="ru-RU" sz="1800" dirty="0"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latin typeface="+mj-lt"/>
                        </a:rPr>
                        <a:t>sin_time</a:t>
                      </a:r>
                      <a:r>
                        <a:rPr lang="ru-RU" sz="18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8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61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r>
              <a:rPr lang="ru-RU" sz="2800" dirty="0"/>
              <a:t>В качестве модели был взят </a:t>
            </a:r>
            <a:r>
              <a:rPr lang="en-US" sz="2800" dirty="0" err="1"/>
              <a:t>XGBoost</a:t>
            </a:r>
            <a:r>
              <a:rPr lang="ru-RU" sz="2800" dirty="0"/>
              <a:t> как один из самых производительных и эффективных алгоритмов.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Модель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9B3B87-0D11-4AD7-B32D-356C69EF4F97}"/>
              </a:ext>
            </a:extLst>
          </p:cNvPr>
          <p:cNvSpPr txBox="1">
            <a:spLocks/>
          </p:cNvSpPr>
          <p:nvPr/>
        </p:nvSpPr>
        <p:spPr>
          <a:xfrm>
            <a:off x="820732" y="743769"/>
            <a:ext cx="10550499" cy="657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 err="1"/>
              <a:t>XGBoost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669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0FAA1-58CC-488F-849A-860FCCC0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3" y="2144579"/>
            <a:ext cx="10550499" cy="1532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800" dirty="0"/>
            </a:br>
            <a:r>
              <a:rPr lang="en-US" sz="2800" dirty="0"/>
              <a:t>RMSLE </a:t>
            </a:r>
            <a:r>
              <a:rPr lang="ru-RU" sz="2800" dirty="0"/>
              <a:t>показал на тренировочной выборке</a:t>
            </a:r>
            <a:r>
              <a:rPr lang="en-US" sz="2800" dirty="0"/>
              <a:t> 0,137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на </a:t>
            </a:r>
            <a:r>
              <a:rPr lang="ru-RU" sz="2800" dirty="0" err="1"/>
              <a:t>валидационной</a:t>
            </a:r>
            <a:r>
              <a:rPr lang="ru-RU" sz="2800" dirty="0"/>
              <a:t> выборке 0,146 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Результат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A5E606-AAFD-4B3C-8097-377332A79A5B}"/>
              </a:ext>
            </a:extLst>
          </p:cNvPr>
          <p:cNvSpPr txBox="1">
            <a:spLocks/>
          </p:cNvSpPr>
          <p:nvPr/>
        </p:nvSpPr>
        <p:spPr>
          <a:xfrm>
            <a:off x="1026763" y="5229546"/>
            <a:ext cx="7167487" cy="104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ru-RU" sz="4000" dirty="0">
                <a:solidFill>
                  <a:schemeClr val="bg1"/>
                </a:solidFill>
              </a:rPr>
              <a:t>Архитектура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AEB6EEF-B272-4E3F-8C47-ACC5BC81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72" y="364963"/>
            <a:ext cx="7531171" cy="433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662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{612ED8FD-9C06-498E-B738-3161195E110C}tf56160789_win32</Template>
  <TotalTime>212</TotalTime>
  <Words>336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Финальный проект на тему:  «Прогнозирование количества просмотров в интернет сервисе Авито»   по курсу: «Big data analysis»  образовательного центра Geekbrains</vt:lpstr>
      <vt:lpstr>1. Цель 2. Метрика 3. Данные 4. Обработка признаков 5. Модель 6. Результат 7. Архитектура</vt:lpstr>
      <vt:lpstr> Прогноз поможет пользователю выбрать более успешное время для публикации, также, отталкиваясь от прогноза, можно ввести систему с динамической ценой за публикацию. Так, к примеру, в «прайм-тайм» поставить более высокую стоимость.</vt:lpstr>
      <vt:lpstr> В качестве метрики была взята среднеквадратичная логарифмическая ошибка, т.к. стоит задача регрессии и разброс предсказанных значений очень большой.</vt:lpstr>
      <vt:lpstr>start_time - время подачи объявления (МСК) title - заголовок объявления price - цена item_id - идентификатор объявления owner_type - тип владельца объявления (Private – частный пользователь; Company – компания; Shop – владелец магазина на Avito) category - категория объявления (Транспорт, недвижимость и т.д.) subcategory - подкатегория объявления param1, param2, param3 - параметры объявления region - регион размещения объявления item_views - целевая переменная, кол-во просмотров объявления</vt:lpstr>
      <vt:lpstr> </vt:lpstr>
      <vt:lpstr> В качестве модели был взят XGBoost как один из самых производительных и эффективных алгоритмов.</vt:lpstr>
      <vt:lpstr> RMSLE показал на тренировочной выборке 0,137, на валидационной выборке 0,146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 на тему:  «Прогнозирование количества просмотров в интернет сервисе Авито»   по курсу: «Big data analysis»  образовательного центра Geekbrains</dc:title>
  <dc:creator>Burmistrova, Natalya</dc:creator>
  <cp:lastModifiedBy>Burmistrova, Natalya</cp:lastModifiedBy>
  <cp:revision>13</cp:revision>
  <dcterms:created xsi:type="dcterms:W3CDTF">2021-07-27T12:21:35Z</dcterms:created>
  <dcterms:modified xsi:type="dcterms:W3CDTF">2021-07-27T16:02:31Z</dcterms:modified>
</cp:coreProperties>
</file>