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324" r:id="rId5"/>
    <p:sldId id="302" r:id="rId6"/>
    <p:sldId id="353" r:id="rId7"/>
    <p:sldId id="337" r:id="rId8"/>
    <p:sldId id="339" r:id="rId9"/>
    <p:sldId id="340" r:id="rId10"/>
    <p:sldId id="342" r:id="rId11"/>
    <p:sldId id="344" r:id="rId12"/>
    <p:sldId id="345" r:id="rId13"/>
    <p:sldId id="346" r:id="rId14"/>
    <p:sldId id="327" r:id="rId15"/>
    <p:sldId id="347" r:id="rId16"/>
    <p:sldId id="348" r:id="rId17"/>
    <p:sldId id="350" r:id="rId18"/>
    <p:sldId id="351" r:id="rId19"/>
    <p:sldId id="352" r:id="rId20"/>
    <p:sldId id="349" r:id="rId21"/>
    <p:sldId id="328" r:id="rId22"/>
    <p:sldId id="330" r:id="rId23"/>
    <p:sldId id="329" r:id="rId24"/>
    <p:sldId id="332" r:id="rId25"/>
    <p:sldId id="333" r:id="rId26"/>
    <p:sldId id="334" r:id="rId27"/>
    <p:sldId id="335" r:id="rId28"/>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ECB6"/>
    <a:srgbClr val="FF8181"/>
    <a:srgbClr val="FFB7B7"/>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76" autoAdjust="0"/>
    <p:restoredTop sz="87170" autoAdjust="0"/>
  </p:normalViewPr>
  <p:slideViewPr>
    <p:cSldViewPr snapToGrid="0">
      <p:cViewPr varScale="1">
        <p:scale>
          <a:sx n="75" d="100"/>
          <a:sy n="75" d="100"/>
        </p:scale>
        <p:origin x="830" y="48"/>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0"/>
    </p:cViewPr>
  </p:sorterViewPr>
  <p:notesViewPr>
    <p:cSldViewPr snapToGrid="0">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5725A15-8D86-497D-8EAD-2EB1176C54F6}" type="datetime1">
              <a:rPr lang="es-ES" smtClean="0"/>
              <a:t>14/10/2024</a:t>
            </a:fld>
            <a:endParaRPr lang="es-ES"/>
          </a:p>
        </p:txBody>
      </p:sp>
      <p:sp>
        <p:nvSpPr>
          <p:cNvPr id="4" name="Marcador de pie de pá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s-ES" smtClean="0"/>
              <a:t>‹#›</a:t>
            </a:fld>
            <a:endParaRPr lang="es-E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8D509-07EE-4A09-900B-403023880868}" type="datetime1">
              <a:rPr lang="es-ES" smtClean="0"/>
              <a:pPr/>
              <a:t>14/10/2024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s-ES" noProof="0" smtClean="0"/>
              <a:t>‹#›</a:t>
            </a:fld>
            <a:endParaRPr lang="es-E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1</a:t>
            </a:fld>
            <a:endParaRPr lang="es-ES"/>
          </a:p>
        </p:txBody>
      </p:sp>
    </p:spTree>
    <p:extLst>
      <p:ext uri="{BB962C8B-B14F-4D97-AF65-F5344CB8AC3E}">
        <p14:creationId xmlns:p14="http://schemas.microsoft.com/office/powerpoint/2010/main" val="364420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66632-CC90-2D53-C3FA-18A58265F83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8673445-9240-0EE2-6FDA-7D6211944BE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5E04257-D01E-589A-3A49-AAC300CDC76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6FAE35E7-EB2D-14DB-FBC2-5FF816E511E4}"/>
              </a:ext>
            </a:extLst>
          </p:cNvPr>
          <p:cNvSpPr>
            <a:spLocks noGrp="1"/>
          </p:cNvSpPr>
          <p:nvPr>
            <p:ph type="sldNum" sz="quarter" idx="5"/>
          </p:nvPr>
        </p:nvSpPr>
        <p:spPr/>
        <p:txBody>
          <a:bodyPr/>
          <a:lstStyle/>
          <a:p>
            <a:pPr rtl="0"/>
            <a:fld id="{8530193B-564F-4854-8A52-728F3FB19C85}" type="slidenum">
              <a:rPr lang="es-ES" noProof="0" smtClean="0"/>
              <a:t>15</a:t>
            </a:fld>
            <a:endParaRPr lang="es-ES" noProof="0"/>
          </a:p>
        </p:txBody>
      </p:sp>
    </p:spTree>
    <p:extLst>
      <p:ext uri="{BB962C8B-B14F-4D97-AF65-F5344CB8AC3E}">
        <p14:creationId xmlns:p14="http://schemas.microsoft.com/office/powerpoint/2010/main" val="137053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6E876-2E63-CCFC-65F8-7B3D19435B3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9826287-2BCD-F7F8-1119-6A2D5447A8F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2DF60F9-7D01-F431-2CD2-69D5EF99F95F}"/>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B136532A-F438-1643-8A38-753A751266DA}"/>
              </a:ext>
            </a:extLst>
          </p:cNvPr>
          <p:cNvSpPr>
            <a:spLocks noGrp="1"/>
          </p:cNvSpPr>
          <p:nvPr>
            <p:ph type="sldNum" sz="quarter" idx="5"/>
          </p:nvPr>
        </p:nvSpPr>
        <p:spPr/>
        <p:txBody>
          <a:bodyPr/>
          <a:lstStyle/>
          <a:p>
            <a:pPr rtl="0"/>
            <a:fld id="{8530193B-564F-4854-8A52-728F3FB19C85}" type="slidenum">
              <a:rPr lang="es-ES" noProof="0" smtClean="0"/>
              <a:t>16</a:t>
            </a:fld>
            <a:endParaRPr lang="es-ES" noProof="0"/>
          </a:p>
        </p:txBody>
      </p:sp>
    </p:spTree>
    <p:extLst>
      <p:ext uri="{BB962C8B-B14F-4D97-AF65-F5344CB8AC3E}">
        <p14:creationId xmlns:p14="http://schemas.microsoft.com/office/powerpoint/2010/main" val="1034059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B5F8B-C47F-E364-FF4F-0710957ADB2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43889D0-0E6B-1C3E-A08A-481B08938A4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62FB440-6DD3-AE5B-8243-49CB15AF873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5581750-F2D6-8825-E734-274E3CA2386C}"/>
              </a:ext>
            </a:extLst>
          </p:cNvPr>
          <p:cNvSpPr>
            <a:spLocks noGrp="1"/>
          </p:cNvSpPr>
          <p:nvPr>
            <p:ph type="sldNum" sz="quarter" idx="5"/>
          </p:nvPr>
        </p:nvSpPr>
        <p:spPr/>
        <p:txBody>
          <a:bodyPr/>
          <a:lstStyle/>
          <a:p>
            <a:pPr rtl="0"/>
            <a:fld id="{8530193B-564F-4854-8A52-728F3FB19C85}" type="slidenum">
              <a:rPr lang="es-ES" noProof="0" smtClean="0"/>
              <a:t>17</a:t>
            </a:fld>
            <a:endParaRPr lang="es-ES" noProof="0"/>
          </a:p>
        </p:txBody>
      </p:sp>
    </p:spTree>
    <p:extLst>
      <p:ext uri="{BB962C8B-B14F-4D97-AF65-F5344CB8AC3E}">
        <p14:creationId xmlns:p14="http://schemas.microsoft.com/office/powerpoint/2010/main" val="746271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00017-33F2-412C-1854-7A09F665AC9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2F3EA81-C122-FBE8-1C8D-279D57A5116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B0EA864-363F-25FE-C2EE-1714F76C1466}"/>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C3F3647A-B7CE-5539-7577-C001475F3EBA}"/>
              </a:ext>
            </a:extLst>
          </p:cNvPr>
          <p:cNvSpPr>
            <a:spLocks noGrp="1"/>
          </p:cNvSpPr>
          <p:nvPr>
            <p:ph type="sldNum" sz="quarter" idx="5"/>
          </p:nvPr>
        </p:nvSpPr>
        <p:spPr/>
        <p:txBody>
          <a:bodyPr rtlCol="0"/>
          <a:lstStyle/>
          <a:p>
            <a:pPr rtl="0"/>
            <a:fld id="{8530193B-564F-4854-8A52-728F3FB19C85}" type="slidenum">
              <a:rPr lang="es-ES" smtClean="0"/>
              <a:t>18</a:t>
            </a:fld>
            <a:endParaRPr lang="es-ES"/>
          </a:p>
        </p:txBody>
      </p:sp>
    </p:spTree>
    <p:extLst>
      <p:ext uri="{BB962C8B-B14F-4D97-AF65-F5344CB8AC3E}">
        <p14:creationId xmlns:p14="http://schemas.microsoft.com/office/powerpoint/2010/main" val="2370279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8530193B-564F-4854-8A52-728F3FB19C85}" type="slidenum">
              <a:rPr lang="es-ES" noProof="0" smtClean="0"/>
              <a:t>20</a:t>
            </a:fld>
            <a:endParaRPr lang="es-ES" noProof="0"/>
          </a:p>
        </p:txBody>
      </p:sp>
    </p:spTree>
    <p:extLst>
      <p:ext uri="{BB962C8B-B14F-4D97-AF65-F5344CB8AC3E}">
        <p14:creationId xmlns:p14="http://schemas.microsoft.com/office/powerpoint/2010/main" val="3770405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F9210-6D20-19EF-DA13-72C56BAE23D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85DFB2B-4DC6-A4AC-C311-C2F9EBABF1B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49BC6DC-3D61-C40D-308A-D98F4E4B90CA}"/>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B309D8CD-035A-94D5-0CA5-4DEC8D69E4A4}"/>
              </a:ext>
            </a:extLst>
          </p:cNvPr>
          <p:cNvSpPr>
            <a:spLocks noGrp="1"/>
          </p:cNvSpPr>
          <p:nvPr>
            <p:ph type="sldNum" sz="quarter" idx="5"/>
          </p:nvPr>
        </p:nvSpPr>
        <p:spPr/>
        <p:txBody>
          <a:bodyPr/>
          <a:lstStyle/>
          <a:p>
            <a:pPr rtl="0"/>
            <a:fld id="{8530193B-564F-4854-8A52-728F3FB19C85}" type="slidenum">
              <a:rPr lang="es-ES" noProof="0" smtClean="0"/>
              <a:t>21</a:t>
            </a:fld>
            <a:endParaRPr lang="es-ES" noProof="0"/>
          </a:p>
        </p:txBody>
      </p:sp>
    </p:spTree>
    <p:extLst>
      <p:ext uri="{BB962C8B-B14F-4D97-AF65-F5344CB8AC3E}">
        <p14:creationId xmlns:p14="http://schemas.microsoft.com/office/powerpoint/2010/main" val="522672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A2E04-9098-256E-0AEF-45FD09FAF85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5803E53-BAE5-92A8-23C3-9060C5D6D10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09468F9-3F2C-E6B1-EFE6-C2AC2BF0C1B1}"/>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061FBE25-B251-38E9-FDEE-80F929DCD046}"/>
              </a:ext>
            </a:extLst>
          </p:cNvPr>
          <p:cNvSpPr>
            <a:spLocks noGrp="1"/>
          </p:cNvSpPr>
          <p:nvPr>
            <p:ph type="sldNum" sz="quarter" idx="5"/>
          </p:nvPr>
        </p:nvSpPr>
        <p:spPr/>
        <p:txBody>
          <a:bodyPr/>
          <a:lstStyle/>
          <a:p>
            <a:pPr rtl="0"/>
            <a:fld id="{8530193B-564F-4854-8A52-728F3FB19C85}" type="slidenum">
              <a:rPr lang="es-ES" noProof="0" smtClean="0"/>
              <a:t>22</a:t>
            </a:fld>
            <a:endParaRPr lang="es-ES" noProof="0"/>
          </a:p>
        </p:txBody>
      </p:sp>
    </p:spTree>
    <p:extLst>
      <p:ext uri="{BB962C8B-B14F-4D97-AF65-F5344CB8AC3E}">
        <p14:creationId xmlns:p14="http://schemas.microsoft.com/office/powerpoint/2010/main" val="3486366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8530193B-564F-4854-8A52-728F3FB19C85}" type="slidenum">
              <a:rPr lang="es-ES" noProof="0" smtClean="0"/>
              <a:t>23</a:t>
            </a:fld>
            <a:endParaRPr lang="es-ES" noProof="0"/>
          </a:p>
        </p:txBody>
      </p:sp>
    </p:spTree>
    <p:extLst>
      <p:ext uri="{BB962C8B-B14F-4D97-AF65-F5344CB8AC3E}">
        <p14:creationId xmlns:p14="http://schemas.microsoft.com/office/powerpoint/2010/main" val="306567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9C85F-EC1B-CFD1-A657-E7902541FA4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AFF142F-1FC3-8081-0C22-8E98D74940C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46EE938-C74C-25D5-628C-C9B03E86980E}"/>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0A613478-0ACE-0074-01E5-8217CC3C0DB5}"/>
              </a:ext>
            </a:extLst>
          </p:cNvPr>
          <p:cNvSpPr>
            <a:spLocks noGrp="1"/>
          </p:cNvSpPr>
          <p:nvPr>
            <p:ph type="sldNum" sz="quarter" idx="5"/>
          </p:nvPr>
        </p:nvSpPr>
        <p:spPr/>
        <p:txBody>
          <a:bodyPr rtlCol="0"/>
          <a:lstStyle/>
          <a:p>
            <a:pPr rtl="0"/>
            <a:fld id="{8530193B-564F-4854-8A52-728F3FB19C85}" type="slidenum">
              <a:rPr lang="es-ES" smtClean="0"/>
              <a:t>24</a:t>
            </a:fld>
            <a:endParaRPr lang="es-ES"/>
          </a:p>
        </p:txBody>
      </p:sp>
    </p:spTree>
    <p:extLst>
      <p:ext uri="{BB962C8B-B14F-4D97-AF65-F5344CB8AC3E}">
        <p14:creationId xmlns:p14="http://schemas.microsoft.com/office/powerpoint/2010/main" val="78472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2</a:t>
            </a:fld>
            <a:endParaRPr lang="es-ES"/>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59EFC-4C0A-CB4B-CBE9-53A8F81A8CD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65EFB4B-085B-CC8E-0F55-974037BB6E4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4A28AA8-792C-574F-4C9D-629112D304FB}"/>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F093880A-CBA3-D95A-4614-1F25995BFC18}"/>
              </a:ext>
            </a:extLst>
          </p:cNvPr>
          <p:cNvSpPr>
            <a:spLocks noGrp="1"/>
          </p:cNvSpPr>
          <p:nvPr>
            <p:ph type="sldNum" sz="quarter" idx="5"/>
          </p:nvPr>
        </p:nvSpPr>
        <p:spPr/>
        <p:txBody>
          <a:bodyPr/>
          <a:lstStyle/>
          <a:p>
            <a:pPr rtl="0"/>
            <a:fld id="{8530193B-564F-4854-8A52-728F3FB19C85}" type="slidenum">
              <a:rPr lang="es-ES" noProof="0" smtClean="0"/>
              <a:t>3</a:t>
            </a:fld>
            <a:endParaRPr lang="es-ES" noProof="0"/>
          </a:p>
        </p:txBody>
      </p:sp>
    </p:spTree>
    <p:extLst>
      <p:ext uri="{BB962C8B-B14F-4D97-AF65-F5344CB8AC3E}">
        <p14:creationId xmlns:p14="http://schemas.microsoft.com/office/powerpoint/2010/main" val="149300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ca-ES" dirty="0"/>
          </a:p>
        </p:txBody>
      </p:sp>
      <p:sp>
        <p:nvSpPr>
          <p:cNvPr id="4" name="Marcador de número de diapositiva 3"/>
          <p:cNvSpPr>
            <a:spLocks noGrp="1"/>
          </p:cNvSpPr>
          <p:nvPr>
            <p:ph type="sldNum" sz="quarter" idx="5"/>
          </p:nvPr>
        </p:nvSpPr>
        <p:spPr/>
        <p:txBody>
          <a:bodyPr/>
          <a:lstStyle/>
          <a:p>
            <a:pPr rtl="0"/>
            <a:fld id="{8530193B-564F-4854-8A52-728F3FB19C85}" type="slidenum">
              <a:rPr lang="es-ES" noProof="0" smtClean="0"/>
              <a:t>6</a:t>
            </a:fld>
            <a:endParaRPr lang="es-ES" noProof="0"/>
          </a:p>
        </p:txBody>
      </p:sp>
    </p:spTree>
    <p:extLst>
      <p:ext uri="{BB962C8B-B14F-4D97-AF65-F5344CB8AC3E}">
        <p14:creationId xmlns:p14="http://schemas.microsoft.com/office/powerpoint/2010/main" val="63784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Notas: Destacar que en depósitos aparecen los estudiantes: Esto refleja que los jóvenes y las personas mayores tienden a preferir productos de ahorro en lugar de crédito.</a:t>
            </a:r>
            <a:endParaRPr lang="ca-ES" dirty="0"/>
          </a:p>
          <a:p>
            <a:endParaRPr lang="ca-ES" dirty="0"/>
          </a:p>
        </p:txBody>
      </p:sp>
      <p:sp>
        <p:nvSpPr>
          <p:cNvPr id="4" name="Marcador de número de diapositiva 3"/>
          <p:cNvSpPr>
            <a:spLocks noGrp="1"/>
          </p:cNvSpPr>
          <p:nvPr>
            <p:ph type="sldNum" sz="quarter" idx="5"/>
          </p:nvPr>
        </p:nvSpPr>
        <p:spPr/>
        <p:txBody>
          <a:bodyPr/>
          <a:lstStyle/>
          <a:p>
            <a:pPr rtl="0"/>
            <a:fld id="{8530193B-564F-4854-8A52-728F3FB19C85}" type="slidenum">
              <a:rPr lang="es-ES" noProof="0" smtClean="0"/>
              <a:t>7</a:t>
            </a:fld>
            <a:endParaRPr lang="es-ES" noProof="0"/>
          </a:p>
        </p:txBody>
      </p:sp>
    </p:spTree>
    <p:extLst>
      <p:ext uri="{BB962C8B-B14F-4D97-AF65-F5344CB8AC3E}">
        <p14:creationId xmlns:p14="http://schemas.microsoft.com/office/powerpoint/2010/main" val="1101851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ca-ES" dirty="0"/>
          </a:p>
        </p:txBody>
      </p:sp>
      <p:sp>
        <p:nvSpPr>
          <p:cNvPr id="4" name="Marcador de número de diapositiva 3"/>
          <p:cNvSpPr>
            <a:spLocks noGrp="1"/>
          </p:cNvSpPr>
          <p:nvPr>
            <p:ph type="sldNum" sz="quarter" idx="5"/>
          </p:nvPr>
        </p:nvSpPr>
        <p:spPr/>
        <p:txBody>
          <a:bodyPr/>
          <a:lstStyle/>
          <a:p>
            <a:pPr rtl="0"/>
            <a:fld id="{8530193B-564F-4854-8A52-728F3FB19C85}" type="slidenum">
              <a:rPr lang="es-ES" noProof="0" smtClean="0"/>
              <a:t>9</a:t>
            </a:fld>
            <a:endParaRPr lang="es-ES" noProof="0"/>
          </a:p>
        </p:txBody>
      </p:sp>
    </p:spTree>
    <p:extLst>
      <p:ext uri="{BB962C8B-B14F-4D97-AF65-F5344CB8AC3E}">
        <p14:creationId xmlns:p14="http://schemas.microsoft.com/office/powerpoint/2010/main" val="4284672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C1542-2F6F-8339-5B04-09EBEB6F89A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CE4BF95-B6D9-70EA-5FB7-3ACAE190637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ECBC7F2-46C7-0BCC-8135-DDA803EDA3E6}"/>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259C90F5-F2E3-1426-624D-69C3024A32FC}"/>
              </a:ext>
            </a:extLst>
          </p:cNvPr>
          <p:cNvSpPr>
            <a:spLocks noGrp="1"/>
          </p:cNvSpPr>
          <p:nvPr>
            <p:ph type="sldNum" sz="quarter" idx="5"/>
          </p:nvPr>
        </p:nvSpPr>
        <p:spPr/>
        <p:txBody>
          <a:bodyPr rtlCol="0"/>
          <a:lstStyle/>
          <a:p>
            <a:pPr rtl="0"/>
            <a:fld id="{8530193B-564F-4854-8A52-728F3FB19C85}" type="slidenum">
              <a:rPr lang="es-ES" smtClean="0"/>
              <a:t>11</a:t>
            </a:fld>
            <a:endParaRPr lang="es-ES"/>
          </a:p>
        </p:txBody>
      </p:sp>
    </p:spTree>
    <p:extLst>
      <p:ext uri="{BB962C8B-B14F-4D97-AF65-F5344CB8AC3E}">
        <p14:creationId xmlns:p14="http://schemas.microsoft.com/office/powerpoint/2010/main" val="2236013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1DDF6-751A-5C06-C7A9-D4708BEEF6A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C20E245-E4CD-6C32-40F0-A7E0EDC1CA3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2390FDE-4AB3-BA9D-D215-456861ADD432}"/>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1BC6CE0-ADD2-5911-31A6-3315420E7CB0}"/>
              </a:ext>
            </a:extLst>
          </p:cNvPr>
          <p:cNvSpPr>
            <a:spLocks noGrp="1"/>
          </p:cNvSpPr>
          <p:nvPr>
            <p:ph type="sldNum" sz="quarter" idx="5"/>
          </p:nvPr>
        </p:nvSpPr>
        <p:spPr/>
        <p:txBody>
          <a:bodyPr/>
          <a:lstStyle/>
          <a:p>
            <a:pPr rtl="0"/>
            <a:fld id="{8530193B-564F-4854-8A52-728F3FB19C85}" type="slidenum">
              <a:rPr lang="es-ES" noProof="0" smtClean="0"/>
              <a:t>13</a:t>
            </a:fld>
            <a:endParaRPr lang="es-ES" noProof="0"/>
          </a:p>
        </p:txBody>
      </p:sp>
    </p:spTree>
    <p:extLst>
      <p:ext uri="{BB962C8B-B14F-4D97-AF65-F5344CB8AC3E}">
        <p14:creationId xmlns:p14="http://schemas.microsoft.com/office/powerpoint/2010/main" val="4094670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A77E7-31FE-EA2F-4109-EA716B8ED6D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9E59865-6204-3A71-A408-1E75C014908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B52D674-F12A-666F-6B7A-64622BA47BE8}"/>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8FF55F1A-7700-AA28-A0F0-EC2D698C260F}"/>
              </a:ext>
            </a:extLst>
          </p:cNvPr>
          <p:cNvSpPr>
            <a:spLocks noGrp="1"/>
          </p:cNvSpPr>
          <p:nvPr>
            <p:ph type="sldNum" sz="quarter" idx="5"/>
          </p:nvPr>
        </p:nvSpPr>
        <p:spPr/>
        <p:txBody>
          <a:bodyPr/>
          <a:lstStyle/>
          <a:p>
            <a:pPr rtl="0"/>
            <a:fld id="{8530193B-564F-4854-8A52-728F3FB19C85}" type="slidenum">
              <a:rPr lang="es-ES" noProof="0" smtClean="0"/>
              <a:t>14</a:t>
            </a:fld>
            <a:endParaRPr lang="es-ES" noProof="0"/>
          </a:p>
        </p:txBody>
      </p:sp>
    </p:spTree>
    <p:extLst>
      <p:ext uri="{BB962C8B-B14F-4D97-AF65-F5344CB8AC3E}">
        <p14:creationId xmlns:p14="http://schemas.microsoft.com/office/powerpoint/2010/main" val="197878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6" name="Hexágono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Hexágono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Hexágono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Título 1">
            <a:extLst>
              <a:ext uri="{FF2B5EF4-FFF2-40B4-BE49-F238E27FC236}">
                <a16:creationId xmlns:a16="http://schemas.microsoft.com/office/drawing/2014/main" id="{A7A620BD-CFAD-4100-8C9F-494D15A0A900}"/>
              </a:ext>
            </a:extLst>
          </p:cNvPr>
          <p:cNvSpPr>
            <a:spLocks noGrp="1"/>
          </p:cNvSpPr>
          <p:nvPr>
            <p:ph type="title" hasCustomPrompt="1"/>
          </p:nvPr>
        </p:nvSpPr>
        <p:spPr>
          <a:xfrm>
            <a:off x="4096846" y="2576760"/>
            <a:ext cx="3924935"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rtlCol="0"/>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8" name="Marcador de texto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rtlCol="0" anchor="b"/>
          <a:lstStyle>
            <a:lvl1pPr algn="r">
              <a:buNone/>
              <a:defRPr lang="en-US" sz="1600" kern="1200" dirty="0" smtClean="0">
                <a:solidFill>
                  <a:schemeClr val="bg1"/>
                </a:solidFill>
                <a:latin typeface="+mn-lt"/>
                <a:ea typeface="+mn-ea"/>
                <a:cs typeface="+mn-cs"/>
              </a:defRPr>
            </a:lvl1pPr>
          </a:lstStyle>
          <a:p>
            <a:pPr lvl="0" rtl="0"/>
            <a:r>
              <a:rPr lang="es-ES" noProof="0"/>
              <a:t>Haga clic para modificar los estilos de texto del patrón</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ido de do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4" name="Elipse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0" name="Elipse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4" name="Elipse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3" name="Marcador de posición de imagen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1" name="Título 1">
            <a:extLst>
              <a:ext uri="{FF2B5EF4-FFF2-40B4-BE49-F238E27FC236}">
                <a16:creationId xmlns:a16="http://schemas.microsoft.com/office/drawing/2014/main" id="{92F03355-C197-48C4-A4DF-B4133848335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de tre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1" name="Marcador de texto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2" name="Marcador de texto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3" name="Hexágono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Hexágono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5" name="Hexágono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13" name="Título 1">
            <a:extLst>
              <a:ext uri="{FF2B5EF4-FFF2-40B4-BE49-F238E27FC236}">
                <a16:creationId xmlns:a16="http://schemas.microsoft.com/office/drawing/2014/main" id="{91D9F6BE-FB0B-42EE-8F02-95F5CC039B0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
        <p:nvSpPr>
          <p:cNvPr id="16" name="Forma libre: Forma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7" name="Elipse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Marcador de texto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rtlCol="0"/>
          <a:lstStyle>
            <a:lvl1pPr marL="0" indent="0">
              <a:buNone/>
              <a:defRPr sz="2000"/>
            </a:lvl1pPr>
            <a:lvl2pPr>
              <a:buNone/>
              <a:defRPr/>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7" name="Marcador de texto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rtlCol="0"/>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2" name="Marcador de posición de imagen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3" name="Título 1">
            <a:extLst>
              <a:ext uri="{FF2B5EF4-FFF2-40B4-BE49-F238E27FC236}">
                <a16:creationId xmlns:a16="http://schemas.microsoft.com/office/drawing/2014/main" id="{11176083-2CE5-4707-A564-46805454AF1A}"/>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2" name="Rectángulo 1" descr="Rascacielos de oficinas con vista hacia arriba">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rtlCol="0"/>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6" name="Título 1">
            <a:extLst>
              <a:ext uri="{FF2B5EF4-FFF2-40B4-BE49-F238E27FC236}">
                <a16:creationId xmlns:a16="http://schemas.microsoft.com/office/drawing/2014/main" id="{162BE5D7-9E35-49F8-A8E4-2093183A6404}"/>
              </a:ext>
            </a:extLst>
          </p:cNvPr>
          <p:cNvSpPr>
            <a:spLocks noGrp="1"/>
          </p:cNvSpPr>
          <p:nvPr>
            <p:ph type="title" hasCustomPrompt="1"/>
          </p:nvPr>
        </p:nvSpPr>
        <p:spPr>
          <a:xfrm>
            <a:off x="4149139" y="1529685"/>
            <a:ext cx="3924934"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Diseño personalizado">
    <p:bg>
      <p:bgPr>
        <a:solidFill>
          <a:schemeClr val="tx1"/>
        </a:solidFill>
        <a:effectLst/>
      </p:bgPr>
    </p:bg>
    <p:spTree>
      <p:nvGrpSpPr>
        <p:cNvPr id="1" name=""/>
        <p:cNvGrpSpPr/>
        <p:nvPr/>
      </p:nvGrpSpPr>
      <p:grpSpPr>
        <a:xfrm>
          <a:off x="0" y="0"/>
          <a:ext cx="0" cy="0"/>
          <a:chOff x="0" y="0"/>
          <a:chExt cx="0" cy="0"/>
        </a:xfrm>
      </p:grpSpPr>
      <p:sp>
        <p:nvSpPr>
          <p:cNvPr id="14" name="Marcador de posición de imagen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3" name="Elipse 2" descr="Rascacielos de oficinas con vista hacia arriba">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Elipse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Marcador de texto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rtlCol="0"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 name="Título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rtlCol="0"/>
          <a:lstStyle>
            <a:lvl1pPr algn="ctr">
              <a:spcBef>
                <a:spcPts val="1000"/>
              </a:spcBef>
              <a:defRPr sz="2800">
                <a:solidFill>
                  <a:schemeClr val="bg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Marcador de texto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rtlCol="0"/>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rtl="0"/>
            <a:r>
              <a:rPr lang="es-ES" noProof="0"/>
              <a:t>Haga clic para modificar los estilos de texto del patrón</a:t>
            </a:r>
          </a:p>
        </p:txBody>
      </p:sp>
      <p:sp>
        <p:nvSpPr>
          <p:cNvPr id="19" name="Rectángulo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Rectángulo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Rectángulo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Marcador de posición de imagen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59DADC7-BE21-4434-A6E4-BAF809005389}"/>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4" name="Elipse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6" name="Elipse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3" name="Marcador de posición de imagen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7" name="Marcador de texto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rtlCol="0"/>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rtl="0"/>
            <a:r>
              <a:rPr lang="es-ES" noProof="0"/>
              <a:t>Haga clic para modificar los estilos de texto del patrón</a:t>
            </a:r>
          </a:p>
        </p:txBody>
      </p:sp>
      <p:sp>
        <p:nvSpPr>
          <p:cNvPr id="8" name="Título 1">
            <a:extLst>
              <a:ext uri="{FF2B5EF4-FFF2-40B4-BE49-F238E27FC236}">
                <a16:creationId xmlns:a16="http://schemas.microsoft.com/office/drawing/2014/main" id="{DEB8F0E5-B89F-48AD-87BD-534EA9463CD3}"/>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áfico y tabla">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Título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rtlCol="0" anchor="ctr"/>
          <a:lstStyle>
            <a:lvl1pPr algn="ct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11" name="Marcador de texto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rtlCol="0"/>
          <a:lstStyle>
            <a:lvl1pPr marL="0" indent="0">
              <a:buNone/>
              <a:defRPr sz="2000" b="1">
                <a:solidFill>
                  <a:schemeClr val="accent4"/>
                </a:solidFill>
                <a:latin typeface="+mj-lt"/>
              </a:defRPr>
            </a:lvl1pPr>
            <a:lvl2pPr>
              <a:buNone/>
              <a:defRPr sz="2000"/>
            </a:lvl2pPr>
          </a:lstStyle>
          <a:p>
            <a:pPr lvl="0" rtl="0"/>
            <a:r>
              <a:rPr lang="es-ES" noProof="0"/>
              <a:t>Haga clic para modificar los estilos de texto del patrón</a:t>
            </a:r>
          </a:p>
          <a:p>
            <a:pPr lvl="1" rtl="0"/>
            <a:r>
              <a:rPr lang="es-ES" noProof="0"/>
              <a:t>Segundo nivel</a:t>
            </a:r>
          </a:p>
        </p:txBody>
      </p:sp>
      <p:sp>
        <p:nvSpPr>
          <p:cNvPr id="15" name="Hexágono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Hexágono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Marcador de posición de imagen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rtlCol="0"/>
          <a:lstStyle>
            <a:lvl1pPr>
              <a:defRPr sz="2800">
                <a:solidFill>
                  <a:schemeClr val="tx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39" name="Marcador de posición de imagen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38" name="Marcador de posición de imagen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0" name="Marcador de posición de imagen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1" name="Marcador de posición de imagen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
        <p:nvSpPr>
          <p:cNvPr id="9" name="Hexágono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Hexágono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Hexágono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Marcador de texto 22">
            <a:extLst>
              <a:ext uri="{FF2B5EF4-FFF2-40B4-BE49-F238E27FC236}">
                <a16:creationId xmlns:a16="http://schemas.microsoft.com/office/drawing/2014/main" id="{591F943B-ED0D-49A1-844A-E23BA9A4871B}"/>
              </a:ext>
            </a:extLst>
          </p:cNvPr>
          <p:cNvSpPr>
            <a:spLocks noGrp="1"/>
          </p:cNvSpPr>
          <p:nvPr>
            <p:ph type="body" sz="quarter" idx="10" hasCustomPrompt="1"/>
          </p:nvPr>
        </p:nvSpPr>
        <p:spPr>
          <a:xfrm>
            <a:off x="546668"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4" name="Marcador de texto 22">
            <a:extLst>
              <a:ext uri="{FF2B5EF4-FFF2-40B4-BE49-F238E27FC236}">
                <a16:creationId xmlns:a16="http://schemas.microsoft.com/office/drawing/2014/main" id="{9AC6B9A8-053C-4828-B705-901C6018F30D}"/>
              </a:ext>
            </a:extLst>
          </p:cNvPr>
          <p:cNvSpPr>
            <a:spLocks noGrp="1"/>
          </p:cNvSpPr>
          <p:nvPr>
            <p:ph type="body" sz="quarter" idx="11" hasCustomPrompt="1"/>
          </p:nvPr>
        </p:nvSpPr>
        <p:spPr>
          <a:xfrm>
            <a:off x="556692"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7" name="Marcador de texto 22">
            <a:extLst>
              <a:ext uri="{FF2B5EF4-FFF2-40B4-BE49-F238E27FC236}">
                <a16:creationId xmlns:a16="http://schemas.microsoft.com/office/drawing/2014/main" id="{BBA6FD52-E179-41F8-AE78-9AF3D65F28B6}"/>
              </a:ext>
            </a:extLst>
          </p:cNvPr>
          <p:cNvSpPr>
            <a:spLocks noGrp="1"/>
          </p:cNvSpPr>
          <p:nvPr>
            <p:ph type="body" sz="quarter" idx="12" hasCustomPrompt="1"/>
          </p:nvPr>
        </p:nvSpPr>
        <p:spPr>
          <a:xfrm>
            <a:off x="2789482"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8" name="Marcador de texto 22">
            <a:extLst>
              <a:ext uri="{FF2B5EF4-FFF2-40B4-BE49-F238E27FC236}">
                <a16:creationId xmlns:a16="http://schemas.microsoft.com/office/drawing/2014/main" id="{C49A82AB-D328-4DB0-841B-186884119EBF}"/>
              </a:ext>
            </a:extLst>
          </p:cNvPr>
          <p:cNvSpPr>
            <a:spLocks noGrp="1"/>
          </p:cNvSpPr>
          <p:nvPr>
            <p:ph type="body" sz="quarter" idx="13" hasCustomPrompt="1"/>
          </p:nvPr>
        </p:nvSpPr>
        <p:spPr>
          <a:xfrm>
            <a:off x="278948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9" name="Marcador de texto 22">
            <a:extLst>
              <a:ext uri="{FF2B5EF4-FFF2-40B4-BE49-F238E27FC236}">
                <a16:creationId xmlns:a16="http://schemas.microsoft.com/office/drawing/2014/main" id="{84E23D5D-9866-48F9-8E08-DD2DBE4C4E32}"/>
              </a:ext>
            </a:extLst>
          </p:cNvPr>
          <p:cNvSpPr>
            <a:spLocks noGrp="1"/>
          </p:cNvSpPr>
          <p:nvPr>
            <p:ph type="body" sz="quarter" idx="14" hasCustomPrompt="1"/>
          </p:nvPr>
        </p:nvSpPr>
        <p:spPr>
          <a:xfrm>
            <a:off x="5032296"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0" name="Marcador de texto 22">
            <a:extLst>
              <a:ext uri="{FF2B5EF4-FFF2-40B4-BE49-F238E27FC236}">
                <a16:creationId xmlns:a16="http://schemas.microsoft.com/office/drawing/2014/main" id="{E671C9E6-A1A5-4EE5-8642-94AA7635DB05}"/>
              </a:ext>
            </a:extLst>
          </p:cNvPr>
          <p:cNvSpPr>
            <a:spLocks noGrp="1"/>
          </p:cNvSpPr>
          <p:nvPr>
            <p:ph type="body" sz="quarter" idx="15" hasCustomPrompt="1"/>
          </p:nvPr>
        </p:nvSpPr>
        <p:spPr>
          <a:xfrm>
            <a:off x="502920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1" name="Marcador de texto 22">
            <a:extLst>
              <a:ext uri="{FF2B5EF4-FFF2-40B4-BE49-F238E27FC236}">
                <a16:creationId xmlns:a16="http://schemas.microsoft.com/office/drawing/2014/main" id="{DF6BB5C9-B678-435A-830F-4C10EB1A957C}"/>
              </a:ext>
            </a:extLst>
          </p:cNvPr>
          <p:cNvSpPr>
            <a:spLocks noGrp="1"/>
          </p:cNvSpPr>
          <p:nvPr>
            <p:ph type="body" sz="quarter" idx="16" hasCustomPrompt="1"/>
          </p:nvPr>
        </p:nvSpPr>
        <p:spPr>
          <a:xfrm>
            <a:off x="7275110"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2" name="Marcador de texto 22">
            <a:extLst>
              <a:ext uri="{FF2B5EF4-FFF2-40B4-BE49-F238E27FC236}">
                <a16:creationId xmlns:a16="http://schemas.microsoft.com/office/drawing/2014/main" id="{1861EC87-A9E2-4FC3-B8BC-06C520B8A17F}"/>
              </a:ext>
            </a:extLst>
          </p:cNvPr>
          <p:cNvSpPr>
            <a:spLocks noGrp="1"/>
          </p:cNvSpPr>
          <p:nvPr>
            <p:ph type="body" sz="quarter" idx="17" hasCustomPrompt="1"/>
          </p:nvPr>
        </p:nvSpPr>
        <p:spPr>
          <a:xfrm>
            <a:off x="727511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3" name="Marcador de texto 22">
            <a:extLst>
              <a:ext uri="{FF2B5EF4-FFF2-40B4-BE49-F238E27FC236}">
                <a16:creationId xmlns:a16="http://schemas.microsoft.com/office/drawing/2014/main" id="{FC3EDE91-631F-4947-94DC-557685FD23E0}"/>
              </a:ext>
            </a:extLst>
          </p:cNvPr>
          <p:cNvSpPr>
            <a:spLocks noGrp="1"/>
          </p:cNvSpPr>
          <p:nvPr>
            <p:ph type="body" sz="quarter" idx="18" hasCustomPrompt="1"/>
          </p:nvPr>
        </p:nvSpPr>
        <p:spPr>
          <a:xfrm>
            <a:off x="9517923"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4" name="Marcador de texto 22">
            <a:extLst>
              <a:ext uri="{FF2B5EF4-FFF2-40B4-BE49-F238E27FC236}">
                <a16:creationId xmlns:a16="http://schemas.microsoft.com/office/drawing/2014/main" id="{8FDDBEF4-1329-49DF-B043-D51B34F5EE34}"/>
              </a:ext>
            </a:extLst>
          </p:cNvPr>
          <p:cNvSpPr>
            <a:spLocks noGrp="1"/>
          </p:cNvSpPr>
          <p:nvPr>
            <p:ph type="body" sz="quarter" idx="19" hasCustomPrompt="1"/>
          </p:nvPr>
        </p:nvSpPr>
        <p:spPr>
          <a:xfrm>
            <a:off x="951792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7" name="Marcador de posición de imagen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umen">
    <p:spTree>
      <p:nvGrpSpPr>
        <p:cNvPr id="1" name=""/>
        <p:cNvGrpSpPr/>
        <p:nvPr/>
      </p:nvGrpSpPr>
      <p:grpSpPr>
        <a:xfrm>
          <a:off x="0" y="0"/>
          <a:ext cx="0" cy="0"/>
          <a:chOff x="0" y="0"/>
          <a:chExt cx="0" cy="0"/>
        </a:xfrm>
      </p:grpSpPr>
      <p:sp>
        <p:nvSpPr>
          <p:cNvPr id="40" name="Marcador de contenido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1" name="Marcador de contenido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2" name="Marcador de contenido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3" name="Marcador de contenido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4" name="Marcador de contenido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5" name="Marcador de contenido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10" name="Título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rtlCol="0"/>
          <a:lstStyle>
            <a:lvl1pP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Marcador de fecha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9CC8AACD-E2E5-4E77-87E6-D0C33E06F5CD}" type="datetime1">
              <a:rPr lang="es-ES" sz="1100" noProof="0" smtClean="0">
                <a:solidFill>
                  <a:schemeClr val="accent2"/>
                </a:solidFill>
              </a:rPr>
              <a:t>14/10/2024</a:t>
            </a:fld>
            <a:endParaRPr lang="es-ES" sz="1100" noProof="0" dirty="0">
              <a:solidFill>
                <a:schemeClr val="accent2"/>
              </a:solidFill>
            </a:endParaRPr>
          </a:p>
        </p:txBody>
      </p:sp>
      <p:sp>
        <p:nvSpPr>
          <p:cNvPr id="5" name="Marcador de pie de página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rtl="0"/>
            <a:r>
              <a:rPr lang="es-ES" sz="1100" b="1" noProof="0">
                <a:solidFill>
                  <a:schemeClr val="accent2"/>
                </a:solidFill>
              </a:rPr>
              <a:t>Revisión anual</a:t>
            </a:r>
          </a:p>
        </p:txBody>
      </p:sp>
      <p:sp>
        <p:nvSpPr>
          <p:cNvPr id="7" name="Marcador de número de diapositiva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0"/>
            <a:fld id="{2C18C1E5-FB55-42F5-BD6D-9CC153FCDBE6}" type="slidenum">
              <a:rPr lang="es-ES" sz="1100" noProof="0" smtClean="0">
                <a:solidFill>
                  <a:schemeClr val="accent4"/>
                </a:solidFill>
              </a:rPr>
              <a:pPr algn="r" rtl="0"/>
              <a:t>‹#›</a:t>
            </a:fld>
            <a:endParaRPr lang="es-ES" sz="1100" noProof="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35.jp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47.png"/><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p:cNvGrpSpPr/>
        <p:nvPr/>
      </p:nvGrpSpPr>
      <p:grpSpPr>
        <a:xfrm>
          <a:off x="0" y="0"/>
          <a:ext cx="0" cy="0"/>
          <a:chOff x="0" y="0"/>
          <a:chExt cx="0" cy="0"/>
        </a:xfrm>
      </p:grpSpPr>
      <p:sp>
        <p:nvSpPr>
          <p:cNvPr id="6" name="Hexágono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7" name="Título 6">
            <a:extLst>
              <a:ext uri="{FF2B5EF4-FFF2-40B4-BE49-F238E27FC236}">
                <a16:creationId xmlns:a16="http://schemas.microsoft.com/office/drawing/2014/main" id="{BD837CEB-1A69-4F72-95D4-054D82F09696}"/>
              </a:ext>
            </a:extLst>
          </p:cNvPr>
          <p:cNvSpPr>
            <a:spLocks noGrp="1"/>
          </p:cNvSpPr>
          <p:nvPr>
            <p:ph type="title"/>
          </p:nvPr>
        </p:nvSpPr>
        <p:spPr>
          <a:xfrm>
            <a:off x="3825528" y="2276784"/>
            <a:ext cx="4540944" cy="1627235"/>
          </a:xfrm>
          <a:noFill/>
        </p:spPr>
        <p:txBody>
          <a:bodyPr rtlCol="0"/>
          <a:lstStyle/>
          <a:p>
            <a:pPr algn="ctr" rtl="0"/>
            <a:r>
              <a:rPr lang="es-ES" dirty="0">
                <a:solidFill>
                  <a:schemeClr val="accent5">
                    <a:lumMod val="90000"/>
                    <a:lumOff val="10000"/>
                  </a:schemeClr>
                </a:solidFill>
                <a:effectLst>
                  <a:outerShdw blurRad="38100" dist="38100" dir="2700000" algn="tl">
                    <a:srgbClr val="000000">
                      <a:alpha val="43137"/>
                    </a:srgbClr>
                  </a:outerShdw>
                </a:effectLst>
              </a:rPr>
              <a:t>RESULTADOS DESAFÍO 1</a:t>
            </a:r>
          </a:p>
        </p:txBody>
      </p:sp>
      <p:sp>
        <p:nvSpPr>
          <p:cNvPr id="11" name="Marcador de texto 10">
            <a:extLst>
              <a:ext uri="{FF2B5EF4-FFF2-40B4-BE49-F238E27FC236}">
                <a16:creationId xmlns:a16="http://schemas.microsoft.com/office/drawing/2014/main" id="{E6DF5064-7AAC-4887-9BD5-FB6BC40A6768}"/>
              </a:ext>
            </a:extLst>
          </p:cNvPr>
          <p:cNvSpPr>
            <a:spLocks noGrp="1"/>
          </p:cNvSpPr>
          <p:nvPr>
            <p:ph type="body" sz="quarter" idx="13"/>
          </p:nvPr>
        </p:nvSpPr>
        <p:spPr>
          <a:xfrm>
            <a:off x="4484582" y="4177004"/>
            <a:ext cx="3222836" cy="1029509"/>
          </a:xfrm>
        </p:spPr>
        <p:txBody>
          <a:bodyPr rtlCol="0"/>
          <a:lstStyle/>
          <a:p>
            <a:pPr algn="ctr" rtl="0"/>
            <a:r>
              <a:rPr lang="es-ES" sz="32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2000" b="1" dirty="0">
                <a:solidFill>
                  <a:schemeClr val="accent4">
                    <a:lumMod val="50000"/>
                  </a:schemeClr>
                </a:solidFill>
              </a:rPr>
              <a:t>14 de octubre de 2024</a:t>
            </a:r>
          </a:p>
        </p:txBody>
      </p:sp>
      <p:sp>
        <p:nvSpPr>
          <p:cNvPr id="21" name="Hexágono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FA8F2-3EEA-6194-7275-8D326D6F8D9C}"/>
            </a:ext>
          </a:extLst>
        </p:cNvPr>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8D8BE21F-1924-C41A-1890-D901FFE2850E}"/>
              </a:ext>
            </a:extLst>
          </p:cNvPr>
          <p:cNvSpPr/>
          <p:nvPr/>
        </p:nvSpPr>
        <p:spPr>
          <a:xfrm>
            <a:off x="505958" y="1104370"/>
            <a:ext cx="11230211" cy="529643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653A9289-445F-5D47-22CA-8F5CD8C94B6D}"/>
              </a:ext>
            </a:extLst>
          </p:cNvPr>
          <p:cNvSpPr txBox="1"/>
          <p:nvPr/>
        </p:nvSpPr>
        <p:spPr>
          <a:xfrm>
            <a:off x="505959" y="250347"/>
            <a:ext cx="11230210" cy="461665"/>
          </a:xfrm>
          <a:prstGeom prst="rect">
            <a:avLst/>
          </a:prstGeom>
          <a:noFill/>
        </p:spPr>
        <p:txBody>
          <a:bodyPr wrap="square">
            <a:spAutoFit/>
          </a:bodyPr>
          <a:lstStyle/>
          <a:p>
            <a:r>
              <a:rPr lang="es-ES" sz="2400" b="1" dirty="0">
                <a:solidFill>
                  <a:schemeClr val="accent3">
                    <a:lumMod val="50000"/>
                  </a:schemeClr>
                </a:solidFill>
                <a:latin typeface="+mj-lt"/>
              </a:rPr>
              <a:t>ANÁLISIS DE CONTRATO DE PRÉSTAMOS PERSONALES</a:t>
            </a:r>
            <a:endParaRPr lang="es-ES" sz="2400" b="1" dirty="0">
              <a:solidFill>
                <a:schemeClr val="accent3">
                  <a:lumMod val="50000"/>
                </a:schemeClr>
              </a:solidFill>
              <a:effectLst/>
              <a:latin typeface="+mj-lt"/>
            </a:endParaRPr>
          </a:p>
        </p:txBody>
      </p:sp>
      <p:sp>
        <p:nvSpPr>
          <p:cNvPr id="6" name="Rectángulo 5">
            <a:extLst>
              <a:ext uri="{FF2B5EF4-FFF2-40B4-BE49-F238E27FC236}">
                <a16:creationId xmlns:a16="http://schemas.microsoft.com/office/drawing/2014/main" id="{ABBE9947-C81F-4518-4012-2B797885B9A8}"/>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a:extLst>
              <a:ext uri="{FF2B5EF4-FFF2-40B4-BE49-F238E27FC236}">
                <a16:creationId xmlns:a16="http://schemas.microsoft.com/office/drawing/2014/main" id="{F18E180A-D4D0-C620-23C1-4553FD5B1DE6}"/>
              </a:ext>
            </a:extLst>
          </p:cNvPr>
          <p:cNvPicPr>
            <a:picLocks noChangeAspect="1"/>
          </p:cNvPicPr>
          <p:nvPr/>
        </p:nvPicPr>
        <p:blipFill>
          <a:blip r:embed="rId2"/>
          <a:srcRect t="5282"/>
          <a:stretch/>
        </p:blipFill>
        <p:spPr>
          <a:xfrm>
            <a:off x="6258839" y="1356053"/>
            <a:ext cx="4402775" cy="2254177"/>
          </a:xfrm>
          <a:prstGeom prst="rect">
            <a:avLst/>
          </a:prstGeom>
        </p:spPr>
      </p:pic>
      <p:pic>
        <p:nvPicPr>
          <p:cNvPr id="10" name="Imagen 9">
            <a:extLst>
              <a:ext uri="{FF2B5EF4-FFF2-40B4-BE49-F238E27FC236}">
                <a16:creationId xmlns:a16="http://schemas.microsoft.com/office/drawing/2014/main" id="{CA451F14-C486-1646-163C-40FF6B6F2FB6}"/>
              </a:ext>
            </a:extLst>
          </p:cNvPr>
          <p:cNvPicPr>
            <a:picLocks noChangeAspect="1"/>
          </p:cNvPicPr>
          <p:nvPr/>
        </p:nvPicPr>
        <p:blipFill>
          <a:blip r:embed="rId3"/>
          <a:srcRect t="5689"/>
          <a:stretch/>
        </p:blipFill>
        <p:spPr>
          <a:xfrm>
            <a:off x="1124349" y="3898842"/>
            <a:ext cx="4506431" cy="2309152"/>
          </a:xfrm>
          <a:prstGeom prst="rect">
            <a:avLst/>
          </a:prstGeom>
        </p:spPr>
      </p:pic>
      <p:pic>
        <p:nvPicPr>
          <p:cNvPr id="12" name="Imagen 11">
            <a:extLst>
              <a:ext uri="{FF2B5EF4-FFF2-40B4-BE49-F238E27FC236}">
                <a16:creationId xmlns:a16="http://schemas.microsoft.com/office/drawing/2014/main" id="{D92AFB2F-EBFC-FF97-DD20-2328A752420C}"/>
              </a:ext>
            </a:extLst>
          </p:cNvPr>
          <p:cNvPicPr>
            <a:picLocks noChangeAspect="1"/>
          </p:cNvPicPr>
          <p:nvPr/>
        </p:nvPicPr>
        <p:blipFill>
          <a:blip r:embed="rId4"/>
          <a:srcRect t="4449" b="3638"/>
          <a:stretch/>
        </p:blipFill>
        <p:spPr>
          <a:xfrm>
            <a:off x="6323667" y="3841695"/>
            <a:ext cx="4297075" cy="2406706"/>
          </a:xfrm>
          <a:prstGeom prst="rect">
            <a:avLst/>
          </a:prstGeom>
        </p:spPr>
      </p:pic>
      <p:pic>
        <p:nvPicPr>
          <p:cNvPr id="18" name="Imagen 17">
            <a:extLst>
              <a:ext uri="{FF2B5EF4-FFF2-40B4-BE49-F238E27FC236}">
                <a16:creationId xmlns:a16="http://schemas.microsoft.com/office/drawing/2014/main" id="{0D66C3F3-24EE-54C0-628E-C25F42368AEC}"/>
              </a:ext>
            </a:extLst>
          </p:cNvPr>
          <p:cNvPicPr>
            <a:picLocks noChangeAspect="1"/>
          </p:cNvPicPr>
          <p:nvPr/>
        </p:nvPicPr>
        <p:blipFill>
          <a:blip r:embed="rId5"/>
          <a:stretch>
            <a:fillRect/>
          </a:stretch>
        </p:blipFill>
        <p:spPr>
          <a:xfrm>
            <a:off x="1076222" y="1381446"/>
            <a:ext cx="4612353" cy="2371139"/>
          </a:xfrm>
          <a:prstGeom prst="rect">
            <a:avLst/>
          </a:prstGeom>
        </p:spPr>
      </p:pic>
      <p:sp>
        <p:nvSpPr>
          <p:cNvPr id="13" name="QuadreDeText 16">
            <a:extLst>
              <a:ext uri="{FF2B5EF4-FFF2-40B4-BE49-F238E27FC236}">
                <a16:creationId xmlns:a16="http://schemas.microsoft.com/office/drawing/2014/main" id="{77B99D4B-0B62-0D97-5F1C-F80EB23DA493}"/>
              </a:ext>
            </a:extLst>
          </p:cNvPr>
          <p:cNvSpPr txBox="1"/>
          <p:nvPr/>
        </p:nvSpPr>
        <p:spPr>
          <a:xfrm>
            <a:off x="3579845" y="1356053"/>
            <a:ext cx="1323709"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Edad</a:t>
            </a:r>
          </a:p>
        </p:txBody>
      </p:sp>
      <p:sp>
        <p:nvSpPr>
          <p:cNvPr id="14" name="QuadreDeText 16">
            <a:extLst>
              <a:ext uri="{FF2B5EF4-FFF2-40B4-BE49-F238E27FC236}">
                <a16:creationId xmlns:a16="http://schemas.microsoft.com/office/drawing/2014/main" id="{F631739F-BCD0-4A15-9F95-EB90B65615E2}"/>
              </a:ext>
            </a:extLst>
          </p:cNvPr>
          <p:cNvSpPr txBox="1"/>
          <p:nvPr/>
        </p:nvSpPr>
        <p:spPr>
          <a:xfrm>
            <a:off x="8785012" y="1294875"/>
            <a:ext cx="1323709"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Educación</a:t>
            </a:r>
          </a:p>
        </p:txBody>
      </p:sp>
      <p:sp>
        <p:nvSpPr>
          <p:cNvPr id="15" name="QuadreDeText 16">
            <a:extLst>
              <a:ext uri="{FF2B5EF4-FFF2-40B4-BE49-F238E27FC236}">
                <a16:creationId xmlns:a16="http://schemas.microsoft.com/office/drawing/2014/main" id="{B3238858-9704-9209-9109-F574578B1E27}"/>
              </a:ext>
            </a:extLst>
          </p:cNvPr>
          <p:cNvSpPr txBox="1"/>
          <p:nvPr/>
        </p:nvSpPr>
        <p:spPr>
          <a:xfrm>
            <a:off x="3472638" y="3737099"/>
            <a:ext cx="1323709"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Estado civil</a:t>
            </a:r>
          </a:p>
        </p:txBody>
      </p:sp>
      <p:sp>
        <p:nvSpPr>
          <p:cNvPr id="16" name="QuadreDeText 16">
            <a:extLst>
              <a:ext uri="{FF2B5EF4-FFF2-40B4-BE49-F238E27FC236}">
                <a16:creationId xmlns:a16="http://schemas.microsoft.com/office/drawing/2014/main" id="{D40AF5CD-3B73-157C-9CC7-E71A373775B0}"/>
              </a:ext>
            </a:extLst>
          </p:cNvPr>
          <p:cNvSpPr txBox="1"/>
          <p:nvPr/>
        </p:nvSpPr>
        <p:spPr>
          <a:xfrm>
            <a:off x="8785012" y="3737096"/>
            <a:ext cx="1323709"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Trabajo</a:t>
            </a:r>
          </a:p>
        </p:txBody>
      </p:sp>
      <p:sp>
        <p:nvSpPr>
          <p:cNvPr id="19" name="QuadreDeText 16">
            <a:extLst>
              <a:ext uri="{FF2B5EF4-FFF2-40B4-BE49-F238E27FC236}">
                <a16:creationId xmlns:a16="http://schemas.microsoft.com/office/drawing/2014/main" id="{D1991747-1931-C18C-5AD2-62A3CB874D3C}"/>
              </a:ext>
            </a:extLst>
          </p:cNvPr>
          <p:cNvSpPr txBox="1"/>
          <p:nvPr/>
        </p:nvSpPr>
        <p:spPr>
          <a:xfrm>
            <a:off x="8350848" y="167687"/>
            <a:ext cx="3385321" cy="715089"/>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200" dirty="0"/>
              <a:t>"Las tasas de préstamos personales son bajas debido a que pocos clientes los contratan en comparación con los que no lo hacen.</a:t>
            </a:r>
          </a:p>
        </p:txBody>
      </p:sp>
    </p:spTree>
    <p:extLst>
      <p:ext uri="{BB962C8B-B14F-4D97-AF65-F5344CB8AC3E}">
        <p14:creationId xmlns:p14="http://schemas.microsoft.com/office/powerpoint/2010/main" val="2366509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52164-F10B-CC91-621B-2B7336455415}"/>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8EB76A2E-EF62-7065-BBF3-C53C3CF56321}"/>
              </a:ext>
            </a:extLst>
          </p:cNvPr>
          <p:cNvSpPr>
            <a:spLocks noGrp="1"/>
          </p:cNvSpPr>
          <p:nvPr>
            <p:ph type="title"/>
          </p:nvPr>
        </p:nvSpPr>
        <p:spPr>
          <a:xfrm>
            <a:off x="660400" y="805213"/>
            <a:ext cx="5073016" cy="1907507"/>
          </a:xfrm>
        </p:spPr>
        <p:txBody>
          <a:bodyPr rtlCol="0">
            <a:normAutofit/>
          </a:bodyPr>
          <a:lstStyle/>
          <a:p>
            <a:pPr rtl="0"/>
            <a:r>
              <a:rPr lang="es-ES" sz="4300" dirty="0"/>
              <a:t>Análisis de Márketing y Comunicación</a:t>
            </a:r>
          </a:p>
        </p:txBody>
      </p:sp>
      <p:sp>
        <p:nvSpPr>
          <p:cNvPr id="8" name="Marcador de texto 7">
            <a:extLst>
              <a:ext uri="{FF2B5EF4-FFF2-40B4-BE49-F238E27FC236}">
                <a16:creationId xmlns:a16="http://schemas.microsoft.com/office/drawing/2014/main" id="{2BA8DE2C-B8B5-DBFB-2FC1-B49CB2E5A312}"/>
              </a:ext>
            </a:extLst>
          </p:cNvPr>
          <p:cNvSpPr>
            <a:spLocks noGrp="1"/>
          </p:cNvSpPr>
          <p:nvPr>
            <p:ph type="body" sz="quarter" idx="12"/>
          </p:nvPr>
        </p:nvSpPr>
        <p:spPr>
          <a:xfrm>
            <a:off x="660400" y="2712720"/>
            <a:ext cx="4275138" cy="3560763"/>
          </a:xfrm>
        </p:spPr>
        <p:txBody>
          <a:bodyPr/>
          <a:lstStyle/>
          <a:p>
            <a:r>
              <a:rPr lang="es-ES" dirty="0"/>
              <a:t>¿Cómo afecta la duración de las llamadas de contacto a la probabilidad de que un cliente se suscriba a un depósito a plazo?</a:t>
            </a:r>
          </a:p>
          <a:p>
            <a:r>
              <a:rPr lang="es-ES" dirty="0"/>
              <a:t>¿Qué ajustes podríamos realizar a nuestros métodos de contacto para mejorar la tasa de respuesta?</a:t>
            </a:r>
          </a:p>
        </p:txBody>
      </p:sp>
      <p:sp>
        <p:nvSpPr>
          <p:cNvPr id="14" name="Rectángulo 13">
            <a:extLst>
              <a:ext uri="{FF2B5EF4-FFF2-40B4-BE49-F238E27FC236}">
                <a16:creationId xmlns:a16="http://schemas.microsoft.com/office/drawing/2014/main" id="{164334DF-601F-551D-64A8-3A2D6712848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Marcador de posición de imagen 4">
            <a:extLst>
              <a:ext uri="{FF2B5EF4-FFF2-40B4-BE49-F238E27FC236}">
                <a16:creationId xmlns:a16="http://schemas.microsoft.com/office/drawing/2014/main" id="{5D8DCF94-73ED-5E32-6743-B88F2B732844}"/>
              </a:ext>
            </a:extLst>
          </p:cNvPr>
          <p:cNvPicPr>
            <a:picLocks noGrp="1" noChangeAspect="1"/>
          </p:cNvPicPr>
          <p:nvPr>
            <p:ph type="pic" sz="quarter" idx="10"/>
          </p:nvPr>
        </p:nvPicPr>
        <p:blipFill>
          <a:blip r:embed="rId3"/>
          <a:srcRect l="10556" t="705" r="24457" b="-705"/>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Tree>
    <p:extLst>
      <p:ext uri="{BB962C8B-B14F-4D97-AF65-F5344CB8AC3E}">
        <p14:creationId xmlns:p14="http://schemas.microsoft.com/office/powerpoint/2010/main" val="3577812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85FC98A5-90AF-9E1A-A1FC-8F2B3AC1DD13}"/>
              </a:ext>
            </a:extLst>
          </p:cNvPr>
          <p:cNvSpPr/>
          <p:nvPr/>
        </p:nvSpPr>
        <p:spPr>
          <a:xfrm>
            <a:off x="505959" y="1104371"/>
            <a:ext cx="11230210" cy="261000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EXPLORATORIO</a:t>
            </a:r>
            <a:endParaRPr lang="es-ES" sz="2400" b="1" i="1" dirty="0">
              <a:solidFill>
                <a:schemeClr val="accent3">
                  <a:lumMod val="50000"/>
                </a:schemeClr>
              </a:solidFill>
              <a:effectLst/>
              <a:latin typeface="+mj-lt"/>
            </a:endParaRPr>
          </a:p>
        </p:txBody>
      </p:sp>
      <p:sp>
        <p:nvSpPr>
          <p:cNvPr id="17" name="Rectángulo: esquinas redondeadas 16">
            <a:extLst>
              <a:ext uri="{FF2B5EF4-FFF2-40B4-BE49-F238E27FC236}">
                <a16:creationId xmlns:a16="http://schemas.microsoft.com/office/drawing/2014/main" id="{06D06D02-A2C6-D1BD-1C83-D99F0D5BC59E}"/>
              </a:ext>
            </a:extLst>
          </p:cNvPr>
          <p:cNvSpPr/>
          <p:nvPr/>
        </p:nvSpPr>
        <p:spPr>
          <a:xfrm>
            <a:off x="505958" y="3820437"/>
            <a:ext cx="11230211" cy="260863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QuadreDeText 16">
            <a:extLst>
              <a:ext uri="{FF2B5EF4-FFF2-40B4-BE49-F238E27FC236}">
                <a16:creationId xmlns:a16="http://schemas.microsoft.com/office/drawing/2014/main" id="{C038A088-5729-D8C4-FF91-075C549695BE}"/>
              </a:ext>
            </a:extLst>
          </p:cNvPr>
          <p:cNvSpPr txBox="1"/>
          <p:nvPr/>
        </p:nvSpPr>
        <p:spPr>
          <a:xfrm>
            <a:off x="9560204" y="3987232"/>
            <a:ext cx="2005697" cy="2275046"/>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dirty="0"/>
              <a:t>Observamos que </a:t>
            </a:r>
            <a:r>
              <a:rPr lang="es-ES" sz="1300" b="1" dirty="0"/>
              <a:t>la primera curva sigue una distribución Gamma. </a:t>
            </a:r>
          </a:p>
          <a:p>
            <a:pPr algn="ctr"/>
            <a:r>
              <a:rPr lang="es-ES" sz="1300" dirty="0"/>
              <a:t>Si quitamos anómalos leves, posiblemente distorsionaríamos la cola. </a:t>
            </a:r>
          </a:p>
          <a:p>
            <a:pPr algn="ctr"/>
            <a:r>
              <a:rPr lang="es-ES" sz="1300" dirty="0"/>
              <a:t>Por este motivo, de momento decidimos mantenerlos.</a:t>
            </a:r>
          </a:p>
        </p:txBody>
      </p:sp>
      <p:pic>
        <p:nvPicPr>
          <p:cNvPr id="2" name="Imagen 1">
            <a:extLst>
              <a:ext uri="{FF2B5EF4-FFF2-40B4-BE49-F238E27FC236}">
                <a16:creationId xmlns:a16="http://schemas.microsoft.com/office/drawing/2014/main" id="{6E1C0DBB-F4FA-4B50-AE9D-2FB65D00AC6E}"/>
              </a:ext>
            </a:extLst>
          </p:cNvPr>
          <p:cNvPicPr>
            <a:picLocks noChangeAspect="1"/>
          </p:cNvPicPr>
          <p:nvPr/>
        </p:nvPicPr>
        <p:blipFill>
          <a:blip r:embed="rId2"/>
          <a:stretch>
            <a:fillRect/>
          </a:stretch>
        </p:blipFill>
        <p:spPr>
          <a:xfrm>
            <a:off x="800196" y="1194371"/>
            <a:ext cx="3242399" cy="2520000"/>
          </a:xfrm>
          <a:prstGeom prst="rect">
            <a:avLst/>
          </a:prstGeom>
        </p:spPr>
      </p:pic>
      <p:pic>
        <p:nvPicPr>
          <p:cNvPr id="8" name="Imagen 7">
            <a:extLst>
              <a:ext uri="{FF2B5EF4-FFF2-40B4-BE49-F238E27FC236}">
                <a16:creationId xmlns:a16="http://schemas.microsoft.com/office/drawing/2014/main" id="{D937CDEF-A7D2-D455-3D9F-0620419D1818}"/>
              </a:ext>
            </a:extLst>
          </p:cNvPr>
          <p:cNvPicPr>
            <a:picLocks noChangeAspect="1"/>
          </p:cNvPicPr>
          <p:nvPr/>
        </p:nvPicPr>
        <p:blipFill>
          <a:blip r:embed="rId3"/>
          <a:srcRect l="-2387" t="2200" r="2387" b="-576"/>
          <a:stretch/>
        </p:blipFill>
        <p:spPr>
          <a:xfrm>
            <a:off x="5709379" y="1153421"/>
            <a:ext cx="3398752" cy="2520000"/>
          </a:xfrm>
          <a:prstGeom prst="rect">
            <a:avLst/>
          </a:prstGeom>
        </p:spPr>
      </p:pic>
      <p:pic>
        <p:nvPicPr>
          <p:cNvPr id="14" name="Imagen 13">
            <a:extLst>
              <a:ext uri="{FF2B5EF4-FFF2-40B4-BE49-F238E27FC236}">
                <a16:creationId xmlns:a16="http://schemas.microsoft.com/office/drawing/2014/main" id="{517A1418-5CE8-577E-4E57-0CCC57B1E8BD}"/>
              </a:ext>
            </a:extLst>
          </p:cNvPr>
          <p:cNvPicPr>
            <a:picLocks noChangeAspect="1"/>
          </p:cNvPicPr>
          <p:nvPr/>
        </p:nvPicPr>
        <p:blipFill>
          <a:blip r:embed="rId4"/>
          <a:srcRect r="24901"/>
          <a:stretch/>
        </p:blipFill>
        <p:spPr>
          <a:xfrm>
            <a:off x="4170960" y="1814534"/>
            <a:ext cx="1370281" cy="272038"/>
          </a:xfrm>
          <a:prstGeom prst="rect">
            <a:avLst/>
          </a:prstGeom>
        </p:spPr>
      </p:pic>
      <p:sp>
        <p:nvSpPr>
          <p:cNvPr id="15" name="Flecha: a la derecha 14">
            <a:extLst>
              <a:ext uri="{FF2B5EF4-FFF2-40B4-BE49-F238E27FC236}">
                <a16:creationId xmlns:a16="http://schemas.microsoft.com/office/drawing/2014/main" id="{89742F43-9419-996F-6D7F-0004FD0ABD38}"/>
              </a:ext>
            </a:extLst>
          </p:cNvPr>
          <p:cNvSpPr/>
          <p:nvPr/>
        </p:nvSpPr>
        <p:spPr>
          <a:xfrm>
            <a:off x="4635254" y="2240607"/>
            <a:ext cx="481466" cy="3375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CuadroTexto 18">
            <a:extLst>
              <a:ext uri="{FF2B5EF4-FFF2-40B4-BE49-F238E27FC236}">
                <a16:creationId xmlns:a16="http://schemas.microsoft.com/office/drawing/2014/main" id="{04E8FF4D-E402-6B56-6E04-74BF44B3731C}"/>
              </a:ext>
            </a:extLst>
          </p:cNvPr>
          <p:cNvSpPr txBox="1"/>
          <p:nvPr/>
        </p:nvSpPr>
        <p:spPr>
          <a:xfrm>
            <a:off x="4485968" y="1542568"/>
            <a:ext cx="740267" cy="276999"/>
          </a:xfrm>
          <a:prstGeom prst="rect">
            <a:avLst/>
          </a:prstGeom>
          <a:noFill/>
        </p:spPr>
        <p:txBody>
          <a:bodyPr wrap="none" rtlCol="0">
            <a:spAutoFit/>
          </a:bodyPr>
          <a:lstStyle/>
          <a:p>
            <a:r>
              <a:rPr lang="es-ES" sz="1200" dirty="0"/>
              <a:t>quitando</a:t>
            </a:r>
          </a:p>
        </p:txBody>
      </p:sp>
      <p:sp>
        <p:nvSpPr>
          <p:cNvPr id="20" name="QuadreDeText 16">
            <a:extLst>
              <a:ext uri="{FF2B5EF4-FFF2-40B4-BE49-F238E27FC236}">
                <a16:creationId xmlns:a16="http://schemas.microsoft.com/office/drawing/2014/main" id="{AF6CF81A-B20E-F66C-D04A-A878CCFFBCE9}"/>
              </a:ext>
            </a:extLst>
          </p:cNvPr>
          <p:cNvSpPr txBox="1"/>
          <p:nvPr/>
        </p:nvSpPr>
        <p:spPr>
          <a:xfrm>
            <a:off x="9561016" y="1583613"/>
            <a:ext cx="2005697" cy="1651516"/>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dirty="0"/>
              <a:t>Tanto si quitamos los valores atípicos leves, como si no, </a:t>
            </a:r>
            <a:r>
              <a:rPr lang="es-ES" sz="1300" b="1" dirty="0"/>
              <a:t>parece ser que es más probable contratar un depósito cuando el tiempo de duración es mayor</a:t>
            </a:r>
            <a:r>
              <a:rPr lang="es-ES" sz="1300" dirty="0"/>
              <a:t>.</a:t>
            </a:r>
          </a:p>
        </p:txBody>
      </p:sp>
      <p:pic>
        <p:nvPicPr>
          <p:cNvPr id="22" name="Imagen 21">
            <a:extLst>
              <a:ext uri="{FF2B5EF4-FFF2-40B4-BE49-F238E27FC236}">
                <a16:creationId xmlns:a16="http://schemas.microsoft.com/office/drawing/2014/main" id="{83CBDE8B-0761-81C2-B9E3-79E64B655724}"/>
              </a:ext>
            </a:extLst>
          </p:cNvPr>
          <p:cNvPicPr>
            <a:picLocks noChangeAspect="1"/>
          </p:cNvPicPr>
          <p:nvPr/>
        </p:nvPicPr>
        <p:blipFill>
          <a:blip r:embed="rId5"/>
          <a:stretch>
            <a:fillRect/>
          </a:stretch>
        </p:blipFill>
        <p:spPr>
          <a:xfrm>
            <a:off x="1345742" y="3864755"/>
            <a:ext cx="2423856" cy="2520000"/>
          </a:xfrm>
          <a:prstGeom prst="rect">
            <a:avLst/>
          </a:prstGeom>
        </p:spPr>
      </p:pic>
      <p:pic>
        <p:nvPicPr>
          <p:cNvPr id="27" name="Imagen 26">
            <a:extLst>
              <a:ext uri="{FF2B5EF4-FFF2-40B4-BE49-F238E27FC236}">
                <a16:creationId xmlns:a16="http://schemas.microsoft.com/office/drawing/2014/main" id="{DEEF8747-CA98-8DB1-D29E-633B0274B633}"/>
              </a:ext>
            </a:extLst>
          </p:cNvPr>
          <p:cNvPicPr>
            <a:picLocks noChangeAspect="1"/>
          </p:cNvPicPr>
          <p:nvPr/>
        </p:nvPicPr>
        <p:blipFill>
          <a:blip r:embed="rId6"/>
          <a:srcRect b="1706"/>
          <a:stretch/>
        </p:blipFill>
        <p:spPr>
          <a:xfrm>
            <a:off x="6134446" y="3864755"/>
            <a:ext cx="2548617" cy="2520000"/>
          </a:xfrm>
          <a:prstGeom prst="rect">
            <a:avLst/>
          </a:prstGeom>
        </p:spPr>
      </p:pic>
      <p:pic>
        <p:nvPicPr>
          <p:cNvPr id="33" name="Imagen 32">
            <a:extLst>
              <a:ext uri="{FF2B5EF4-FFF2-40B4-BE49-F238E27FC236}">
                <a16:creationId xmlns:a16="http://schemas.microsoft.com/office/drawing/2014/main" id="{FD875BBB-5CBC-96D0-E156-CC680CF2EF43}"/>
              </a:ext>
            </a:extLst>
          </p:cNvPr>
          <p:cNvPicPr>
            <a:picLocks noChangeAspect="1"/>
          </p:cNvPicPr>
          <p:nvPr/>
        </p:nvPicPr>
        <p:blipFill>
          <a:blip r:embed="rId4"/>
          <a:srcRect r="24901"/>
          <a:stretch/>
        </p:blipFill>
        <p:spPr>
          <a:xfrm>
            <a:off x="4170960" y="4768924"/>
            <a:ext cx="1370281" cy="272038"/>
          </a:xfrm>
          <a:prstGeom prst="rect">
            <a:avLst/>
          </a:prstGeom>
        </p:spPr>
      </p:pic>
      <p:sp>
        <p:nvSpPr>
          <p:cNvPr id="35" name="Flecha: a la derecha 34">
            <a:extLst>
              <a:ext uri="{FF2B5EF4-FFF2-40B4-BE49-F238E27FC236}">
                <a16:creationId xmlns:a16="http://schemas.microsoft.com/office/drawing/2014/main" id="{E13B759D-C30E-F662-344B-8D715DB994CC}"/>
              </a:ext>
            </a:extLst>
          </p:cNvPr>
          <p:cNvSpPr/>
          <p:nvPr/>
        </p:nvSpPr>
        <p:spPr>
          <a:xfrm>
            <a:off x="4635254" y="5194997"/>
            <a:ext cx="481466" cy="3375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CuadroTexto 35">
            <a:extLst>
              <a:ext uri="{FF2B5EF4-FFF2-40B4-BE49-F238E27FC236}">
                <a16:creationId xmlns:a16="http://schemas.microsoft.com/office/drawing/2014/main" id="{91E84D09-3AB5-3FE8-3920-CB979828D0BF}"/>
              </a:ext>
            </a:extLst>
          </p:cNvPr>
          <p:cNvSpPr txBox="1"/>
          <p:nvPr/>
        </p:nvSpPr>
        <p:spPr>
          <a:xfrm>
            <a:off x="4485968" y="4496958"/>
            <a:ext cx="740267" cy="276999"/>
          </a:xfrm>
          <a:prstGeom prst="rect">
            <a:avLst/>
          </a:prstGeom>
          <a:noFill/>
        </p:spPr>
        <p:txBody>
          <a:bodyPr wrap="none" rtlCol="0">
            <a:spAutoFit/>
          </a:bodyPr>
          <a:lstStyle/>
          <a:p>
            <a:r>
              <a:rPr lang="es-ES" sz="1200" dirty="0"/>
              <a:t>quitando</a:t>
            </a:r>
          </a:p>
        </p:txBody>
      </p:sp>
    </p:spTree>
    <p:extLst>
      <p:ext uri="{BB962C8B-B14F-4D97-AF65-F5344CB8AC3E}">
        <p14:creationId xmlns:p14="http://schemas.microsoft.com/office/powerpoint/2010/main" val="2909182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CF9E35-5D8E-985C-E896-34AB8129B9AD}"/>
            </a:ext>
          </a:extLst>
        </p:cNvPr>
        <p:cNvGrpSpPr/>
        <p:nvPr/>
      </p:nvGrpSpPr>
      <p:grpSpPr>
        <a:xfrm>
          <a:off x="0" y="0"/>
          <a:ext cx="0" cy="0"/>
          <a:chOff x="0" y="0"/>
          <a:chExt cx="0" cy="0"/>
        </a:xfrm>
      </p:grpSpPr>
      <p:sp>
        <p:nvSpPr>
          <p:cNvPr id="40" name="Rectángulo: esquinas redondeadas 39">
            <a:extLst>
              <a:ext uri="{FF2B5EF4-FFF2-40B4-BE49-F238E27FC236}">
                <a16:creationId xmlns:a16="http://schemas.microsoft.com/office/drawing/2014/main" id="{EAF1B8C5-9E86-322D-4006-2628F372FA9A}"/>
              </a:ext>
            </a:extLst>
          </p:cNvPr>
          <p:cNvSpPr/>
          <p:nvPr/>
        </p:nvSpPr>
        <p:spPr>
          <a:xfrm>
            <a:off x="505958" y="1104370"/>
            <a:ext cx="11230211" cy="5324705"/>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2594CC1D-AF15-6275-8342-488CE5177696}"/>
              </a:ext>
            </a:extLst>
          </p:cNvPr>
          <p:cNvSpPr txBox="1"/>
          <p:nvPr/>
        </p:nvSpPr>
        <p:spPr>
          <a:xfrm>
            <a:off x="505958" y="250347"/>
            <a:ext cx="11230211" cy="67710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r>
              <a:rPr lang="es-ES" sz="2400" b="1" dirty="0">
                <a:solidFill>
                  <a:schemeClr val="accent3">
                    <a:lumMod val="50000"/>
                  </a:schemeClr>
                </a:solidFill>
                <a:effectLst/>
                <a:latin typeface="+mj-lt"/>
              </a:rPr>
              <a:t>RELACIÓN ENTRE LA DURACIÓN Y LA SUSCRIPCIÓN</a:t>
            </a:r>
            <a:endParaRPr lang="es-ES" sz="2400" b="1" dirty="0">
              <a:solidFill>
                <a:schemeClr val="accent4"/>
              </a:solidFill>
              <a:effectLst/>
              <a:latin typeface="+mj-lt"/>
            </a:endParaRPr>
          </a:p>
          <a:p>
            <a:r>
              <a:rPr lang="es-ES" sz="1400" b="1" dirty="0"/>
              <a:t>¿Cómo afecta la duración de las llamadas de contacto a la probabilidad de que un cliente se suscriba a un depósito a plazo?</a:t>
            </a:r>
          </a:p>
        </p:txBody>
      </p:sp>
      <p:sp>
        <p:nvSpPr>
          <p:cNvPr id="2" name="Rectángulo 1">
            <a:extLst>
              <a:ext uri="{FF2B5EF4-FFF2-40B4-BE49-F238E27FC236}">
                <a16:creationId xmlns:a16="http://schemas.microsoft.com/office/drawing/2014/main" id="{2A97D7B1-BDFA-4751-C5BF-1DE697328DBB}"/>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 name="Picture 6">
            <a:extLst>
              <a:ext uri="{FF2B5EF4-FFF2-40B4-BE49-F238E27FC236}">
                <a16:creationId xmlns:a16="http://schemas.microsoft.com/office/drawing/2014/main" id="{1A1964C0-6874-7965-8118-0F402E951712}"/>
              </a:ext>
            </a:extLst>
          </p:cNvPr>
          <p:cNvPicPr>
            <a:picLocks noChangeAspect="1"/>
          </p:cNvPicPr>
          <p:nvPr/>
        </p:nvPicPr>
        <p:blipFill>
          <a:blip r:embed="rId3"/>
          <a:srcRect r="2361"/>
          <a:stretch/>
        </p:blipFill>
        <p:spPr>
          <a:xfrm>
            <a:off x="642280" y="1831609"/>
            <a:ext cx="5341307" cy="4074377"/>
          </a:xfrm>
          <a:prstGeom prst="rect">
            <a:avLst/>
          </a:prstGeom>
        </p:spPr>
      </p:pic>
      <p:sp>
        <p:nvSpPr>
          <p:cNvPr id="5" name="QuadreDeText 4">
            <a:extLst>
              <a:ext uri="{FF2B5EF4-FFF2-40B4-BE49-F238E27FC236}">
                <a16:creationId xmlns:a16="http://schemas.microsoft.com/office/drawing/2014/main" id="{9CEF2F69-2E60-0AAD-6984-C4249B8FAC5F}"/>
              </a:ext>
            </a:extLst>
          </p:cNvPr>
          <p:cNvSpPr txBox="1"/>
          <p:nvPr/>
        </p:nvSpPr>
        <p:spPr>
          <a:xfrm>
            <a:off x="642280" y="1237508"/>
            <a:ext cx="5187020" cy="276999"/>
          </a:xfrm>
          <a:prstGeom prst="rect">
            <a:avLst/>
          </a:prstGeom>
          <a:noFill/>
        </p:spPr>
        <p:txBody>
          <a:bodyPr wrap="square" rtlCol="0">
            <a:spAutoFit/>
          </a:bodyPr>
          <a:lstStyle/>
          <a:p>
            <a:r>
              <a:rPr lang="es-ES" sz="1200" b="1" dirty="0"/>
              <a:t>1</a:t>
            </a:r>
            <a:r>
              <a:rPr lang="es-ES" sz="1200" dirty="0"/>
              <a:t>. Subdividimos la duración de las llamadas en segmentos por cuartiles</a:t>
            </a:r>
          </a:p>
        </p:txBody>
      </p:sp>
      <p:sp>
        <p:nvSpPr>
          <p:cNvPr id="6" name="CuadroTexto 5">
            <a:extLst>
              <a:ext uri="{FF2B5EF4-FFF2-40B4-BE49-F238E27FC236}">
                <a16:creationId xmlns:a16="http://schemas.microsoft.com/office/drawing/2014/main" id="{73DB7895-DF54-EA09-FA8D-AECA661FC360}"/>
              </a:ext>
            </a:extLst>
          </p:cNvPr>
          <p:cNvSpPr txBox="1"/>
          <p:nvPr/>
        </p:nvSpPr>
        <p:spPr>
          <a:xfrm>
            <a:off x="7449888" y="1311150"/>
            <a:ext cx="4160520" cy="715089"/>
          </a:xfrm>
          <a:prstGeom prst="roundRect">
            <a:avLst/>
          </a:prstGeom>
          <a:noFill/>
          <a:ln>
            <a:solidFill>
              <a:schemeClr val="accent5">
                <a:lumMod val="50000"/>
                <a:lumOff val="50000"/>
              </a:schemeClr>
            </a:solidFill>
            <a:prstDash val="sysDash"/>
          </a:ln>
        </p:spPr>
        <p:txBody>
          <a:bodyPr wrap="square">
            <a:spAutoFit/>
          </a:bodyPr>
          <a:lstStyle>
            <a:defPPr>
              <a:defRPr lang="ca-ES"/>
            </a:defPPr>
            <a:lvl1pPr>
              <a:defRPr sz="1200" b="0">
                <a:effectLst/>
                <a:latin typeface="Consolas" panose="020B0609020204030204" pitchFamily="49" charset="0"/>
              </a:defRPr>
            </a:lvl1pPr>
          </a:lstStyle>
          <a:p>
            <a:pPr marL="171450" indent="-171450" algn="just">
              <a:buFont typeface="Arial" panose="020B0604020202020204" pitchFamily="34" charset="0"/>
              <a:buChar char="•"/>
            </a:pPr>
            <a:r>
              <a:rPr lang="es-ES" dirty="0">
                <a:latin typeface="+mn-lt"/>
              </a:rPr>
              <a:t>Proporción extremadamente baja de suscripción a depósitos</a:t>
            </a:r>
          </a:p>
          <a:p>
            <a:pPr marL="171450" indent="-171450" algn="just">
              <a:buFont typeface="Arial" panose="020B0604020202020204" pitchFamily="34" charset="0"/>
              <a:buChar char="•"/>
            </a:pPr>
            <a:r>
              <a:rPr lang="es-ES" dirty="0">
                <a:latin typeface="+mn-lt"/>
              </a:rPr>
              <a:t>Insuficiente información y/o tiempo para evaluar adecuadamente la oferta</a:t>
            </a:r>
          </a:p>
        </p:txBody>
      </p:sp>
      <p:sp>
        <p:nvSpPr>
          <p:cNvPr id="11" name="CuadroTexto 10">
            <a:extLst>
              <a:ext uri="{FF2B5EF4-FFF2-40B4-BE49-F238E27FC236}">
                <a16:creationId xmlns:a16="http://schemas.microsoft.com/office/drawing/2014/main" id="{49276FAF-6177-AADE-5EEB-94FEC88F94A4}"/>
              </a:ext>
            </a:extLst>
          </p:cNvPr>
          <p:cNvSpPr txBox="1"/>
          <p:nvPr/>
        </p:nvSpPr>
        <p:spPr>
          <a:xfrm>
            <a:off x="7449888" y="2274371"/>
            <a:ext cx="4160520" cy="919401"/>
          </a:xfrm>
          <a:prstGeom prst="roundRect">
            <a:avLst/>
          </a:prstGeom>
          <a:noFill/>
          <a:ln>
            <a:solidFill>
              <a:schemeClr val="accent5">
                <a:lumMod val="50000"/>
                <a:lumOff val="50000"/>
              </a:schemeClr>
            </a:solidFill>
            <a:prstDash val="sysDash"/>
          </a:ln>
        </p:spPr>
        <p:txBody>
          <a:bodyPr wrap="square">
            <a:spAutoFit/>
          </a:bodyPr>
          <a:lstStyle>
            <a:defPPr>
              <a:defRPr lang="ca-ES"/>
            </a:defPPr>
            <a:lvl1pPr>
              <a:defRPr sz="1200" b="0">
                <a:effectLst/>
                <a:latin typeface="Consolas" panose="020B0609020204030204" pitchFamily="49" charset="0"/>
              </a:defRPr>
            </a:lvl1pPr>
          </a:lstStyle>
          <a:p>
            <a:pPr marL="171450" indent="-171450" algn="just">
              <a:buFont typeface="Arial" panose="020B0604020202020204" pitchFamily="34" charset="0"/>
              <a:buChar char="•"/>
            </a:pPr>
            <a:r>
              <a:rPr lang="es-ES" dirty="0">
                <a:latin typeface="+mn-lt"/>
              </a:rPr>
              <a:t>Ligera mejora en la tasa de conversión, pero la mayoría de los clientes no se suscriben</a:t>
            </a:r>
          </a:p>
          <a:p>
            <a:pPr marL="171450" indent="-171450" algn="just">
              <a:buFont typeface="Arial" panose="020B0604020202020204" pitchFamily="34" charset="0"/>
              <a:buChar char="•"/>
            </a:pPr>
            <a:r>
              <a:rPr lang="es-ES" dirty="0">
                <a:latin typeface="+mn-lt"/>
              </a:rPr>
              <a:t>Más tiempo de exposición a la oferta, pero no se genera un nivel de compromiso suficientemente fuerte</a:t>
            </a:r>
          </a:p>
        </p:txBody>
      </p:sp>
      <p:sp>
        <p:nvSpPr>
          <p:cNvPr id="13" name="CuadroTexto 12">
            <a:extLst>
              <a:ext uri="{FF2B5EF4-FFF2-40B4-BE49-F238E27FC236}">
                <a16:creationId xmlns:a16="http://schemas.microsoft.com/office/drawing/2014/main" id="{55D4C961-7DE4-EDD5-402B-DEEF0D27F37E}"/>
              </a:ext>
            </a:extLst>
          </p:cNvPr>
          <p:cNvSpPr txBox="1"/>
          <p:nvPr/>
        </p:nvSpPr>
        <p:spPr>
          <a:xfrm>
            <a:off x="7459054" y="3441904"/>
            <a:ext cx="4160520" cy="715089"/>
          </a:xfrm>
          <a:prstGeom prst="roundRect">
            <a:avLst/>
          </a:prstGeom>
          <a:noFill/>
          <a:ln>
            <a:solidFill>
              <a:schemeClr val="accent5">
                <a:lumMod val="50000"/>
                <a:lumOff val="50000"/>
              </a:schemeClr>
            </a:solidFill>
            <a:prstDash val="sysDash"/>
          </a:ln>
        </p:spPr>
        <p:txBody>
          <a:bodyPr wrap="square">
            <a:spAutoFit/>
          </a:bodyPr>
          <a:lstStyle>
            <a:defPPr>
              <a:defRPr lang="ca-ES"/>
            </a:defPPr>
            <a:lvl1pPr>
              <a:defRPr sz="1200" b="0">
                <a:effectLst/>
                <a:latin typeface="Consolas" panose="020B0609020204030204" pitchFamily="49" charset="0"/>
              </a:defRPr>
            </a:lvl1pPr>
          </a:lstStyle>
          <a:p>
            <a:pPr marL="171450" indent="-171450" algn="just">
              <a:buFont typeface="Arial" panose="020B0604020202020204" pitchFamily="34" charset="0"/>
              <a:buChar char="•"/>
            </a:pPr>
            <a:r>
              <a:rPr lang="es-ES" dirty="0">
                <a:latin typeface="+mn-lt"/>
              </a:rPr>
              <a:t>Mejora considerable en la tasa de conversión</a:t>
            </a:r>
          </a:p>
          <a:p>
            <a:pPr marL="171450" indent="-171450" algn="just">
              <a:buFont typeface="Arial" panose="020B0604020202020204" pitchFamily="34" charset="0"/>
              <a:buChar char="•"/>
            </a:pPr>
            <a:r>
              <a:rPr lang="es-ES" dirty="0">
                <a:latin typeface="+mn-lt"/>
              </a:rPr>
              <a:t>El cliente recibe más información detallada, lo cual incrementa la probabilidad de suscripción </a:t>
            </a:r>
          </a:p>
        </p:txBody>
      </p:sp>
      <p:sp>
        <p:nvSpPr>
          <p:cNvPr id="15" name="CuadroTexto 14">
            <a:extLst>
              <a:ext uri="{FF2B5EF4-FFF2-40B4-BE49-F238E27FC236}">
                <a16:creationId xmlns:a16="http://schemas.microsoft.com/office/drawing/2014/main" id="{03E4DFB1-4B1A-12CA-68B0-7DAC8F49A9AB}"/>
              </a:ext>
            </a:extLst>
          </p:cNvPr>
          <p:cNvSpPr txBox="1"/>
          <p:nvPr/>
        </p:nvSpPr>
        <p:spPr>
          <a:xfrm>
            <a:off x="7449888" y="4405125"/>
            <a:ext cx="4178852" cy="715089"/>
          </a:xfrm>
          <a:prstGeom prst="roundRect">
            <a:avLst/>
          </a:prstGeom>
          <a:noFill/>
          <a:ln>
            <a:solidFill>
              <a:srgbClr val="92D050"/>
            </a:solidFill>
            <a:prstDash val="sysDash"/>
          </a:ln>
        </p:spPr>
        <p:txBody>
          <a:bodyPr wrap="square">
            <a:spAutoFit/>
          </a:bodyPr>
          <a:lstStyle>
            <a:defPPr>
              <a:defRPr lang="ca-ES"/>
            </a:defPPr>
            <a:lvl1pPr>
              <a:defRPr sz="1200" b="0">
                <a:effectLst/>
                <a:latin typeface="Consolas" panose="020B0609020204030204" pitchFamily="49" charset="0"/>
              </a:defRPr>
            </a:lvl1pPr>
          </a:lstStyle>
          <a:p>
            <a:pPr marL="171450" indent="-171450" algn="just">
              <a:buFont typeface="Arial" panose="020B0604020202020204" pitchFamily="34" charset="0"/>
              <a:buChar char="•"/>
            </a:pPr>
            <a:r>
              <a:rPr lang="es-ES" dirty="0">
                <a:latin typeface="+mn-lt"/>
              </a:rPr>
              <a:t>Tasa de conversión más alta</a:t>
            </a:r>
          </a:p>
          <a:p>
            <a:pPr marL="171450" indent="-171450" algn="just">
              <a:buFont typeface="Arial" panose="020B0604020202020204" pitchFamily="34" charset="0"/>
              <a:buChar char="•"/>
            </a:pPr>
            <a:r>
              <a:rPr lang="es-ES" dirty="0">
                <a:latin typeface="+mn-lt"/>
              </a:rPr>
              <a:t>El cliente recibe detalles completos sobre la oferta y puede resolver sus dudas</a:t>
            </a:r>
          </a:p>
        </p:txBody>
      </p:sp>
      <p:sp>
        <p:nvSpPr>
          <p:cNvPr id="21" name="CuadroTexto 20">
            <a:extLst>
              <a:ext uri="{FF2B5EF4-FFF2-40B4-BE49-F238E27FC236}">
                <a16:creationId xmlns:a16="http://schemas.microsoft.com/office/drawing/2014/main" id="{03EFEF66-D707-37C7-4CD5-EAC701A96A83}"/>
              </a:ext>
            </a:extLst>
          </p:cNvPr>
          <p:cNvSpPr txBox="1"/>
          <p:nvPr/>
        </p:nvSpPr>
        <p:spPr>
          <a:xfrm>
            <a:off x="7459054" y="5368346"/>
            <a:ext cx="4160520" cy="715089"/>
          </a:xfrm>
          <a:prstGeom prst="roundRect">
            <a:avLst/>
          </a:prstGeom>
          <a:noFill/>
          <a:ln>
            <a:solidFill>
              <a:srgbClr val="FF8181"/>
            </a:solidFill>
            <a:prstDash val="sysDash"/>
          </a:ln>
        </p:spPr>
        <p:txBody>
          <a:bodyPr wrap="square">
            <a:spAutoFit/>
          </a:bodyPr>
          <a:lstStyle>
            <a:defPPr>
              <a:defRPr lang="ca-ES"/>
            </a:defPPr>
            <a:lvl1pPr>
              <a:defRPr sz="1200" b="0">
                <a:effectLst/>
                <a:latin typeface="Consolas" panose="020B0609020204030204" pitchFamily="49" charset="0"/>
              </a:defRPr>
            </a:lvl1pPr>
          </a:lstStyle>
          <a:p>
            <a:pPr marL="171450" indent="-171450" algn="just">
              <a:buFont typeface="Arial" panose="020B0604020202020204" pitchFamily="34" charset="0"/>
              <a:buChar char="•"/>
            </a:pPr>
            <a:r>
              <a:rPr lang="es-ES" dirty="0">
                <a:latin typeface="+mn-lt"/>
              </a:rPr>
              <a:t>La mayoría de los clientes no llegan a tener llamadas tan largas</a:t>
            </a:r>
          </a:p>
          <a:p>
            <a:pPr marL="171450" indent="-171450" algn="just">
              <a:buFont typeface="Arial" panose="020B0604020202020204" pitchFamily="34" charset="0"/>
              <a:buChar char="•"/>
            </a:pPr>
            <a:r>
              <a:rPr lang="es-ES" dirty="0">
                <a:latin typeface="+mn-lt"/>
              </a:rPr>
              <a:t>Posiblemente reciben demasiada información</a:t>
            </a:r>
          </a:p>
        </p:txBody>
      </p:sp>
      <p:sp>
        <p:nvSpPr>
          <p:cNvPr id="23" name="Rectángulo: esquinas redondeadas 22">
            <a:extLst>
              <a:ext uri="{FF2B5EF4-FFF2-40B4-BE49-F238E27FC236}">
                <a16:creationId xmlns:a16="http://schemas.microsoft.com/office/drawing/2014/main" id="{2B3892BC-1B90-F951-0A0D-EC7BAA3465C9}"/>
              </a:ext>
            </a:extLst>
          </p:cNvPr>
          <p:cNvSpPr/>
          <p:nvPr/>
        </p:nvSpPr>
        <p:spPr>
          <a:xfrm>
            <a:off x="6231376" y="4514989"/>
            <a:ext cx="1156422" cy="504657"/>
          </a:xfrm>
          <a:prstGeom prst="roundRect">
            <a:avLst>
              <a:gd name="adj" fmla="val 27880"/>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Duración larga</a:t>
            </a:r>
          </a:p>
        </p:txBody>
      </p:sp>
      <p:sp>
        <p:nvSpPr>
          <p:cNvPr id="29" name="Rectángulo: esquinas redondeadas 28">
            <a:extLst>
              <a:ext uri="{FF2B5EF4-FFF2-40B4-BE49-F238E27FC236}">
                <a16:creationId xmlns:a16="http://schemas.microsoft.com/office/drawing/2014/main" id="{885747B2-7291-57AF-4C1E-645EAE9100DB}"/>
              </a:ext>
            </a:extLst>
          </p:cNvPr>
          <p:cNvSpPr/>
          <p:nvPr/>
        </p:nvSpPr>
        <p:spPr>
          <a:xfrm>
            <a:off x="3439978" y="2779676"/>
            <a:ext cx="751942" cy="2034225"/>
          </a:xfrm>
          <a:prstGeom prst="roundRect">
            <a:avLst/>
          </a:prstGeom>
          <a:noFill/>
          <a:ln w="19050">
            <a:solidFill>
              <a:srgbClr val="00B05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Rectángulo: esquinas redondeadas 31">
            <a:extLst>
              <a:ext uri="{FF2B5EF4-FFF2-40B4-BE49-F238E27FC236}">
                <a16:creationId xmlns:a16="http://schemas.microsoft.com/office/drawing/2014/main" id="{7A12D52A-9A19-0403-590E-17FC51E6FE34}"/>
              </a:ext>
            </a:extLst>
          </p:cNvPr>
          <p:cNvSpPr/>
          <p:nvPr/>
        </p:nvSpPr>
        <p:spPr>
          <a:xfrm>
            <a:off x="4254010" y="4176191"/>
            <a:ext cx="1479034" cy="637710"/>
          </a:xfrm>
          <a:prstGeom prst="roundRect">
            <a:avLst/>
          </a:prstGeom>
          <a:noFill/>
          <a:ln w="190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Rectángulo: esquinas redondeadas 35">
            <a:extLst>
              <a:ext uri="{FF2B5EF4-FFF2-40B4-BE49-F238E27FC236}">
                <a16:creationId xmlns:a16="http://schemas.microsoft.com/office/drawing/2014/main" id="{3B273C88-84F7-059C-CF4C-5ECFD8C39B49}"/>
              </a:ext>
            </a:extLst>
          </p:cNvPr>
          <p:cNvSpPr/>
          <p:nvPr/>
        </p:nvSpPr>
        <p:spPr>
          <a:xfrm>
            <a:off x="6231375" y="5366090"/>
            <a:ext cx="1156421" cy="717345"/>
          </a:xfrm>
          <a:prstGeom prst="roundRect">
            <a:avLst>
              <a:gd name="adj" fmla="val 27880"/>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Duraciones más largas</a:t>
            </a:r>
          </a:p>
        </p:txBody>
      </p:sp>
      <p:sp>
        <p:nvSpPr>
          <p:cNvPr id="37" name="Rectángulo: esquinas redondeadas 36">
            <a:extLst>
              <a:ext uri="{FF2B5EF4-FFF2-40B4-BE49-F238E27FC236}">
                <a16:creationId xmlns:a16="http://schemas.microsoft.com/office/drawing/2014/main" id="{F096CAAC-0E84-5847-FF53-6C5B14C8AC0F}"/>
              </a:ext>
            </a:extLst>
          </p:cNvPr>
          <p:cNvSpPr/>
          <p:nvPr/>
        </p:nvSpPr>
        <p:spPr>
          <a:xfrm>
            <a:off x="6231373" y="3544461"/>
            <a:ext cx="1156422" cy="504657"/>
          </a:xfrm>
          <a:prstGeom prst="roundRect">
            <a:avLst>
              <a:gd name="adj" fmla="val 27880"/>
            </a:avLst>
          </a:prstGeom>
          <a:solidFill>
            <a:schemeClr val="accent5">
              <a:lumMod val="25000"/>
              <a:lumOff val="75000"/>
            </a:schemeClr>
          </a:solidFill>
          <a:ln>
            <a:solidFill>
              <a:schemeClr val="accent5">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Duración media-larga</a:t>
            </a:r>
          </a:p>
        </p:txBody>
      </p:sp>
      <p:sp>
        <p:nvSpPr>
          <p:cNvPr id="38" name="Rectángulo: esquinas redondeadas 37">
            <a:extLst>
              <a:ext uri="{FF2B5EF4-FFF2-40B4-BE49-F238E27FC236}">
                <a16:creationId xmlns:a16="http://schemas.microsoft.com/office/drawing/2014/main" id="{0080FA5D-E9DA-93CC-E75C-CCC4B37034DD}"/>
              </a:ext>
            </a:extLst>
          </p:cNvPr>
          <p:cNvSpPr/>
          <p:nvPr/>
        </p:nvSpPr>
        <p:spPr>
          <a:xfrm>
            <a:off x="6231373" y="2480413"/>
            <a:ext cx="1156422" cy="504657"/>
          </a:xfrm>
          <a:prstGeom prst="roundRect">
            <a:avLst>
              <a:gd name="adj" fmla="val 27880"/>
            </a:avLst>
          </a:prstGeom>
          <a:solidFill>
            <a:schemeClr val="accent5">
              <a:lumMod val="25000"/>
              <a:lumOff val="75000"/>
            </a:schemeClr>
          </a:solidFill>
          <a:ln>
            <a:solidFill>
              <a:schemeClr val="accent5">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Duración corta-media</a:t>
            </a:r>
          </a:p>
        </p:txBody>
      </p:sp>
      <p:sp>
        <p:nvSpPr>
          <p:cNvPr id="39" name="Rectángulo: esquinas redondeadas 38">
            <a:extLst>
              <a:ext uri="{FF2B5EF4-FFF2-40B4-BE49-F238E27FC236}">
                <a16:creationId xmlns:a16="http://schemas.microsoft.com/office/drawing/2014/main" id="{96E4AE6D-8B09-D804-3BD4-7D7F593DDD9A}"/>
              </a:ext>
            </a:extLst>
          </p:cNvPr>
          <p:cNvSpPr/>
          <p:nvPr/>
        </p:nvSpPr>
        <p:spPr>
          <a:xfrm>
            <a:off x="6231373" y="1416365"/>
            <a:ext cx="1156422" cy="504657"/>
          </a:xfrm>
          <a:prstGeom prst="roundRect">
            <a:avLst>
              <a:gd name="adj" fmla="val 27880"/>
            </a:avLst>
          </a:prstGeom>
          <a:solidFill>
            <a:schemeClr val="accent5">
              <a:lumMod val="25000"/>
              <a:lumOff val="75000"/>
            </a:schemeClr>
          </a:solidFill>
          <a:ln>
            <a:solidFill>
              <a:schemeClr val="accent5">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Duración muy corta</a:t>
            </a:r>
          </a:p>
        </p:txBody>
      </p:sp>
    </p:spTree>
    <p:extLst>
      <p:ext uri="{BB962C8B-B14F-4D97-AF65-F5344CB8AC3E}">
        <p14:creationId xmlns:p14="http://schemas.microsoft.com/office/powerpoint/2010/main" val="1749370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A3F31-E378-8FC8-F814-0954E5FCEF99}"/>
            </a:ext>
          </a:extLst>
        </p:cNvPr>
        <p:cNvGrpSpPr/>
        <p:nvPr/>
      </p:nvGrpSpPr>
      <p:grpSpPr>
        <a:xfrm>
          <a:off x="0" y="0"/>
          <a:ext cx="0" cy="0"/>
          <a:chOff x="0" y="0"/>
          <a:chExt cx="0" cy="0"/>
        </a:xfrm>
      </p:grpSpPr>
      <p:sp>
        <p:nvSpPr>
          <p:cNvPr id="3" name="Rectángulo 2">
            <a:extLst>
              <a:ext uri="{FF2B5EF4-FFF2-40B4-BE49-F238E27FC236}">
                <a16:creationId xmlns:a16="http://schemas.microsoft.com/office/drawing/2014/main" id="{18B3E63C-B057-E15D-E0CD-E66A29EE871D}"/>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E940660E-63E3-1090-2B7C-DAA84AF9CD53}"/>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ESTIMACIÓN </a:t>
            </a:r>
            <a:r>
              <a:rPr lang="es-ES" sz="2400" b="1" dirty="0">
                <a:solidFill>
                  <a:schemeClr val="accent3">
                    <a:lumMod val="50000"/>
                  </a:schemeClr>
                </a:solidFill>
                <a:latin typeface="+mj-lt"/>
              </a:rPr>
              <a:t>DE </a:t>
            </a:r>
            <a:r>
              <a:rPr lang="es-ES" sz="2400" b="1" dirty="0">
                <a:solidFill>
                  <a:schemeClr val="accent3">
                    <a:lumMod val="50000"/>
                  </a:schemeClr>
                </a:solidFill>
                <a:effectLst/>
                <a:latin typeface="+mj-lt"/>
              </a:rPr>
              <a:t>PROBABILIDAD DE CONTRATACIÓN</a:t>
            </a:r>
          </a:p>
          <a:p>
            <a:r>
              <a:rPr lang="es-ES" sz="1400" b="1" dirty="0"/>
              <a:t>Cálculo de la tasa de conversión por categoría de duración</a:t>
            </a:r>
          </a:p>
        </p:txBody>
      </p:sp>
      <p:sp>
        <p:nvSpPr>
          <p:cNvPr id="27" name="Rectángulo: esquinas redondeadas 26">
            <a:extLst>
              <a:ext uri="{FF2B5EF4-FFF2-40B4-BE49-F238E27FC236}">
                <a16:creationId xmlns:a16="http://schemas.microsoft.com/office/drawing/2014/main" id="{82E124C2-13B3-164E-2216-27ECFA7914A6}"/>
              </a:ext>
            </a:extLst>
          </p:cNvPr>
          <p:cNvSpPr/>
          <p:nvPr/>
        </p:nvSpPr>
        <p:spPr>
          <a:xfrm>
            <a:off x="505959" y="1103955"/>
            <a:ext cx="11230210" cy="5325122"/>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 name="Imagen 1">
            <a:extLst>
              <a:ext uri="{FF2B5EF4-FFF2-40B4-BE49-F238E27FC236}">
                <a16:creationId xmlns:a16="http://schemas.microsoft.com/office/drawing/2014/main" id="{BDA0707C-48AC-162F-A59A-81D3E14EE860}"/>
              </a:ext>
            </a:extLst>
          </p:cNvPr>
          <p:cNvPicPr>
            <a:picLocks noChangeAspect="1"/>
          </p:cNvPicPr>
          <p:nvPr/>
        </p:nvPicPr>
        <p:blipFill>
          <a:blip r:embed="rId3"/>
          <a:stretch>
            <a:fillRect/>
          </a:stretch>
        </p:blipFill>
        <p:spPr>
          <a:xfrm>
            <a:off x="901363" y="1264461"/>
            <a:ext cx="10439400" cy="1895475"/>
          </a:xfrm>
          <a:prstGeom prst="roundRect">
            <a:avLst/>
          </a:prstGeom>
        </p:spPr>
      </p:pic>
      <p:pic>
        <p:nvPicPr>
          <p:cNvPr id="4" name="Imagen 3">
            <a:extLst>
              <a:ext uri="{FF2B5EF4-FFF2-40B4-BE49-F238E27FC236}">
                <a16:creationId xmlns:a16="http://schemas.microsoft.com/office/drawing/2014/main" id="{5EB7A676-1C9E-B88E-AF73-8EC2C37C7971}"/>
              </a:ext>
            </a:extLst>
          </p:cNvPr>
          <p:cNvPicPr>
            <a:picLocks noChangeAspect="1"/>
          </p:cNvPicPr>
          <p:nvPr/>
        </p:nvPicPr>
        <p:blipFill>
          <a:blip r:embed="rId4"/>
          <a:srcRect t="1" b="1102"/>
          <a:stretch/>
        </p:blipFill>
        <p:spPr>
          <a:xfrm>
            <a:off x="2786459" y="3232762"/>
            <a:ext cx="3031833" cy="3134076"/>
          </a:xfrm>
          <a:prstGeom prst="rect">
            <a:avLst/>
          </a:prstGeom>
        </p:spPr>
      </p:pic>
      <p:sp>
        <p:nvSpPr>
          <p:cNvPr id="7" name="QuadreDeText 16">
            <a:extLst>
              <a:ext uri="{FF2B5EF4-FFF2-40B4-BE49-F238E27FC236}">
                <a16:creationId xmlns:a16="http://schemas.microsoft.com/office/drawing/2014/main" id="{E02E99D8-DF05-8951-5FC6-FB1080FFFD6D}"/>
              </a:ext>
            </a:extLst>
          </p:cNvPr>
          <p:cNvSpPr txBox="1"/>
          <p:nvPr/>
        </p:nvSpPr>
        <p:spPr>
          <a:xfrm>
            <a:off x="6373710" y="4237944"/>
            <a:ext cx="2947012" cy="1123712"/>
          </a:xfrm>
          <a:prstGeom prst="roundRect">
            <a:avLst/>
          </a:prstGeom>
          <a:solidFill>
            <a:schemeClr val="accent5">
              <a:lumMod val="25000"/>
              <a:lumOff val="75000"/>
            </a:schemeClr>
          </a:solidFill>
          <a:ln>
            <a:solidFill>
              <a:schemeClr val="bg1"/>
            </a:solidFill>
          </a:ln>
        </p:spPr>
        <p:txBody>
          <a:bodyPr wrap="square">
            <a:spAutoFit/>
          </a:bodyPr>
          <a:lstStyle/>
          <a:p>
            <a:r>
              <a:rPr lang="es-ES" sz="1200" dirty="0"/>
              <a:t>Observamos que, </a:t>
            </a:r>
            <a:r>
              <a:rPr lang="es-ES" sz="1200" b="1" dirty="0"/>
              <a:t>para rangos más grandes, la tasa de conversión es más grande. </a:t>
            </a:r>
            <a:endParaRPr lang="es-ES" sz="1200" dirty="0"/>
          </a:p>
          <a:p>
            <a:r>
              <a:rPr lang="es-ES" sz="1200" dirty="0"/>
              <a:t>Sin embargo, esto no sería la probabilidad de contratación, ya que es poco probable que las llamadas duren tanto.</a:t>
            </a:r>
          </a:p>
        </p:txBody>
      </p:sp>
    </p:spTree>
    <p:extLst>
      <p:ext uri="{BB962C8B-B14F-4D97-AF65-F5344CB8AC3E}">
        <p14:creationId xmlns:p14="http://schemas.microsoft.com/office/powerpoint/2010/main" val="3044943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13314-F70F-48A9-76F0-49CBCADC9292}"/>
            </a:ext>
          </a:extLst>
        </p:cNvPr>
        <p:cNvGrpSpPr/>
        <p:nvPr/>
      </p:nvGrpSpPr>
      <p:grpSpPr>
        <a:xfrm>
          <a:off x="0" y="0"/>
          <a:ext cx="0" cy="0"/>
          <a:chOff x="0" y="0"/>
          <a:chExt cx="0" cy="0"/>
        </a:xfrm>
      </p:grpSpPr>
      <p:sp>
        <p:nvSpPr>
          <p:cNvPr id="3" name="Rectángulo 2">
            <a:extLst>
              <a:ext uri="{FF2B5EF4-FFF2-40B4-BE49-F238E27FC236}">
                <a16:creationId xmlns:a16="http://schemas.microsoft.com/office/drawing/2014/main" id="{595FEEF5-A2C2-68A9-787B-BAD1C153E662}"/>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C85AB6F5-4FAE-AEDB-BA4B-D747FBE0BACF}"/>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ESTIMACIÓN </a:t>
            </a:r>
            <a:r>
              <a:rPr lang="es-ES" sz="2400" b="1" dirty="0">
                <a:solidFill>
                  <a:schemeClr val="accent3">
                    <a:lumMod val="50000"/>
                  </a:schemeClr>
                </a:solidFill>
                <a:latin typeface="+mj-lt"/>
              </a:rPr>
              <a:t>DE </a:t>
            </a:r>
            <a:r>
              <a:rPr lang="es-ES" sz="2400" b="1" dirty="0">
                <a:solidFill>
                  <a:schemeClr val="accent3">
                    <a:lumMod val="50000"/>
                  </a:schemeClr>
                </a:solidFill>
                <a:effectLst/>
                <a:latin typeface="+mj-lt"/>
              </a:rPr>
              <a:t>PROBABILIDAD DE CONTRATACIÓN</a:t>
            </a:r>
          </a:p>
          <a:p>
            <a:r>
              <a:rPr lang="es-ES" sz="1400" b="1" dirty="0"/>
              <a:t>Cálculo de probabilidad de llamada por cada rango de duración</a:t>
            </a:r>
          </a:p>
        </p:txBody>
      </p:sp>
      <p:sp>
        <p:nvSpPr>
          <p:cNvPr id="10" name="Rectángulo: esquinas redondeadas 9">
            <a:extLst>
              <a:ext uri="{FF2B5EF4-FFF2-40B4-BE49-F238E27FC236}">
                <a16:creationId xmlns:a16="http://schemas.microsoft.com/office/drawing/2014/main" id="{146C3DFB-B3C1-8FD8-B9F7-BADC60087E16}"/>
              </a:ext>
            </a:extLst>
          </p:cNvPr>
          <p:cNvSpPr/>
          <p:nvPr/>
        </p:nvSpPr>
        <p:spPr>
          <a:xfrm>
            <a:off x="505959" y="1104371"/>
            <a:ext cx="11230210"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QuadreDeText 16">
            <a:extLst>
              <a:ext uri="{FF2B5EF4-FFF2-40B4-BE49-F238E27FC236}">
                <a16:creationId xmlns:a16="http://schemas.microsoft.com/office/drawing/2014/main" id="{D0575EF6-461F-7F2B-177C-6D8B83C11C44}"/>
              </a:ext>
            </a:extLst>
          </p:cNvPr>
          <p:cNvSpPr txBox="1"/>
          <p:nvPr/>
        </p:nvSpPr>
        <p:spPr>
          <a:xfrm>
            <a:off x="7344274" y="3307023"/>
            <a:ext cx="3969905" cy="919401"/>
          </a:xfrm>
          <a:prstGeom prst="roundRect">
            <a:avLst/>
          </a:prstGeom>
          <a:solidFill>
            <a:schemeClr val="accent5">
              <a:lumMod val="25000"/>
              <a:lumOff val="75000"/>
            </a:schemeClr>
          </a:solidFill>
          <a:ln>
            <a:solidFill>
              <a:schemeClr val="bg1"/>
            </a:solidFill>
          </a:ln>
        </p:spPr>
        <p:txBody>
          <a:bodyPr wrap="square">
            <a:spAutoFit/>
          </a:bodyPr>
          <a:lstStyle/>
          <a:p>
            <a:r>
              <a:rPr lang="es-ES" sz="1200" dirty="0"/>
              <a:t>Observamos que, </a:t>
            </a:r>
            <a:r>
              <a:rPr lang="es-ES" sz="1200" b="1" dirty="0"/>
              <a:t>para rangos más grandes, la tasa de conversión es más grande. </a:t>
            </a:r>
            <a:endParaRPr lang="es-ES" sz="1200" dirty="0"/>
          </a:p>
          <a:p>
            <a:r>
              <a:rPr lang="es-ES" sz="1200" dirty="0"/>
              <a:t>Sin embargo, esto no sería la probabilidad de contratación, ya que es poco probable que las llamadas duren tanto.</a:t>
            </a:r>
          </a:p>
        </p:txBody>
      </p:sp>
      <p:graphicFrame>
        <p:nvGraphicFramePr>
          <p:cNvPr id="12" name="Tabla 11">
            <a:extLst>
              <a:ext uri="{FF2B5EF4-FFF2-40B4-BE49-F238E27FC236}">
                <a16:creationId xmlns:a16="http://schemas.microsoft.com/office/drawing/2014/main" id="{B7AC423D-98D8-ADFF-EC36-D26ACA2E6004}"/>
              </a:ext>
            </a:extLst>
          </p:cNvPr>
          <p:cNvGraphicFramePr>
            <a:graphicFrameLocks noGrp="1"/>
          </p:cNvGraphicFramePr>
          <p:nvPr>
            <p:extLst>
              <p:ext uri="{D42A27DB-BD31-4B8C-83A1-F6EECF244321}">
                <p14:modId xmlns:p14="http://schemas.microsoft.com/office/powerpoint/2010/main" val="1278727636"/>
              </p:ext>
            </p:extLst>
          </p:nvPr>
        </p:nvGraphicFramePr>
        <p:xfrm>
          <a:off x="7404005" y="1332517"/>
          <a:ext cx="3850444" cy="1825894"/>
        </p:xfrm>
        <a:graphic>
          <a:graphicData uri="http://schemas.openxmlformats.org/drawingml/2006/table">
            <a:tbl>
              <a:tblPr firstRow="1" bandRow="1">
                <a:tableStyleId>{3B4B98B0-60AC-42C2-AFA5-B58CD77FA1E5}</a:tableStyleId>
              </a:tblPr>
              <a:tblGrid>
                <a:gridCol w="1315749">
                  <a:extLst>
                    <a:ext uri="{9D8B030D-6E8A-4147-A177-3AD203B41FA5}">
                      <a16:colId xmlns:a16="http://schemas.microsoft.com/office/drawing/2014/main" val="1156508243"/>
                    </a:ext>
                  </a:extLst>
                </a:gridCol>
                <a:gridCol w="1181331">
                  <a:extLst>
                    <a:ext uri="{9D8B030D-6E8A-4147-A177-3AD203B41FA5}">
                      <a16:colId xmlns:a16="http://schemas.microsoft.com/office/drawing/2014/main" val="588162770"/>
                    </a:ext>
                  </a:extLst>
                </a:gridCol>
                <a:gridCol w="1353364">
                  <a:extLst>
                    <a:ext uri="{9D8B030D-6E8A-4147-A177-3AD203B41FA5}">
                      <a16:colId xmlns:a16="http://schemas.microsoft.com/office/drawing/2014/main" val="2028733016"/>
                    </a:ext>
                  </a:extLst>
                </a:gridCol>
              </a:tblGrid>
              <a:tr h="260842">
                <a:tc>
                  <a:txBody>
                    <a:bodyPr/>
                    <a:lstStyle/>
                    <a:p>
                      <a:r>
                        <a:rPr lang="es-ES" sz="1000" b="1" dirty="0">
                          <a:solidFill>
                            <a:schemeClr val="tx1"/>
                          </a:solidFill>
                        </a:rPr>
                        <a:t>Rango duración</a:t>
                      </a:r>
                    </a:p>
                  </a:txBody>
                  <a:tcPr/>
                </a:tc>
                <a:tc>
                  <a:txBody>
                    <a:bodyPr/>
                    <a:lstStyle/>
                    <a:p>
                      <a:r>
                        <a:rPr lang="es-ES" sz="1000" b="1" dirty="0">
                          <a:solidFill>
                            <a:schemeClr val="tx1"/>
                          </a:solidFill>
                        </a:rPr>
                        <a:t>Tasa conversión</a:t>
                      </a:r>
                    </a:p>
                  </a:txBody>
                  <a:tcPr/>
                </a:tc>
                <a:tc>
                  <a:txBody>
                    <a:bodyPr/>
                    <a:lstStyle/>
                    <a:p>
                      <a:r>
                        <a:rPr lang="es-ES" sz="1000" b="1" dirty="0" err="1">
                          <a:solidFill>
                            <a:schemeClr val="tx1"/>
                          </a:solidFill>
                        </a:rPr>
                        <a:t>Prob_rango_duracion</a:t>
                      </a:r>
                      <a:endParaRPr lang="es-ES" sz="1000" b="1" dirty="0">
                        <a:solidFill>
                          <a:schemeClr val="tx1"/>
                        </a:solidFill>
                      </a:endParaRPr>
                    </a:p>
                  </a:txBody>
                  <a:tcPr/>
                </a:tc>
                <a:extLst>
                  <a:ext uri="{0D108BD9-81ED-4DB2-BD59-A6C34878D82A}">
                    <a16:rowId xmlns:a16="http://schemas.microsoft.com/office/drawing/2014/main" val="3001908817"/>
                  </a:ext>
                </a:extLst>
              </a:tr>
              <a:tr h="260842">
                <a:tc>
                  <a:txBody>
                    <a:bodyPr/>
                    <a:lstStyle/>
                    <a:p>
                      <a:r>
                        <a:rPr lang="es-ES" sz="1000" b="0" dirty="0"/>
                        <a:t>0 – 137</a:t>
                      </a:r>
                    </a:p>
                  </a:txBody>
                  <a:tcPr/>
                </a:tc>
                <a:tc>
                  <a:txBody>
                    <a:bodyPr/>
                    <a:lstStyle/>
                    <a:p>
                      <a:r>
                        <a:rPr lang="es-ES" sz="1000" b="0" dirty="0"/>
                        <a:t>0.12</a:t>
                      </a:r>
                    </a:p>
                  </a:txBody>
                  <a:tcPr/>
                </a:tc>
                <a:tc>
                  <a:txBody>
                    <a:bodyPr/>
                    <a:lstStyle/>
                    <a:p>
                      <a:r>
                        <a:rPr lang="es-ES" sz="1000" b="0" dirty="0"/>
                        <a:t>0.27</a:t>
                      </a:r>
                    </a:p>
                  </a:txBody>
                  <a:tcPr/>
                </a:tc>
                <a:extLst>
                  <a:ext uri="{0D108BD9-81ED-4DB2-BD59-A6C34878D82A}">
                    <a16:rowId xmlns:a16="http://schemas.microsoft.com/office/drawing/2014/main" val="1515654919"/>
                  </a:ext>
                </a:extLst>
              </a:tr>
              <a:tr h="260842">
                <a:tc>
                  <a:txBody>
                    <a:bodyPr/>
                    <a:lstStyle/>
                    <a:p>
                      <a:r>
                        <a:rPr lang="es-ES" sz="1000" dirty="0"/>
                        <a:t>138 – 254</a:t>
                      </a:r>
                    </a:p>
                  </a:txBody>
                  <a:tcPr/>
                </a:tc>
                <a:tc>
                  <a:txBody>
                    <a:bodyPr/>
                    <a:lstStyle/>
                    <a:p>
                      <a:r>
                        <a:rPr lang="es-ES" sz="1000" dirty="0"/>
                        <a:t>0.39</a:t>
                      </a:r>
                    </a:p>
                  </a:txBody>
                  <a:tcPr/>
                </a:tc>
                <a:tc>
                  <a:txBody>
                    <a:bodyPr/>
                    <a:lstStyle/>
                    <a:p>
                      <a:r>
                        <a:rPr lang="es-ES" sz="1000" dirty="0"/>
                        <a:t>0.22</a:t>
                      </a:r>
                    </a:p>
                  </a:txBody>
                  <a:tcPr/>
                </a:tc>
                <a:extLst>
                  <a:ext uri="{0D108BD9-81ED-4DB2-BD59-A6C34878D82A}">
                    <a16:rowId xmlns:a16="http://schemas.microsoft.com/office/drawing/2014/main" val="1485441726"/>
                  </a:ext>
                </a:extLst>
              </a:tr>
              <a:tr h="260842">
                <a:tc>
                  <a:txBody>
                    <a:bodyPr/>
                    <a:lstStyle/>
                    <a:p>
                      <a:r>
                        <a:rPr lang="es-ES" sz="1000" dirty="0"/>
                        <a:t>255 – 495</a:t>
                      </a:r>
                    </a:p>
                  </a:txBody>
                  <a:tcPr/>
                </a:tc>
                <a:tc>
                  <a:txBody>
                    <a:bodyPr/>
                    <a:lstStyle/>
                    <a:p>
                      <a:r>
                        <a:rPr lang="es-ES" sz="1000" dirty="0"/>
                        <a:t>0.56</a:t>
                      </a:r>
                    </a:p>
                  </a:txBody>
                  <a:tcPr/>
                </a:tc>
                <a:tc>
                  <a:txBody>
                    <a:bodyPr/>
                    <a:lstStyle/>
                    <a:p>
                      <a:r>
                        <a:rPr lang="es-ES" sz="1000" dirty="0"/>
                        <a:t>0.28</a:t>
                      </a:r>
                    </a:p>
                  </a:txBody>
                  <a:tcPr/>
                </a:tc>
                <a:extLst>
                  <a:ext uri="{0D108BD9-81ED-4DB2-BD59-A6C34878D82A}">
                    <a16:rowId xmlns:a16="http://schemas.microsoft.com/office/drawing/2014/main" val="2852052672"/>
                  </a:ext>
                </a:extLst>
              </a:tr>
              <a:tr h="260842">
                <a:tc>
                  <a:txBody>
                    <a:bodyPr/>
                    <a:lstStyle/>
                    <a:p>
                      <a:r>
                        <a:rPr lang="es-ES" sz="1000" b="0" dirty="0"/>
                        <a:t>496 – 1032</a:t>
                      </a:r>
                    </a:p>
                  </a:txBody>
                  <a:tcPr/>
                </a:tc>
                <a:tc>
                  <a:txBody>
                    <a:bodyPr/>
                    <a:lstStyle/>
                    <a:p>
                      <a:r>
                        <a:rPr lang="es-ES" sz="1000" b="0" dirty="0"/>
                        <a:t>0.80</a:t>
                      </a:r>
                    </a:p>
                  </a:txBody>
                  <a:tcPr/>
                </a:tc>
                <a:tc>
                  <a:txBody>
                    <a:bodyPr/>
                    <a:lstStyle/>
                    <a:p>
                      <a:r>
                        <a:rPr lang="es-ES" sz="1000" b="0" dirty="0"/>
                        <a:t>0.19</a:t>
                      </a:r>
                    </a:p>
                  </a:txBody>
                  <a:tcPr/>
                </a:tc>
                <a:extLst>
                  <a:ext uri="{0D108BD9-81ED-4DB2-BD59-A6C34878D82A}">
                    <a16:rowId xmlns:a16="http://schemas.microsoft.com/office/drawing/2014/main" val="3551464006"/>
                  </a:ext>
                </a:extLst>
              </a:tr>
              <a:tr h="260842">
                <a:tc>
                  <a:txBody>
                    <a:bodyPr/>
                    <a:lstStyle/>
                    <a:p>
                      <a:r>
                        <a:rPr lang="es-ES" sz="1000" b="0" dirty="0"/>
                        <a:t>1033 – 1569</a:t>
                      </a:r>
                    </a:p>
                  </a:txBody>
                  <a:tcPr/>
                </a:tc>
                <a:tc>
                  <a:txBody>
                    <a:bodyPr/>
                    <a:lstStyle/>
                    <a:p>
                      <a:r>
                        <a:rPr lang="es-ES" sz="1000" b="0" dirty="0"/>
                        <a:t>0.89</a:t>
                      </a:r>
                    </a:p>
                  </a:txBody>
                  <a:tcPr/>
                </a:tc>
                <a:tc>
                  <a:txBody>
                    <a:bodyPr/>
                    <a:lstStyle/>
                    <a:p>
                      <a:r>
                        <a:rPr lang="es-ES" sz="1000" b="0" dirty="0"/>
                        <a:t>0.03</a:t>
                      </a:r>
                    </a:p>
                  </a:txBody>
                  <a:tcPr/>
                </a:tc>
                <a:extLst>
                  <a:ext uri="{0D108BD9-81ED-4DB2-BD59-A6C34878D82A}">
                    <a16:rowId xmlns:a16="http://schemas.microsoft.com/office/drawing/2014/main" val="2759438688"/>
                  </a:ext>
                </a:extLst>
              </a:tr>
              <a:tr h="260842">
                <a:tc>
                  <a:txBody>
                    <a:bodyPr/>
                    <a:lstStyle/>
                    <a:p>
                      <a:pPr marL="0" indent="0">
                        <a:buFont typeface="Wingdings" panose="05000000000000000000" pitchFamily="2" charset="2"/>
                        <a:buNone/>
                      </a:pPr>
                      <a:r>
                        <a:rPr lang="es-ES" sz="1000" b="0" dirty="0"/>
                        <a:t>&gt; 1570</a:t>
                      </a:r>
                    </a:p>
                  </a:txBody>
                  <a:tcPr/>
                </a:tc>
                <a:tc>
                  <a:txBody>
                    <a:bodyPr/>
                    <a:lstStyle/>
                    <a:p>
                      <a:r>
                        <a:rPr lang="es-ES" sz="1000" b="0" dirty="0"/>
                        <a:t>0.94</a:t>
                      </a:r>
                    </a:p>
                  </a:txBody>
                  <a:tcPr/>
                </a:tc>
                <a:tc>
                  <a:txBody>
                    <a:bodyPr/>
                    <a:lstStyle/>
                    <a:p>
                      <a:r>
                        <a:rPr lang="es-ES" sz="1000" b="0" dirty="0"/>
                        <a:t>0.006</a:t>
                      </a:r>
                    </a:p>
                  </a:txBody>
                  <a:tcPr/>
                </a:tc>
                <a:extLst>
                  <a:ext uri="{0D108BD9-81ED-4DB2-BD59-A6C34878D82A}">
                    <a16:rowId xmlns:a16="http://schemas.microsoft.com/office/drawing/2014/main" val="1106781892"/>
                  </a:ext>
                </a:extLst>
              </a:tr>
            </a:tbl>
          </a:graphicData>
        </a:graphic>
      </p:graphicFrame>
      <p:pic>
        <p:nvPicPr>
          <p:cNvPr id="5" name="Imagen 4">
            <a:extLst>
              <a:ext uri="{FF2B5EF4-FFF2-40B4-BE49-F238E27FC236}">
                <a16:creationId xmlns:a16="http://schemas.microsoft.com/office/drawing/2014/main" id="{02D2A501-E29A-352A-7341-B13FB8A52FD8}"/>
              </a:ext>
            </a:extLst>
          </p:cNvPr>
          <p:cNvPicPr>
            <a:picLocks noChangeAspect="1"/>
          </p:cNvPicPr>
          <p:nvPr/>
        </p:nvPicPr>
        <p:blipFill>
          <a:blip r:embed="rId3"/>
          <a:stretch>
            <a:fillRect/>
          </a:stretch>
        </p:blipFill>
        <p:spPr>
          <a:xfrm>
            <a:off x="1045929" y="1332748"/>
            <a:ext cx="2074456" cy="2160000"/>
          </a:xfrm>
          <a:prstGeom prst="rect">
            <a:avLst/>
          </a:prstGeom>
        </p:spPr>
      </p:pic>
      <p:pic>
        <p:nvPicPr>
          <p:cNvPr id="6" name="Imagen 5">
            <a:extLst>
              <a:ext uri="{FF2B5EF4-FFF2-40B4-BE49-F238E27FC236}">
                <a16:creationId xmlns:a16="http://schemas.microsoft.com/office/drawing/2014/main" id="{CECC8547-0360-5A82-B679-ED447EA76045}"/>
              </a:ext>
            </a:extLst>
          </p:cNvPr>
          <p:cNvPicPr>
            <a:picLocks noChangeAspect="1"/>
          </p:cNvPicPr>
          <p:nvPr/>
        </p:nvPicPr>
        <p:blipFill>
          <a:blip r:embed="rId4"/>
          <a:stretch>
            <a:fillRect/>
          </a:stretch>
        </p:blipFill>
        <p:spPr>
          <a:xfrm>
            <a:off x="3795099" y="1327969"/>
            <a:ext cx="2816203" cy="2160000"/>
          </a:xfrm>
          <a:prstGeom prst="rect">
            <a:avLst/>
          </a:prstGeom>
        </p:spPr>
      </p:pic>
      <p:sp>
        <p:nvSpPr>
          <p:cNvPr id="18" name="QuadreDeText 16">
            <a:extLst>
              <a:ext uri="{FF2B5EF4-FFF2-40B4-BE49-F238E27FC236}">
                <a16:creationId xmlns:a16="http://schemas.microsoft.com/office/drawing/2014/main" id="{0CAFD2EF-FF92-DE87-2631-65102E47AD51}"/>
              </a:ext>
            </a:extLst>
          </p:cNvPr>
          <p:cNvSpPr txBox="1"/>
          <p:nvPr/>
        </p:nvSpPr>
        <p:spPr>
          <a:xfrm>
            <a:off x="718916" y="3492748"/>
            <a:ext cx="6227007" cy="715089"/>
          </a:xfrm>
          <a:prstGeom prst="roundRect">
            <a:avLst/>
          </a:prstGeom>
          <a:solidFill>
            <a:schemeClr val="accent5">
              <a:lumMod val="25000"/>
              <a:lumOff val="75000"/>
            </a:schemeClr>
          </a:solidFill>
          <a:ln>
            <a:solidFill>
              <a:schemeClr val="bg1"/>
            </a:solidFill>
          </a:ln>
        </p:spPr>
        <p:txBody>
          <a:bodyPr wrap="square">
            <a:spAutoFit/>
          </a:bodyPr>
          <a:lstStyle/>
          <a:p>
            <a:r>
              <a:rPr lang="es-ES" sz="1200" dirty="0"/>
              <a:t>Podemos ajustar la distribución de llamadas por una ley de densidad de probabilidad Gamma y por tanto responder a la pregunta: </a:t>
            </a:r>
            <a:r>
              <a:rPr lang="es-ES" sz="1200" b="1" dirty="0"/>
              <a:t>¿Qué probabilidad existe que una llamada esté entre una </a:t>
            </a:r>
          </a:p>
          <a:p>
            <a:r>
              <a:rPr lang="es-ES" sz="1200" b="1" dirty="0"/>
              <a:t>duración D1 y una duración D2? </a:t>
            </a:r>
            <a:endParaRPr lang="es-ES" sz="1200" dirty="0"/>
          </a:p>
        </p:txBody>
      </p:sp>
      <p:sp>
        <p:nvSpPr>
          <p:cNvPr id="24" name="QuadreDeText 16">
            <a:extLst>
              <a:ext uri="{FF2B5EF4-FFF2-40B4-BE49-F238E27FC236}">
                <a16:creationId xmlns:a16="http://schemas.microsoft.com/office/drawing/2014/main" id="{47AC73DC-0750-4D0A-9EC7-DD4F27451CBB}"/>
              </a:ext>
            </a:extLst>
          </p:cNvPr>
          <p:cNvSpPr txBox="1"/>
          <p:nvPr/>
        </p:nvSpPr>
        <p:spPr>
          <a:xfrm>
            <a:off x="733566" y="4432442"/>
            <a:ext cx="10715613" cy="1872853"/>
          </a:xfrm>
          <a:prstGeom prst="roundRect">
            <a:avLst/>
          </a:prstGeom>
          <a:noFill/>
          <a:ln>
            <a:solidFill>
              <a:schemeClr val="bg1"/>
            </a:solidFill>
          </a:ln>
        </p:spPr>
        <p:txBody>
          <a:bodyPr wrap="square">
            <a:spAutoFit/>
          </a:bodyPr>
          <a:lstStyle/>
          <a:p>
            <a:pPr>
              <a:spcBef>
                <a:spcPts val="600"/>
              </a:spcBef>
            </a:pPr>
            <a:r>
              <a:rPr lang="es-ES" sz="1200" b="1" dirty="0"/>
              <a:t>P (B): </a:t>
            </a:r>
            <a:r>
              <a:rPr lang="es-ES" sz="1200" dirty="0"/>
              <a:t>Es la probabilidad de que una llamada dure entre un tiempo D1 y D2, calculado anteriormente con el nombre </a:t>
            </a:r>
            <a:r>
              <a:rPr lang="es-ES" sz="1200" dirty="0" err="1"/>
              <a:t>prob_rango_duración</a:t>
            </a:r>
            <a:r>
              <a:rPr lang="es-ES" sz="1200" dirty="0"/>
              <a:t>.</a:t>
            </a:r>
          </a:p>
          <a:p>
            <a:pPr>
              <a:spcBef>
                <a:spcPts val="600"/>
              </a:spcBef>
            </a:pPr>
            <a:r>
              <a:rPr lang="es-ES" sz="1200" b="1" dirty="0"/>
              <a:t>P (A | B): </a:t>
            </a:r>
            <a:r>
              <a:rPr lang="es-ES" sz="1200" dirty="0"/>
              <a:t>Se trata de una probabilidad condicional. Cuando estamos en un rango determinado de duración B, qué probabilidad tenemos de que se contrate el depósito A. Esta es la tasa de conversión que hemos calculado anteriormente.</a:t>
            </a:r>
          </a:p>
          <a:p>
            <a:pPr>
              <a:spcBef>
                <a:spcPts val="600"/>
              </a:spcBef>
            </a:pPr>
            <a:r>
              <a:rPr lang="es-ES" sz="1200" dirty="0"/>
              <a:t>Según la regla de multiplicación o regla de producto de probabilidades condicionales tenemos:</a:t>
            </a:r>
          </a:p>
          <a:p>
            <a:pPr>
              <a:spcBef>
                <a:spcPts val="600"/>
              </a:spcBef>
            </a:pPr>
            <a:endParaRPr lang="es-ES" sz="1200" dirty="0"/>
          </a:p>
          <a:p>
            <a:pPr>
              <a:spcBef>
                <a:spcPts val="600"/>
              </a:spcBef>
            </a:pPr>
            <a:r>
              <a:rPr lang="es-ES" sz="1200" b="1" dirty="0"/>
              <a:t>P (A Ი B): </a:t>
            </a:r>
            <a:r>
              <a:rPr lang="es-ES" sz="1200" dirty="0"/>
              <a:t>Sería la probabilidad que se contrate un depósito A y que pase en el tiempo de duración B. Así pues, multiplicando ambos valores podemos representarlo en un diagrama de barras para tener una estimación de la probabilidad de contratación.</a:t>
            </a:r>
          </a:p>
        </p:txBody>
      </p:sp>
      <p:pic>
        <p:nvPicPr>
          <p:cNvPr id="26" name="Imagen 25" descr="Texto&#10;&#10;Descripción generada automáticamente">
            <a:extLst>
              <a:ext uri="{FF2B5EF4-FFF2-40B4-BE49-F238E27FC236}">
                <a16:creationId xmlns:a16="http://schemas.microsoft.com/office/drawing/2014/main" id="{6CE384B7-4C5A-B338-FD08-E11DB9231906}"/>
              </a:ext>
            </a:extLst>
          </p:cNvPr>
          <p:cNvPicPr>
            <a:picLocks noChangeAspect="1"/>
          </p:cNvPicPr>
          <p:nvPr/>
        </p:nvPicPr>
        <p:blipFill>
          <a:blip r:embed="rId5"/>
          <a:srcRect t="46295"/>
          <a:stretch/>
        </p:blipFill>
        <p:spPr>
          <a:xfrm>
            <a:off x="5598352" y="5465629"/>
            <a:ext cx="2025900" cy="288000"/>
          </a:xfrm>
          <a:prstGeom prst="rect">
            <a:avLst/>
          </a:prstGeom>
        </p:spPr>
      </p:pic>
    </p:spTree>
    <p:extLst>
      <p:ext uri="{BB962C8B-B14F-4D97-AF65-F5344CB8AC3E}">
        <p14:creationId xmlns:p14="http://schemas.microsoft.com/office/powerpoint/2010/main" val="3244195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FDEB1-0E51-AEB2-3867-8686029CF895}"/>
            </a:ext>
          </a:extLst>
        </p:cNvPr>
        <p:cNvGrpSpPr/>
        <p:nvPr/>
      </p:nvGrpSpPr>
      <p:grpSpPr>
        <a:xfrm>
          <a:off x="0" y="0"/>
          <a:ext cx="0" cy="0"/>
          <a:chOff x="0" y="0"/>
          <a:chExt cx="0" cy="0"/>
        </a:xfrm>
      </p:grpSpPr>
      <p:sp>
        <p:nvSpPr>
          <p:cNvPr id="3" name="Rectángulo 2">
            <a:extLst>
              <a:ext uri="{FF2B5EF4-FFF2-40B4-BE49-F238E27FC236}">
                <a16:creationId xmlns:a16="http://schemas.microsoft.com/office/drawing/2014/main" id="{E1EBF01E-172D-F780-9599-D7C9550D3230}"/>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B990E5DB-7C25-20A2-9D28-97803566404A}"/>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ESTIMACIÓN </a:t>
            </a:r>
            <a:r>
              <a:rPr lang="es-ES" sz="2400" b="1" dirty="0">
                <a:solidFill>
                  <a:schemeClr val="accent3">
                    <a:lumMod val="50000"/>
                  </a:schemeClr>
                </a:solidFill>
                <a:latin typeface="+mj-lt"/>
              </a:rPr>
              <a:t>DE </a:t>
            </a:r>
            <a:r>
              <a:rPr lang="es-ES" sz="2400" b="1" dirty="0">
                <a:solidFill>
                  <a:schemeClr val="accent3">
                    <a:lumMod val="50000"/>
                  </a:schemeClr>
                </a:solidFill>
                <a:effectLst/>
                <a:latin typeface="+mj-lt"/>
              </a:rPr>
              <a:t>PROBABILIDAD DE CONTRATACIÓN</a:t>
            </a:r>
          </a:p>
          <a:p>
            <a:r>
              <a:rPr lang="es-ES" sz="1400" b="1" dirty="0"/>
              <a:t>Cálculo de probabilidad de llamada por cada rango de duración</a:t>
            </a:r>
          </a:p>
        </p:txBody>
      </p:sp>
      <p:sp>
        <p:nvSpPr>
          <p:cNvPr id="10" name="Rectángulo: esquinas redondeadas 9">
            <a:extLst>
              <a:ext uri="{FF2B5EF4-FFF2-40B4-BE49-F238E27FC236}">
                <a16:creationId xmlns:a16="http://schemas.microsoft.com/office/drawing/2014/main" id="{EC305246-9DF7-744E-4441-8230C3E6C43E}"/>
              </a:ext>
            </a:extLst>
          </p:cNvPr>
          <p:cNvSpPr/>
          <p:nvPr/>
        </p:nvSpPr>
        <p:spPr>
          <a:xfrm>
            <a:off x="505959" y="1104371"/>
            <a:ext cx="11230210"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75B2ED3B-4D4B-FA20-6A57-86DAF430CA58}"/>
              </a:ext>
            </a:extLst>
          </p:cNvPr>
          <p:cNvSpPr txBox="1"/>
          <p:nvPr/>
        </p:nvSpPr>
        <p:spPr>
          <a:xfrm>
            <a:off x="5832661" y="2182832"/>
            <a:ext cx="5568605" cy="817245"/>
          </a:xfrm>
          <a:prstGeom prst="roundRect">
            <a:avLst/>
          </a:prstGeom>
          <a:noFill/>
          <a:ln>
            <a:solidFill>
              <a:schemeClr val="accent5">
                <a:lumMod val="50000"/>
                <a:lumOff val="50000"/>
              </a:schemeClr>
            </a:solidFill>
            <a:prstDash val="sysDash"/>
          </a:ln>
        </p:spPr>
        <p:txBody>
          <a:bodyPr wrap="square">
            <a:spAutoFit/>
          </a:bodyPr>
          <a:lstStyle/>
          <a:p>
            <a:r>
              <a:rPr lang="es-ES" sz="1400" dirty="0"/>
              <a:t>Aunque los rangos más altos tengan altas tasas de conversión, al ser tan baja la probabilidad que una llamada dure tanto, </a:t>
            </a:r>
            <a:r>
              <a:rPr lang="es-ES" sz="1400" b="1" dirty="0"/>
              <a:t>la probabilidad de contratación es baja</a:t>
            </a:r>
            <a:r>
              <a:rPr lang="es-ES" sz="1400" dirty="0"/>
              <a:t>.</a:t>
            </a:r>
          </a:p>
        </p:txBody>
      </p:sp>
      <p:sp>
        <p:nvSpPr>
          <p:cNvPr id="13" name="CuadroTexto 12">
            <a:extLst>
              <a:ext uri="{FF2B5EF4-FFF2-40B4-BE49-F238E27FC236}">
                <a16:creationId xmlns:a16="http://schemas.microsoft.com/office/drawing/2014/main" id="{A0F69053-DA9D-54BA-3006-09B4E87BDD3A}"/>
              </a:ext>
            </a:extLst>
          </p:cNvPr>
          <p:cNvSpPr txBox="1"/>
          <p:nvPr/>
        </p:nvSpPr>
        <p:spPr>
          <a:xfrm>
            <a:off x="5832662" y="3429000"/>
            <a:ext cx="5568605" cy="817245"/>
          </a:xfrm>
          <a:prstGeom prst="roundRect">
            <a:avLst/>
          </a:prstGeom>
          <a:noFill/>
          <a:ln>
            <a:solidFill>
              <a:schemeClr val="accent5">
                <a:lumMod val="50000"/>
                <a:lumOff val="50000"/>
              </a:schemeClr>
            </a:solidFill>
            <a:prstDash val="sysDash"/>
          </a:ln>
        </p:spPr>
        <p:txBody>
          <a:bodyPr wrap="square">
            <a:spAutoFit/>
          </a:bodyPr>
          <a:lstStyle/>
          <a:p>
            <a:r>
              <a:rPr lang="es-ES" sz="1400" dirty="0"/>
              <a:t>Lo adecuado es realizar acciones comerciales para que las llamadas tiendan a tardar entre 255 y 1033 segundos, pero escogeremos </a:t>
            </a:r>
            <a:r>
              <a:rPr lang="es-ES" sz="1400" b="1" dirty="0"/>
              <a:t>el rango 255-496 por producirse más número de contrataciones</a:t>
            </a:r>
            <a:r>
              <a:rPr lang="es-ES" sz="1400" dirty="0"/>
              <a:t>.</a:t>
            </a:r>
          </a:p>
        </p:txBody>
      </p:sp>
      <p:sp>
        <p:nvSpPr>
          <p:cNvPr id="15" name="QuadreDeText 16">
            <a:extLst>
              <a:ext uri="{FF2B5EF4-FFF2-40B4-BE49-F238E27FC236}">
                <a16:creationId xmlns:a16="http://schemas.microsoft.com/office/drawing/2014/main" id="{D340CD67-D546-31E8-EF68-69DE140AEC77}"/>
              </a:ext>
            </a:extLst>
          </p:cNvPr>
          <p:cNvSpPr txBox="1"/>
          <p:nvPr/>
        </p:nvSpPr>
        <p:spPr>
          <a:xfrm>
            <a:off x="6632013" y="5003043"/>
            <a:ext cx="3969905" cy="715089"/>
          </a:xfrm>
          <a:prstGeom prst="roundRect">
            <a:avLst/>
          </a:prstGeom>
          <a:solidFill>
            <a:schemeClr val="accent5">
              <a:lumMod val="25000"/>
              <a:lumOff val="75000"/>
            </a:schemeClr>
          </a:solidFill>
          <a:ln>
            <a:solidFill>
              <a:schemeClr val="bg1"/>
            </a:solidFill>
          </a:ln>
        </p:spPr>
        <p:txBody>
          <a:bodyPr wrap="square">
            <a:spAutoFit/>
          </a:bodyPr>
          <a:lstStyle/>
          <a:p>
            <a:r>
              <a:rPr lang="es-ES" sz="1200" b="1" dirty="0"/>
              <a:t>El rango medio-alto tiene 1,7 veces más</a:t>
            </a:r>
            <a:r>
              <a:rPr lang="es-ES" sz="1200" dirty="0"/>
              <a:t> posibilidades de que se consiga una contratación frente al rango medio-bajo y </a:t>
            </a:r>
            <a:r>
              <a:rPr lang="es-ES" sz="1200" b="1" dirty="0"/>
              <a:t>5,3 veces más </a:t>
            </a:r>
            <a:r>
              <a:rPr lang="es-ES" sz="1200" dirty="0"/>
              <a:t>que entre el rango bajo y el rango muy alto.</a:t>
            </a:r>
          </a:p>
        </p:txBody>
      </p:sp>
      <p:pic>
        <p:nvPicPr>
          <p:cNvPr id="1026" name="Picture 2">
            <a:extLst>
              <a:ext uri="{FF2B5EF4-FFF2-40B4-BE49-F238E27FC236}">
                <a16:creationId xmlns:a16="http://schemas.microsoft.com/office/drawing/2014/main" id="{B8E8CCAB-D916-4C20-B578-1B3C27C0BF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233" y="1155643"/>
            <a:ext cx="4643755" cy="5193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920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AFFAE-1245-19B5-3C60-58AC8A5EA54D}"/>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82C12619-B1CF-D3F7-B28B-32652C0F05E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0EF04D99-B7F8-3573-2F18-E88215F913F3}"/>
              </a:ext>
            </a:extLst>
          </p:cNvPr>
          <p:cNvSpPr/>
          <p:nvPr/>
        </p:nvSpPr>
        <p:spPr>
          <a:xfrm>
            <a:off x="505958" y="1104371"/>
            <a:ext cx="5508000"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8D4C57D9-90FA-1254-9EC5-207A0AEE2D7F}"/>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PROPUESTAS DE AJUSTE DE LOS MÉTODOS DE CONTACTO</a:t>
            </a:r>
          </a:p>
          <a:p>
            <a:r>
              <a:rPr lang="es-ES" sz="1400" b="1" dirty="0"/>
              <a:t>¿Qué ajustes podríamos realizar a nuestros métodos de contacto para mejorar la tasa de respuesta?</a:t>
            </a:r>
          </a:p>
        </p:txBody>
      </p:sp>
      <p:sp>
        <p:nvSpPr>
          <p:cNvPr id="12" name="QuadreDeText 4">
            <a:extLst>
              <a:ext uri="{FF2B5EF4-FFF2-40B4-BE49-F238E27FC236}">
                <a16:creationId xmlns:a16="http://schemas.microsoft.com/office/drawing/2014/main" id="{F8DAB84A-1803-6DAD-0E57-B92FF80BE70E}"/>
              </a:ext>
            </a:extLst>
          </p:cNvPr>
          <p:cNvSpPr txBox="1"/>
          <p:nvPr/>
        </p:nvSpPr>
        <p:spPr>
          <a:xfrm>
            <a:off x="642280" y="1237507"/>
            <a:ext cx="5041470" cy="276999"/>
          </a:xfrm>
          <a:prstGeom prst="rect">
            <a:avLst/>
          </a:prstGeom>
          <a:noFill/>
        </p:spPr>
        <p:txBody>
          <a:bodyPr wrap="square" rtlCol="0">
            <a:spAutoFit/>
          </a:bodyPr>
          <a:lstStyle/>
          <a:p>
            <a:r>
              <a:rPr lang="es-ES" sz="1200" b="1" dirty="0"/>
              <a:t>1</a:t>
            </a:r>
            <a:r>
              <a:rPr lang="es-ES" sz="1200" dirty="0"/>
              <a:t>. Llamadas muy cortas (0 - 138s)</a:t>
            </a:r>
          </a:p>
        </p:txBody>
      </p:sp>
      <p:sp>
        <p:nvSpPr>
          <p:cNvPr id="20" name="CuadroTexto 19">
            <a:extLst>
              <a:ext uri="{FF2B5EF4-FFF2-40B4-BE49-F238E27FC236}">
                <a16:creationId xmlns:a16="http://schemas.microsoft.com/office/drawing/2014/main" id="{896210D7-3C0F-3AC0-DC70-37297C05C01C}"/>
              </a:ext>
            </a:extLst>
          </p:cNvPr>
          <p:cNvSpPr txBox="1"/>
          <p:nvPr/>
        </p:nvSpPr>
        <p:spPr>
          <a:xfrm>
            <a:off x="1939560" y="1783848"/>
            <a:ext cx="3874361" cy="2281476"/>
          </a:xfrm>
          <a:prstGeom prst="roundRect">
            <a:avLst/>
          </a:prstGeom>
          <a:noFill/>
          <a:ln w="19050">
            <a:solidFill>
              <a:srgbClr val="FF8181"/>
            </a:solidFill>
            <a:prstDash val="sysDash"/>
          </a:ln>
        </p:spPr>
        <p:txBody>
          <a:bodyPr wrap="square">
            <a:spAutoFit/>
          </a:bodyPr>
          <a:lstStyle/>
          <a:p>
            <a:pPr marL="171450" indent="-171450" algn="just">
              <a:spcBef>
                <a:spcPts val="300"/>
              </a:spcBef>
              <a:buFont typeface="Arial" panose="020B0604020202020204" pitchFamily="34" charset="0"/>
              <a:buChar char="•"/>
            </a:pPr>
            <a:r>
              <a:rPr lang="es-ES" sz="1200" dirty="0"/>
              <a:t>Llamadas en días festivos o fines de semana</a:t>
            </a:r>
          </a:p>
          <a:p>
            <a:pPr marL="171450" indent="-171450" algn="just">
              <a:spcBef>
                <a:spcPts val="300"/>
              </a:spcBef>
              <a:buFont typeface="Arial" panose="020B0604020202020204" pitchFamily="34" charset="0"/>
              <a:buChar char="•"/>
            </a:pPr>
            <a:r>
              <a:rPr lang="es-ES" sz="1200" dirty="0"/>
              <a:t>Llamadas en horarios inadecuados</a:t>
            </a:r>
          </a:p>
          <a:p>
            <a:pPr marL="171450" indent="-171450" algn="just">
              <a:spcBef>
                <a:spcPts val="300"/>
              </a:spcBef>
              <a:buFont typeface="Arial" panose="020B0604020202020204" pitchFamily="34" charset="0"/>
              <a:buChar char="•"/>
            </a:pPr>
            <a:r>
              <a:rPr lang="es-ES" sz="1200" dirty="0"/>
              <a:t>Interrupción durante el trabajo</a:t>
            </a:r>
          </a:p>
          <a:p>
            <a:pPr marL="171450" indent="-171450" algn="just">
              <a:spcBef>
                <a:spcPts val="300"/>
              </a:spcBef>
              <a:buFont typeface="Arial" panose="020B0604020202020204" pitchFamily="34" charset="0"/>
              <a:buChar char="•"/>
            </a:pPr>
            <a:r>
              <a:rPr lang="es-ES" sz="1200" dirty="0"/>
              <a:t>Llamadas en momentos inapropiados</a:t>
            </a:r>
          </a:p>
          <a:p>
            <a:pPr marL="171450" indent="-171450" algn="just">
              <a:spcBef>
                <a:spcPts val="300"/>
              </a:spcBef>
              <a:buFont typeface="Arial" panose="020B0604020202020204" pitchFamily="34" charset="0"/>
              <a:buChar char="•"/>
            </a:pPr>
            <a:r>
              <a:rPr lang="es-ES" sz="1200" dirty="0"/>
              <a:t>Ofertas o mensajes genéricos</a:t>
            </a:r>
          </a:p>
          <a:p>
            <a:pPr marL="171450" indent="-171450" algn="just">
              <a:spcBef>
                <a:spcPts val="300"/>
              </a:spcBef>
              <a:buFont typeface="Arial" panose="020B0604020202020204" pitchFamily="34" charset="0"/>
              <a:buChar char="•"/>
            </a:pPr>
            <a:r>
              <a:rPr lang="es-ES" sz="1200" dirty="0"/>
              <a:t>Falta de confianza o desconfianza inicial</a:t>
            </a:r>
          </a:p>
          <a:p>
            <a:pPr marL="171450" indent="-171450" algn="just">
              <a:spcBef>
                <a:spcPts val="300"/>
              </a:spcBef>
              <a:buFont typeface="Arial" panose="020B0604020202020204" pitchFamily="34" charset="0"/>
              <a:buChar char="•"/>
            </a:pPr>
            <a:r>
              <a:rPr lang="es-ES" sz="1200" dirty="0"/>
              <a:t>Demasiado enfoque en la venta rápida</a:t>
            </a:r>
          </a:p>
          <a:p>
            <a:pPr marL="171450" indent="-171450" algn="just">
              <a:spcBef>
                <a:spcPts val="300"/>
              </a:spcBef>
              <a:buFont typeface="Arial" panose="020B0604020202020204" pitchFamily="34" charset="0"/>
              <a:buChar char="•"/>
            </a:pPr>
            <a:r>
              <a:rPr lang="es-ES" sz="1200" dirty="0"/>
              <a:t>Problemas técnicos o de audio</a:t>
            </a:r>
          </a:p>
          <a:p>
            <a:pPr marL="171450" indent="-171450" algn="just">
              <a:spcBef>
                <a:spcPts val="300"/>
              </a:spcBef>
              <a:buFont typeface="Arial" panose="020B0604020202020204" pitchFamily="34" charset="0"/>
              <a:buChar char="•"/>
            </a:pPr>
            <a:r>
              <a:rPr lang="es-ES" sz="1200" dirty="0"/>
              <a:t>Falta de preparación del agente</a:t>
            </a:r>
          </a:p>
        </p:txBody>
      </p:sp>
      <p:sp>
        <p:nvSpPr>
          <p:cNvPr id="30" name="CuadroTexto 29">
            <a:extLst>
              <a:ext uri="{FF2B5EF4-FFF2-40B4-BE49-F238E27FC236}">
                <a16:creationId xmlns:a16="http://schemas.microsoft.com/office/drawing/2014/main" id="{6B0A3DF6-5B8C-C82E-4007-09D066866A92}"/>
              </a:ext>
            </a:extLst>
          </p:cNvPr>
          <p:cNvSpPr txBox="1"/>
          <p:nvPr/>
        </p:nvSpPr>
        <p:spPr>
          <a:xfrm>
            <a:off x="1939561" y="4529914"/>
            <a:ext cx="3874360" cy="1540847"/>
          </a:xfrm>
          <a:prstGeom prst="roundRect">
            <a:avLst/>
          </a:prstGeom>
          <a:noFill/>
          <a:ln w="19050">
            <a:solidFill>
              <a:srgbClr val="92D050"/>
            </a:solidFill>
            <a:prstDash val="sysDash"/>
          </a:ln>
        </p:spPr>
        <p:txBody>
          <a:bodyPr wrap="square">
            <a:spAutoFit/>
          </a:bodyPr>
          <a:lstStyle/>
          <a:p>
            <a:pPr marL="171450" indent="-171450" algn="just">
              <a:spcBef>
                <a:spcPts val="300"/>
              </a:spcBef>
              <a:buFont typeface="Arial" panose="020B0604020202020204" pitchFamily="34" charset="0"/>
              <a:buChar char="•"/>
            </a:pPr>
            <a:r>
              <a:rPr lang="es-ES" sz="1200" dirty="0"/>
              <a:t>Segmentar a los clientes por horarios y días</a:t>
            </a:r>
          </a:p>
          <a:p>
            <a:pPr marL="171450" indent="-171450" algn="just">
              <a:spcBef>
                <a:spcPts val="300"/>
              </a:spcBef>
              <a:buFont typeface="Arial" panose="020B0604020202020204" pitchFamily="34" charset="0"/>
              <a:buChar char="•"/>
            </a:pPr>
            <a:r>
              <a:rPr lang="es-ES" sz="1200" dirty="0"/>
              <a:t>Optimizar el mensaje inicial</a:t>
            </a:r>
          </a:p>
          <a:p>
            <a:pPr marL="171450" indent="-171450" algn="just">
              <a:spcBef>
                <a:spcPts val="300"/>
              </a:spcBef>
              <a:buFont typeface="Arial" panose="020B0604020202020204" pitchFamily="34" charset="0"/>
              <a:buChar char="•"/>
            </a:pPr>
            <a:r>
              <a:rPr lang="es-ES" sz="1200" dirty="0"/>
              <a:t>Verificar la disponibilidad del cliente</a:t>
            </a:r>
          </a:p>
          <a:p>
            <a:pPr marL="171450" indent="-171450" algn="just">
              <a:spcBef>
                <a:spcPts val="300"/>
              </a:spcBef>
              <a:buFont typeface="Arial" panose="020B0604020202020204" pitchFamily="34" charset="0"/>
              <a:buChar char="•"/>
            </a:pPr>
            <a:r>
              <a:rPr lang="es-ES" sz="1200" dirty="0"/>
              <a:t>Personalización de la oferta</a:t>
            </a:r>
          </a:p>
          <a:p>
            <a:pPr marL="171450" indent="-171450" algn="just">
              <a:spcBef>
                <a:spcPts val="300"/>
              </a:spcBef>
              <a:buFont typeface="Arial" panose="020B0604020202020204" pitchFamily="34" charset="0"/>
              <a:buChar char="•"/>
            </a:pPr>
            <a:r>
              <a:rPr lang="es-ES" sz="1200" dirty="0"/>
              <a:t>Capacitar a los agentes en manejo de objeciones</a:t>
            </a:r>
          </a:p>
          <a:p>
            <a:pPr marL="171450" indent="-171450" algn="just">
              <a:spcBef>
                <a:spcPts val="300"/>
              </a:spcBef>
              <a:buFont typeface="Arial" panose="020B0604020202020204" pitchFamily="34" charset="0"/>
              <a:buChar char="•"/>
            </a:pPr>
            <a:r>
              <a:rPr lang="es-ES" sz="1200" dirty="0"/>
              <a:t>Reducir la presión en la venta</a:t>
            </a:r>
          </a:p>
        </p:txBody>
      </p:sp>
      <p:sp>
        <p:nvSpPr>
          <p:cNvPr id="31" name="Rectángulo: esquinas redondeadas 30">
            <a:extLst>
              <a:ext uri="{FF2B5EF4-FFF2-40B4-BE49-F238E27FC236}">
                <a16:creationId xmlns:a16="http://schemas.microsoft.com/office/drawing/2014/main" id="{2A86DF7C-2112-699E-12B5-9B66B3CC713C}"/>
              </a:ext>
            </a:extLst>
          </p:cNvPr>
          <p:cNvSpPr/>
          <p:nvPr/>
        </p:nvSpPr>
        <p:spPr>
          <a:xfrm>
            <a:off x="6228170" y="1104371"/>
            <a:ext cx="5508000"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QuadreDeText 4">
            <a:extLst>
              <a:ext uri="{FF2B5EF4-FFF2-40B4-BE49-F238E27FC236}">
                <a16:creationId xmlns:a16="http://schemas.microsoft.com/office/drawing/2014/main" id="{9874C9EE-0936-735C-C6CA-805DA41B69D7}"/>
              </a:ext>
            </a:extLst>
          </p:cNvPr>
          <p:cNvSpPr txBox="1"/>
          <p:nvPr/>
        </p:nvSpPr>
        <p:spPr>
          <a:xfrm>
            <a:off x="6539829" y="1237507"/>
            <a:ext cx="5041470" cy="276999"/>
          </a:xfrm>
          <a:prstGeom prst="rect">
            <a:avLst/>
          </a:prstGeom>
          <a:noFill/>
        </p:spPr>
        <p:txBody>
          <a:bodyPr wrap="square" rtlCol="0">
            <a:spAutoFit/>
          </a:bodyPr>
          <a:lstStyle/>
          <a:p>
            <a:r>
              <a:rPr lang="es-ES" sz="1200" b="1" dirty="0"/>
              <a:t>2</a:t>
            </a:r>
            <a:r>
              <a:rPr lang="es-ES" sz="1200" dirty="0"/>
              <a:t>. Llamadas muy largas y extremadamente larga (&gt;1034s)</a:t>
            </a:r>
          </a:p>
        </p:txBody>
      </p:sp>
      <p:sp>
        <p:nvSpPr>
          <p:cNvPr id="36" name="CuadroTexto 35">
            <a:extLst>
              <a:ext uri="{FF2B5EF4-FFF2-40B4-BE49-F238E27FC236}">
                <a16:creationId xmlns:a16="http://schemas.microsoft.com/office/drawing/2014/main" id="{33B35FA5-2039-2EB9-8968-020B51A4D1FB}"/>
              </a:ext>
            </a:extLst>
          </p:cNvPr>
          <p:cNvSpPr txBox="1"/>
          <p:nvPr/>
        </p:nvSpPr>
        <p:spPr>
          <a:xfrm>
            <a:off x="7688970" y="1647642"/>
            <a:ext cx="3873600" cy="2553891"/>
          </a:xfrm>
          <a:prstGeom prst="roundRect">
            <a:avLst/>
          </a:prstGeom>
          <a:noFill/>
          <a:ln w="19050">
            <a:solidFill>
              <a:srgbClr val="FF8181"/>
            </a:solidFill>
            <a:prstDash val="sysDash"/>
          </a:ln>
        </p:spPr>
        <p:txBody>
          <a:bodyPr wrap="square">
            <a:spAutoFit/>
          </a:bodyPr>
          <a:lstStyle>
            <a:defPPr rtl="0">
              <a:defRPr lang="es-es"/>
            </a:defPPr>
            <a:lvl1pPr algn="just">
              <a:spcBef>
                <a:spcPts val="300"/>
              </a:spcBef>
              <a:defRPr sz="1200" b="1"/>
            </a:lvl1pPr>
          </a:lstStyle>
          <a:p>
            <a:pPr marL="171450" indent="-171450">
              <a:spcBef>
                <a:spcPts val="0"/>
              </a:spcBef>
              <a:buFont typeface="Arial" panose="020B0604020202020204" pitchFamily="34" charset="0"/>
              <a:buChar char="•"/>
            </a:pPr>
            <a:r>
              <a:rPr lang="es-ES" b="0" dirty="0"/>
              <a:t>Problemas técnicos durante la llamada</a:t>
            </a:r>
          </a:p>
          <a:p>
            <a:pPr marL="171450" indent="-171450">
              <a:spcBef>
                <a:spcPts val="0"/>
              </a:spcBef>
              <a:buFont typeface="Arial" panose="020B0604020202020204" pitchFamily="34" charset="0"/>
              <a:buChar char="•"/>
            </a:pPr>
            <a:r>
              <a:rPr lang="es-ES" b="0" dirty="0"/>
              <a:t>Audio deficiente Fallo en la conexión</a:t>
            </a:r>
          </a:p>
          <a:p>
            <a:pPr marL="171450" indent="-171450">
              <a:spcBef>
                <a:spcPts val="0"/>
              </a:spcBef>
              <a:buFont typeface="Arial" panose="020B0604020202020204" pitchFamily="34" charset="0"/>
              <a:buChar char="•"/>
            </a:pPr>
            <a:r>
              <a:rPr lang="es-ES" b="0" dirty="0"/>
              <a:t>Problemas con las herramientas del agente</a:t>
            </a:r>
          </a:p>
          <a:p>
            <a:pPr marL="171450" indent="-171450">
              <a:spcBef>
                <a:spcPts val="0"/>
              </a:spcBef>
              <a:buFont typeface="Arial" panose="020B0604020202020204" pitchFamily="34" charset="0"/>
              <a:buChar char="•"/>
            </a:pPr>
            <a:r>
              <a:rPr lang="es-ES" b="0" dirty="0"/>
              <a:t>Lentitud en las plataformas</a:t>
            </a:r>
          </a:p>
          <a:p>
            <a:pPr marL="171450" indent="-171450">
              <a:spcBef>
                <a:spcPts val="0"/>
              </a:spcBef>
              <a:buFont typeface="Arial" panose="020B0604020202020204" pitchFamily="34" charset="0"/>
              <a:buChar char="•"/>
            </a:pPr>
            <a:r>
              <a:rPr lang="es-ES" b="0" dirty="0"/>
              <a:t>Errores al cambiar de pantallas</a:t>
            </a:r>
          </a:p>
          <a:p>
            <a:pPr marL="171450" indent="-171450">
              <a:spcBef>
                <a:spcPts val="0"/>
              </a:spcBef>
              <a:buFont typeface="Arial" panose="020B0604020202020204" pitchFamily="34" charset="0"/>
              <a:buChar char="•"/>
            </a:pPr>
            <a:r>
              <a:rPr lang="es-ES" b="0" dirty="0"/>
              <a:t>Problemas de comunicación del cliente</a:t>
            </a:r>
          </a:p>
          <a:p>
            <a:pPr marL="171450" indent="-171450">
              <a:spcBef>
                <a:spcPts val="0"/>
              </a:spcBef>
              <a:buFont typeface="Arial" panose="020B0604020202020204" pitchFamily="34" charset="0"/>
              <a:buChar char="•"/>
            </a:pPr>
            <a:r>
              <a:rPr lang="es-ES" b="0" dirty="0"/>
              <a:t>Demoras por parte del agente</a:t>
            </a:r>
          </a:p>
          <a:p>
            <a:pPr marL="171450" indent="-171450">
              <a:spcBef>
                <a:spcPts val="0"/>
              </a:spcBef>
              <a:buFont typeface="Arial" panose="020B0604020202020204" pitchFamily="34" charset="0"/>
              <a:buChar char="•"/>
            </a:pPr>
            <a:r>
              <a:rPr lang="es-ES" b="0" dirty="0"/>
              <a:t>Falta de formación del agente</a:t>
            </a:r>
          </a:p>
          <a:p>
            <a:pPr marL="171450" indent="-171450">
              <a:spcBef>
                <a:spcPts val="0"/>
              </a:spcBef>
              <a:buFont typeface="Arial" panose="020B0604020202020204" pitchFamily="34" charset="0"/>
              <a:buChar char="•"/>
            </a:pPr>
            <a:r>
              <a:rPr lang="es-ES" b="0" dirty="0"/>
              <a:t>Desconocimiento de productos o procesos</a:t>
            </a:r>
          </a:p>
          <a:p>
            <a:pPr marL="171450" indent="-171450">
              <a:spcBef>
                <a:spcPts val="0"/>
              </a:spcBef>
              <a:buFont typeface="Arial" panose="020B0604020202020204" pitchFamily="34" charset="0"/>
              <a:buChar char="•"/>
            </a:pPr>
            <a:r>
              <a:rPr lang="es-ES" b="0" dirty="0"/>
              <a:t>Cliente indeciso</a:t>
            </a:r>
          </a:p>
          <a:p>
            <a:pPr marL="171450" indent="-171450">
              <a:spcBef>
                <a:spcPts val="0"/>
              </a:spcBef>
              <a:buFont typeface="Arial" panose="020B0604020202020204" pitchFamily="34" charset="0"/>
              <a:buChar char="•"/>
            </a:pPr>
            <a:r>
              <a:rPr lang="es-ES" b="0" dirty="0"/>
              <a:t>Demasiada información innecesaria</a:t>
            </a:r>
          </a:p>
          <a:p>
            <a:pPr marL="171450" indent="-171450">
              <a:spcBef>
                <a:spcPts val="0"/>
              </a:spcBef>
              <a:buFont typeface="Arial" panose="020B0604020202020204" pitchFamily="34" charset="0"/>
              <a:buChar char="•"/>
            </a:pPr>
            <a:r>
              <a:rPr lang="es-ES" b="0" dirty="0"/>
              <a:t>Falta de preparación del cliente</a:t>
            </a:r>
          </a:p>
        </p:txBody>
      </p:sp>
      <p:sp>
        <p:nvSpPr>
          <p:cNvPr id="38" name="CuadroTexto 37">
            <a:extLst>
              <a:ext uri="{FF2B5EF4-FFF2-40B4-BE49-F238E27FC236}">
                <a16:creationId xmlns:a16="http://schemas.microsoft.com/office/drawing/2014/main" id="{51C5112F-8DED-1D76-83A1-4C093E8C564D}"/>
              </a:ext>
            </a:extLst>
          </p:cNvPr>
          <p:cNvSpPr txBox="1"/>
          <p:nvPr/>
        </p:nvSpPr>
        <p:spPr>
          <a:xfrm>
            <a:off x="7688970" y="4453401"/>
            <a:ext cx="3873600" cy="1736646"/>
          </a:xfrm>
          <a:prstGeom prst="roundRect">
            <a:avLst/>
          </a:prstGeom>
          <a:noFill/>
          <a:ln w="19050">
            <a:solidFill>
              <a:srgbClr val="92D050"/>
            </a:solidFill>
            <a:prstDash val="sysDash"/>
          </a:ln>
        </p:spPr>
        <p:txBody>
          <a:bodyPr wrap="square">
            <a:spAutoFit/>
          </a:bodyPr>
          <a:lstStyle>
            <a:defPPr rtl="0">
              <a:defRPr lang="es-es"/>
            </a:defPPr>
            <a:lvl1pPr algn="just">
              <a:spcBef>
                <a:spcPts val="300"/>
              </a:spcBef>
              <a:defRPr sz="1200" b="1"/>
            </a:lvl1pPr>
          </a:lstStyle>
          <a:p>
            <a:pPr marL="171450" indent="-171450">
              <a:spcBef>
                <a:spcPts val="0"/>
              </a:spcBef>
              <a:buFont typeface="Arial" panose="020B0604020202020204" pitchFamily="34" charset="0"/>
              <a:buChar char="•"/>
            </a:pPr>
            <a:r>
              <a:rPr lang="es-ES" b="0" dirty="0"/>
              <a:t>Mejora de las herramientas tecnológicas</a:t>
            </a:r>
          </a:p>
          <a:p>
            <a:pPr marL="171450" indent="-171450">
              <a:spcBef>
                <a:spcPts val="0"/>
              </a:spcBef>
              <a:buFont typeface="Arial" panose="020B0604020202020204" pitchFamily="34" charset="0"/>
              <a:buChar char="•"/>
            </a:pPr>
            <a:r>
              <a:rPr lang="es-ES" b="0" dirty="0"/>
              <a:t>Capacitación adicional para los agentes</a:t>
            </a:r>
          </a:p>
          <a:p>
            <a:pPr marL="171450" indent="-171450">
              <a:spcBef>
                <a:spcPts val="0"/>
              </a:spcBef>
              <a:buFont typeface="Arial" panose="020B0604020202020204" pitchFamily="34" charset="0"/>
              <a:buChar char="•"/>
            </a:pPr>
            <a:r>
              <a:rPr lang="es-ES" b="0" dirty="0"/>
              <a:t>Optimización de la infraestructura técnica</a:t>
            </a:r>
          </a:p>
          <a:p>
            <a:pPr marL="171450" indent="-171450">
              <a:spcBef>
                <a:spcPts val="0"/>
              </a:spcBef>
              <a:buFont typeface="Arial" panose="020B0604020202020204" pitchFamily="34" charset="0"/>
              <a:buChar char="•"/>
            </a:pPr>
            <a:r>
              <a:rPr lang="es-ES" b="0" dirty="0"/>
              <a:t>Uso de guiones de llamada bien estructurados</a:t>
            </a:r>
          </a:p>
          <a:p>
            <a:pPr marL="171450" indent="-171450">
              <a:spcBef>
                <a:spcPts val="0"/>
              </a:spcBef>
              <a:buFont typeface="Arial" panose="020B0604020202020204" pitchFamily="34" charset="0"/>
              <a:buChar char="•"/>
            </a:pPr>
            <a:r>
              <a:rPr lang="es-ES" b="0" dirty="0"/>
              <a:t>Gestión del tiempo de la llamada</a:t>
            </a:r>
          </a:p>
          <a:p>
            <a:pPr marL="171450" indent="-171450">
              <a:spcBef>
                <a:spcPts val="0"/>
              </a:spcBef>
              <a:buFont typeface="Arial" panose="020B0604020202020204" pitchFamily="34" charset="0"/>
              <a:buChar char="•"/>
            </a:pPr>
            <a:r>
              <a:rPr lang="es-ES" b="0" dirty="0"/>
              <a:t>Preparación previa del cliente</a:t>
            </a:r>
          </a:p>
          <a:p>
            <a:pPr marL="171450" indent="-171450">
              <a:spcBef>
                <a:spcPts val="0"/>
              </a:spcBef>
              <a:buFont typeface="Arial" panose="020B0604020202020204" pitchFamily="34" charset="0"/>
              <a:buChar char="•"/>
            </a:pPr>
            <a:r>
              <a:rPr lang="es-ES" b="0" dirty="0"/>
              <a:t>Desarrollar habilidades de escucha activa</a:t>
            </a:r>
          </a:p>
          <a:p>
            <a:pPr marL="171450" indent="-171450">
              <a:spcBef>
                <a:spcPts val="0"/>
              </a:spcBef>
              <a:buFont typeface="Arial" panose="020B0604020202020204" pitchFamily="34" charset="0"/>
              <a:buChar char="•"/>
            </a:pPr>
            <a:r>
              <a:rPr lang="es-ES" b="0" dirty="0"/>
              <a:t>Optimización del flujo de trabajo</a:t>
            </a:r>
          </a:p>
        </p:txBody>
      </p:sp>
      <p:sp>
        <p:nvSpPr>
          <p:cNvPr id="41" name="Elipse 40">
            <a:extLst>
              <a:ext uri="{FF2B5EF4-FFF2-40B4-BE49-F238E27FC236}">
                <a16:creationId xmlns:a16="http://schemas.microsoft.com/office/drawing/2014/main" id="{EBE1CA10-386B-7E6C-C1AF-CBC1915E84EE}"/>
              </a:ext>
            </a:extLst>
          </p:cNvPr>
          <p:cNvSpPr/>
          <p:nvPr/>
        </p:nvSpPr>
        <p:spPr>
          <a:xfrm>
            <a:off x="6371770" y="2338721"/>
            <a:ext cx="1173600" cy="1171731"/>
          </a:xfrm>
          <a:prstGeom prst="ellipse">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Posibles </a:t>
            </a:r>
            <a:r>
              <a:rPr lang="es-ES" sz="1400" b="1" dirty="0">
                <a:solidFill>
                  <a:schemeClr val="tx1"/>
                </a:solidFill>
              </a:rPr>
              <a:t>CAUSAS</a:t>
            </a:r>
          </a:p>
        </p:txBody>
      </p:sp>
      <p:sp>
        <p:nvSpPr>
          <p:cNvPr id="42" name="Elipse 41">
            <a:extLst>
              <a:ext uri="{FF2B5EF4-FFF2-40B4-BE49-F238E27FC236}">
                <a16:creationId xmlns:a16="http://schemas.microsoft.com/office/drawing/2014/main" id="{807290C0-F38E-C165-76F9-7D9A5C71E072}"/>
              </a:ext>
            </a:extLst>
          </p:cNvPr>
          <p:cNvSpPr/>
          <p:nvPr/>
        </p:nvSpPr>
        <p:spPr>
          <a:xfrm>
            <a:off x="6371770" y="4735858"/>
            <a:ext cx="1173600" cy="1171731"/>
          </a:xfrm>
          <a:prstGeom prst="ellipse">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solidFill>
                  <a:schemeClr val="tx1"/>
                </a:solidFill>
              </a:rPr>
              <a:t>RECO-MENDA-CIONES</a:t>
            </a:r>
          </a:p>
        </p:txBody>
      </p:sp>
      <p:sp>
        <p:nvSpPr>
          <p:cNvPr id="43" name="Elipse 42">
            <a:extLst>
              <a:ext uri="{FF2B5EF4-FFF2-40B4-BE49-F238E27FC236}">
                <a16:creationId xmlns:a16="http://schemas.microsoft.com/office/drawing/2014/main" id="{CEE29C46-E71A-57CD-0B9E-5BD8FA295929}"/>
              </a:ext>
            </a:extLst>
          </p:cNvPr>
          <p:cNvSpPr/>
          <p:nvPr/>
        </p:nvSpPr>
        <p:spPr>
          <a:xfrm>
            <a:off x="622361" y="4735856"/>
            <a:ext cx="1173600" cy="1171731"/>
          </a:xfrm>
          <a:prstGeom prst="ellipse">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solidFill>
                  <a:schemeClr val="tx1"/>
                </a:solidFill>
              </a:rPr>
              <a:t>RECO-MENDA-CIONES</a:t>
            </a:r>
          </a:p>
        </p:txBody>
      </p:sp>
      <p:sp>
        <p:nvSpPr>
          <p:cNvPr id="44" name="Elipse 43">
            <a:extLst>
              <a:ext uri="{FF2B5EF4-FFF2-40B4-BE49-F238E27FC236}">
                <a16:creationId xmlns:a16="http://schemas.microsoft.com/office/drawing/2014/main" id="{ECC5AFA2-2A78-BE0F-028B-542C5F713CFD}"/>
              </a:ext>
            </a:extLst>
          </p:cNvPr>
          <p:cNvSpPr/>
          <p:nvPr/>
        </p:nvSpPr>
        <p:spPr>
          <a:xfrm>
            <a:off x="622361" y="2338721"/>
            <a:ext cx="1173600" cy="1171731"/>
          </a:xfrm>
          <a:prstGeom prst="ellipse">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Posibles </a:t>
            </a:r>
            <a:r>
              <a:rPr lang="es-ES" sz="1400" b="1" dirty="0">
                <a:solidFill>
                  <a:schemeClr val="tx1"/>
                </a:solidFill>
              </a:rPr>
              <a:t>CAUSAS</a:t>
            </a:r>
          </a:p>
        </p:txBody>
      </p:sp>
    </p:spTree>
    <p:extLst>
      <p:ext uri="{BB962C8B-B14F-4D97-AF65-F5344CB8AC3E}">
        <p14:creationId xmlns:p14="http://schemas.microsoft.com/office/powerpoint/2010/main" val="1135837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799B9-448C-0FD7-25BC-9ABD37883FA0}"/>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B86CC458-3511-DCEB-4984-A03B63009489}"/>
              </a:ext>
            </a:extLst>
          </p:cNvPr>
          <p:cNvSpPr>
            <a:spLocks noGrp="1"/>
          </p:cNvSpPr>
          <p:nvPr>
            <p:ph type="title"/>
          </p:nvPr>
        </p:nvSpPr>
        <p:spPr>
          <a:xfrm>
            <a:off x="660400" y="805213"/>
            <a:ext cx="4826000" cy="1907507"/>
          </a:xfrm>
        </p:spPr>
        <p:txBody>
          <a:bodyPr rtlCol="0">
            <a:normAutofit/>
          </a:bodyPr>
          <a:lstStyle/>
          <a:p>
            <a:pPr rtl="0"/>
            <a:r>
              <a:rPr lang="es-ES" sz="4300" dirty="0"/>
              <a:t>Análisis de Finanzas y </a:t>
            </a:r>
            <a:br>
              <a:rPr lang="es-ES" sz="4300" dirty="0"/>
            </a:br>
            <a:r>
              <a:rPr lang="es-ES" sz="4300" dirty="0"/>
              <a:t>Riesgo Crediticio</a:t>
            </a:r>
          </a:p>
        </p:txBody>
      </p:sp>
      <p:sp>
        <p:nvSpPr>
          <p:cNvPr id="8" name="Marcador de texto 7">
            <a:extLst>
              <a:ext uri="{FF2B5EF4-FFF2-40B4-BE49-F238E27FC236}">
                <a16:creationId xmlns:a16="http://schemas.microsoft.com/office/drawing/2014/main" id="{E8C296D5-76A8-C6EB-F4D2-7C19CBF6EA3F}"/>
              </a:ext>
            </a:extLst>
          </p:cNvPr>
          <p:cNvSpPr>
            <a:spLocks noGrp="1"/>
          </p:cNvSpPr>
          <p:nvPr>
            <p:ph type="body" sz="quarter" idx="12"/>
          </p:nvPr>
        </p:nvSpPr>
        <p:spPr>
          <a:xfrm>
            <a:off x="660400" y="2712720"/>
            <a:ext cx="4275138" cy="3560763"/>
          </a:xfrm>
        </p:spPr>
        <p:txBody>
          <a:bodyPr/>
          <a:lstStyle/>
          <a:p>
            <a:r>
              <a:rPr lang="es-ES" dirty="0"/>
              <a:t>¿En qué medida los clientes con saldos más bajos están en más riesgo de incumplimiento de crédito?</a:t>
            </a:r>
          </a:p>
          <a:p>
            <a:r>
              <a:rPr lang="es-ES" dirty="0"/>
              <a:t>¿Cómo debemos ajustar nuestras políticas de crédito para mitigar este riesgo?</a:t>
            </a:r>
          </a:p>
        </p:txBody>
      </p:sp>
      <p:sp>
        <p:nvSpPr>
          <p:cNvPr id="2" name="Rectángulo 1">
            <a:extLst>
              <a:ext uri="{FF2B5EF4-FFF2-40B4-BE49-F238E27FC236}">
                <a16:creationId xmlns:a16="http://schemas.microsoft.com/office/drawing/2014/main" id="{17172CB6-CCD5-281B-B6E2-7C07D0E6D909}"/>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Marcador de posición de imagen 4">
            <a:extLst>
              <a:ext uri="{FF2B5EF4-FFF2-40B4-BE49-F238E27FC236}">
                <a16:creationId xmlns:a16="http://schemas.microsoft.com/office/drawing/2014/main" id="{18F28745-A367-4CFD-1BE9-E20282CF20D9}"/>
              </a:ext>
            </a:extLst>
          </p:cNvPr>
          <p:cNvPicPr>
            <a:picLocks noGrp="1" noChangeAspect="1"/>
          </p:cNvPicPr>
          <p:nvPr>
            <p:ph type="pic" sz="quarter" idx="10"/>
          </p:nvPr>
        </p:nvPicPr>
        <p:blipFill>
          <a:blip r:embed="rId3"/>
          <a:srcRect l="5033" t="196" r="42379" b="-196"/>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Tree>
    <p:extLst>
      <p:ext uri="{BB962C8B-B14F-4D97-AF65-F5344CB8AC3E}">
        <p14:creationId xmlns:p14="http://schemas.microsoft.com/office/powerpoint/2010/main" val="2936915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895C9FE2-B074-D064-504E-A89066AF19B7}"/>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6D428DE7-125E-F2F0-FD63-24537BAA8FE5}"/>
              </a:ext>
            </a:extLst>
          </p:cNvPr>
          <p:cNvSpPr/>
          <p:nvPr/>
        </p:nvSpPr>
        <p:spPr>
          <a:xfrm>
            <a:off x="505959" y="1104371"/>
            <a:ext cx="4085495"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CA77EBFC-AF66-46F0-A052-741393D2923C}"/>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a:t>
            </a:r>
            <a:r>
              <a:rPr lang="es-ES" sz="2400" b="1" dirty="0">
                <a:solidFill>
                  <a:schemeClr val="accent3">
                    <a:lumMod val="50000"/>
                  </a:schemeClr>
                </a:solidFill>
                <a:latin typeface="+mj-lt"/>
              </a:rPr>
              <a:t>O</a:t>
            </a:r>
            <a:endParaRPr lang="es-ES" sz="2400" b="1" i="1" dirty="0">
              <a:solidFill>
                <a:schemeClr val="accent3">
                  <a:lumMod val="50000"/>
                </a:schemeClr>
              </a:solidFill>
              <a:effectLst/>
              <a:latin typeface="+mj-lt"/>
            </a:endParaRPr>
          </a:p>
          <a:p>
            <a:r>
              <a:rPr lang="es-ES" sz="1400" b="1" dirty="0"/>
              <a:t>Examinamos las variables “</a:t>
            </a:r>
            <a:r>
              <a:rPr lang="es-ES" sz="1400" b="1" i="1" dirty="0"/>
              <a:t>default</a:t>
            </a:r>
            <a:r>
              <a:rPr lang="es-ES" sz="1400" b="1" dirty="0"/>
              <a:t>” y “</a:t>
            </a:r>
            <a:r>
              <a:rPr lang="es-ES" sz="1400" b="1" i="1" dirty="0"/>
              <a:t>balance”</a:t>
            </a:r>
            <a:endParaRPr lang="es-ES" sz="1400" b="1" dirty="0"/>
          </a:p>
        </p:txBody>
      </p:sp>
      <p:pic>
        <p:nvPicPr>
          <p:cNvPr id="3" name="Imagen 2" descr="Gráfico, Gráfico circular&#10;&#10;Descripción generada automáticamente">
            <a:extLst>
              <a:ext uri="{FF2B5EF4-FFF2-40B4-BE49-F238E27FC236}">
                <a16:creationId xmlns:a16="http://schemas.microsoft.com/office/drawing/2014/main" id="{F442ABE6-3964-BD6C-6E96-2E33697BBD83}"/>
              </a:ext>
            </a:extLst>
          </p:cNvPr>
          <p:cNvPicPr>
            <a:picLocks noChangeAspect="1"/>
          </p:cNvPicPr>
          <p:nvPr/>
        </p:nvPicPr>
        <p:blipFill>
          <a:blip r:embed="rId2"/>
          <a:stretch>
            <a:fillRect/>
          </a:stretch>
        </p:blipFill>
        <p:spPr>
          <a:xfrm>
            <a:off x="642280" y="4097533"/>
            <a:ext cx="2291059" cy="2226895"/>
          </a:xfrm>
          <a:prstGeom prst="rect">
            <a:avLst/>
          </a:prstGeom>
        </p:spPr>
      </p:pic>
      <p:sp>
        <p:nvSpPr>
          <p:cNvPr id="6" name="QuadreDeText 4">
            <a:extLst>
              <a:ext uri="{FF2B5EF4-FFF2-40B4-BE49-F238E27FC236}">
                <a16:creationId xmlns:a16="http://schemas.microsoft.com/office/drawing/2014/main" id="{8D90D1A6-E82F-958F-AD93-7313D0555E25}"/>
              </a:ext>
            </a:extLst>
          </p:cNvPr>
          <p:cNvSpPr txBox="1"/>
          <p:nvPr/>
        </p:nvSpPr>
        <p:spPr>
          <a:xfrm>
            <a:off x="642280" y="1237508"/>
            <a:ext cx="3887358" cy="276999"/>
          </a:xfrm>
          <a:prstGeom prst="rect">
            <a:avLst/>
          </a:prstGeom>
          <a:noFill/>
        </p:spPr>
        <p:txBody>
          <a:bodyPr wrap="square" rtlCol="0">
            <a:spAutoFit/>
          </a:bodyPr>
          <a:lstStyle/>
          <a:p>
            <a:r>
              <a:rPr lang="es-ES" sz="1200" b="1" dirty="0"/>
              <a:t>1</a:t>
            </a:r>
            <a:r>
              <a:rPr lang="es-ES" sz="1200" dirty="0"/>
              <a:t>. Variable “</a:t>
            </a:r>
            <a:r>
              <a:rPr lang="es-ES" sz="1200" i="1" dirty="0"/>
              <a:t>default”</a:t>
            </a:r>
            <a:endParaRPr lang="es-ES" sz="1200" dirty="0"/>
          </a:p>
        </p:txBody>
      </p:sp>
      <p:sp>
        <p:nvSpPr>
          <p:cNvPr id="7" name="QuadreDeText 4">
            <a:extLst>
              <a:ext uri="{FF2B5EF4-FFF2-40B4-BE49-F238E27FC236}">
                <a16:creationId xmlns:a16="http://schemas.microsoft.com/office/drawing/2014/main" id="{36B62625-8CB0-3DE3-142E-38768C14C9EA}"/>
              </a:ext>
            </a:extLst>
          </p:cNvPr>
          <p:cNvSpPr txBox="1"/>
          <p:nvPr/>
        </p:nvSpPr>
        <p:spPr>
          <a:xfrm>
            <a:off x="642280" y="1647643"/>
            <a:ext cx="3812988" cy="646331"/>
          </a:xfrm>
          <a:prstGeom prst="rect">
            <a:avLst/>
          </a:prstGeom>
          <a:noFill/>
        </p:spPr>
        <p:txBody>
          <a:bodyPr wrap="square" rtlCol="0">
            <a:spAutoFit/>
          </a:bodyPr>
          <a:lstStyle/>
          <a:p>
            <a:pPr algn="just"/>
            <a:r>
              <a:rPr lang="es-ES" sz="1200" dirty="0"/>
              <a:t>“</a:t>
            </a:r>
            <a:r>
              <a:rPr lang="es-ES" sz="1200" b="1" i="1" dirty="0" err="1"/>
              <a:t>Credit</a:t>
            </a:r>
            <a:r>
              <a:rPr lang="es-ES" sz="1200" b="1" i="1" dirty="0"/>
              <a:t> default</a:t>
            </a:r>
            <a:r>
              <a:rPr lang="es-ES" sz="1200" dirty="0"/>
              <a:t>” </a:t>
            </a:r>
            <a:r>
              <a:rPr lang="es-ES" sz="1200" b="1" dirty="0"/>
              <a:t>o incumplimiento de crédito</a:t>
            </a:r>
            <a:r>
              <a:rPr lang="es-ES" sz="1200" dirty="0"/>
              <a:t> ocurre cuando una persona no cumple con los pagos acordados en un préstamo o crédito. </a:t>
            </a:r>
          </a:p>
        </p:txBody>
      </p:sp>
      <p:sp>
        <p:nvSpPr>
          <p:cNvPr id="10" name="QuadreDeText 16">
            <a:extLst>
              <a:ext uri="{FF2B5EF4-FFF2-40B4-BE49-F238E27FC236}">
                <a16:creationId xmlns:a16="http://schemas.microsoft.com/office/drawing/2014/main" id="{56C04771-DEFC-FD2B-3F7C-83951E515C5F}"/>
              </a:ext>
            </a:extLst>
          </p:cNvPr>
          <p:cNvSpPr txBox="1"/>
          <p:nvPr/>
        </p:nvSpPr>
        <p:spPr>
          <a:xfrm>
            <a:off x="647757" y="2895985"/>
            <a:ext cx="911312" cy="544830"/>
          </a:xfrm>
          <a:prstGeom prst="roundRect">
            <a:avLst/>
          </a:prstGeom>
          <a:solidFill>
            <a:schemeClr val="accent5">
              <a:lumMod val="10000"/>
              <a:lumOff val="90000"/>
            </a:schemeClr>
          </a:solidFill>
          <a:ln w="12700">
            <a:solidFill>
              <a:schemeClr val="accent5">
                <a:lumMod val="50000"/>
                <a:lumOff val="50000"/>
              </a:schemeClr>
            </a:solidFill>
          </a:ln>
        </p:spPr>
        <p:txBody>
          <a:bodyPr wrap="square">
            <a:spAutoFit/>
          </a:bodyPr>
          <a:lstStyle/>
          <a:p>
            <a:pPr algn="ctr"/>
            <a:r>
              <a:rPr lang="es-ES" sz="1300" b="1" dirty="0"/>
              <a:t>11162 clientes</a:t>
            </a:r>
          </a:p>
        </p:txBody>
      </p:sp>
      <p:sp>
        <p:nvSpPr>
          <p:cNvPr id="11" name="Abrir llave 10">
            <a:extLst>
              <a:ext uri="{FF2B5EF4-FFF2-40B4-BE49-F238E27FC236}">
                <a16:creationId xmlns:a16="http://schemas.microsoft.com/office/drawing/2014/main" id="{E4321BC9-3C8E-8615-54B1-DF5E2F9044BD}"/>
              </a:ext>
            </a:extLst>
          </p:cNvPr>
          <p:cNvSpPr/>
          <p:nvPr/>
        </p:nvSpPr>
        <p:spPr>
          <a:xfrm>
            <a:off x="1627021" y="2581098"/>
            <a:ext cx="263747" cy="1173779"/>
          </a:xfrm>
          <a:prstGeom prst="leftBrace">
            <a:avLst>
              <a:gd name="adj1" fmla="val 30688"/>
              <a:gd name="adj2" fmla="val 50000"/>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2" name="QuadreDeText 16">
            <a:extLst>
              <a:ext uri="{FF2B5EF4-FFF2-40B4-BE49-F238E27FC236}">
                <a16:creationId xmlns:a16="http://schemas.microsoft.com/office/drawing/2014/main" id="{E19E12A6-AC5C-06DC-A63B-5D3AC54670AA}"/>
              </a:ext>
            </a:extLst>
          </p:cNvPr>
          <p:cNvSpPr txBox="1"/>
          <p:nvPr/>
        </p:nvSpPr>
        <p:spPr>
          <a:xfrm>
            <a:off x="1964489" y="2668149"/>
            <a:ext cx="2490779" cy="306467"/>
          </a:xfrm>
          <a:prstGeom prst="roundRect">
            <a:avLst/>
          </a:prstGeom>
          <a:noFill/>
          <a:ln>
            <a:solidFill>
              <a:schemeClr val="accent5">
                <a:lumMod val="25000"/>
                <a:lumOff val="75000"/>
              </a:schemeClr>
            </a:solidFill>
            <a:prstDash val="sysDash"/>
          </a:ln>
        </p:spPr>
        <p:txBody>
          <a:bodyPr wrap="square">
            <a:spAutoFit/>
          </a:bodyPr>
          <a:lstStyle/>
          <a:p>
            <a:pPr algn="ctr"/>
            <a:r>
              <a:rPr lang="es-ES" sz="1200" dirty="0"/>
              <a:t>10994 clientes en estado “normal”</a:t>
            </a:r>
          </a:p>
        </p:txBody>
      </p:sp>
      <p:sp>
        <p:nvSpPr>
          <p:cNvPr id="13" name="QuadreDeText 16">
            <a:extLst>
              <a:ext uri="{FF2B5EF4-FFF2-40B4-BE49-F238E27FC236}">
                <a16:creationId xmlns:a16="http://schemas.microsoft.com/office/drawing/2014/main" id="{0EF56D0B-C914-3198-B45A-6C32EF185992}"/>
              </a:ext>
            </a:extLst>
          </p:cNvPr>
          <p:cNvSpPr txBox="1"/>
          <p:nvPr/>
        </p:nvSpPr>
        <p:spPr>
          <a:xfrm>
            <a:off x="1958867" y="3142630"/>
            <a:ext cx="2490779" cy="510778"/>
          </a:xfrm>
          <a:prstGeom prst="roundRect">
            <a:avLst/>
          </a:prstGeom>
          <a:noFill/>
          <a:ln>
            <a:solidFill>
              <a:schemeClr val="accent4">
                <a:lumMod val="60000"/>
                <a:lumOff val="40000"/>
              </a:schemeClr>
            </a:solidFill>
            <a:prstDash val="sysDash"/>
          </a:ln>
        </p:spPr>
        <p:txBody>
          <a:bodyPr wrap="square">
            <a:spAutoFit/>
          </a:bodyPr>
          <a:lstStyle/>
          <a:p>
            <a:pPr algn="ctr"/>
            <a:r>
              <a:rPr lang="es-ES" sz="1200" dirty="0"/>
              <a:t>168 clientes en estado de incumplimiento de crédito </a:t>
            </a:r>
          </a:p>
        </p:txBody>
      </p:sp>
      <p:sp>
        <p:nvSpPr>
          <p:cNvPr id="16" name="QuadreDeText 16">
            <a:extLst>
              <a:ext uri="{FF2B5EF4-FFF2-40B4-BE49-F238E27FC236}">
                <a16:creationId xmlns:a16="http://schemas.microsoft.com/office/drawing/2014/main" id="{05546FC9-9863-990B-1F80-82D0785C8482}"/>
              </a:ext>
            </a:extLst>
          </p:cNvPr>
          <p:cNvSpPr txBox="1"/>
          <p:nvPr/>
        </p:nvSpPr>
        <p:spPr>
          <a:xfrm>
            <a:off x="3005511" y="4187728"/>
            <a:ext cx="1444135" cy="203927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dirty="0"/>
              <a:t>Distribución asimétrica entre los dos estados. </a:t>
            </a:r>
          </a:p>
          <a:p>
            <a:pPr algn="ctr"/>
            <a:r>
              <a:rPr lang="es-ES" sz="1300" dirty="0"/>
              <a:t>El </a:t>
            </a:r>
            <a:r>
              <a:rPr lang="es-ES" sz="1300" b="1" dirty="0"/>
              <a:t>2%</a:t>
            </a:r>
            <a:r>
              <a:rPr lang="es-ES" sz="1300" dirty="0"/>
              <a:t> de los clientes se encuentran </a:t>
            </a:r>
            <a:r>
              <a:rPr lang="es-ES" sz="1300" b="1" dirty="0"/>
              <a:t>en estado de morosidad</a:t>
            </a:r>
            <a:r>
              <a:rPr lang="es-ES" sz="1300" dirty="0"/>
              <a:t> con el banco.</a:t>
            </a:r>
          </a:p>
        </p:txBody>
      </p:sp>
      <p:sp>
        <p:nvSpPr>
          <p:cNvPr id="17" name="Rectángulo: esquinas redondeadas 16">
            <a:extLst>
              <a:ext uri="{FF2B5EF4-FFF2-40B4-BE49-F238E27FC236}">
                <a16:creationId xmlns:a16="http://schemas.microsoft.com/office/drawing/2014/main" id="{51B99B38-BAFD-94EC-14F9-96DBD6F10E90}"/>
              </a:ext>
            </a:extLst>
          </p:cNvPr>
          <p:cNvSpPr/>
          <p:nvPr/>
        </p:nvSpPr>
        <p:spPr>
          <a:xfrm>
            <a:off x="4727651" y="1104371"/>
            <a:ext cx="7008518"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QuadreDeText 4">
            <a:extLst>
              <a:ext uri="{FF2B5EF4-FFF2-40B4-BE49-F238E27FC236}">
                <a16:creationId xmlns:a16="http://schemas.microsoft.com/office/drawing/2014/main" id="{8758E877-9997-FC4B-5E9A-C379FB701FAA}"/>
              </a:ext>
            </a:extLst>
          </p:cNvPr>
          <p:cNvSpPr txBox="1"/>
          <p:nvPr/>
        </p:nvSpPr>
        <p:spPr>
          <a:xfrm>
            <a:off x="4981075" y="1237508"/>
            <a:ext cx="6476098" cy="276999"/>
          </a:xfrm>
          <a:prstGeom prst="rect">
            <a:avLst/>
          </a:prstGeom>
          <a:noFill/>
        </p:spPr>
        <p:txBody>
          <a:bodyPr wrap="square" rtlCol="0">
            <a:spAutoFit/>
          </a:bodyPr>
          <a:lstStyle/>
          <a:p>
            <a:r>
              <a:rPr lang="es-ES" sz="1200" b="1" dirty="0"/>
              <a:t>2</a:t>
            </a:r>
            <a:r>
              <a:rPr lang="es-ES" sz="1200" dirty="0"/>
              <a:t>. Variable “</a:t>
            </a:r>
            <a:r>
              <a:rPr lang="es-ES" sz="1200" i="1" dirty="0"/>
              <a:t>balance”</a:t>
            </a:r>
            <a:endParaRPr lang="es-ES" sz="1200" dirty="0"/>
          </a:p>
        </p:txBody>
      </p:sp>
      <p:sp>
        <p:nvSpPr>
          <p:cNvPr id="23" name="QuadreDeText 4">
            <a:extLst>
              <a:ext uri="{FF2B5EF4-FFF2-40B4-BE49-F238E27FC236}">
                <a16:creationId xmlns:a16="http://schemas.microsoft.com/office/drawing/2014/main" id="{8B3FB340-44F5-FED4-0071-0195D43FA481}"/>
              </a:ext>
            </a:extLst>
          </p:cNvPr>
          <p:cNvSpPr txBox="1"/>
          <p:nvPr/>
        </p:nvSpPr>
        <p:spPr>
          <a:xfrm>
            <a:off x="4981076" y="1642868"/>
            <a:ext cx="6568644" cy="276999"/>
          </a:xfrm>
          <a:prstGeom prst="rect">
            <a:avLst/>
          </a:prstGeom>
          <a:noFill/>
        </p:spPr>
        <p:txBody>
          <a:bodyPr wrap="square" rtlCol="0">
            <a:spAutoFit/>
          </a:bodyPr>
          <a:lstStyle/>
          <a:p>
            <a:pPr algn="just"/>
            <a:r>
              <a:rPr lang="es-ES" sz="1200" dirty="0"/>
              <a:t>“</a:t>
            </a:r>
            <a:r>
              <a:rPr lang="es-ES" sz="1200" b="1" i="1" dirty="0"/>
              <a:t>Balance</a:t>
            </a:r>
            <a:r>
              <a:rPr lang="es-ES" sz="1200" dirty="0"/>
              <a:t>” representa el saldo promedio anual que un cliente tiene en su cuenta bancaria. </a:t>
            </a:r>
          </a:p>
        </p:txBody>
      </p:sp>
      <p:graphicFrame>
        <p:nvGraphicFramePr>
          <p:cNvPr id="26" name="Tabla 25">
            <a:extLst>
              <a:ext uri="{FF2B5EF4-FFF2-40B4-BE49-F238E27FC236}">
                <a16:creationId xmlns:a16="http://schemas.microsoft.com/office/drawing/2014/main" id="{9E2C631C-551D-67F9-E128-4A62A777E4F1}"/>
              </a:ext>
            </a:extLst>
          </p:cNvPr>
          <p:cNvGraphicFramePr>
            <a:graphicFrameLocks noGrp="1"/>
          </p:cNvGraphicFramePr>
          <p:nvPr>
            <p:extLst>
              <p:ext uri="{D42A27DB-BD31-4B8C-83A1-F6EECF244321}">
                <p14:modId xmlns:p14="http://schemas.microsoft.com/office/powerpoint/2010/main" val="2929605847"/>
              </p:ext>
            </p:extLst>
          </p:nvPr>
        </p:nvGraphicFramePr>
        <p:xfrm>
          <a:off x="9637121" y="2391541"/>
          <a:ext cx="2005948" cy="1261867"/>
        </p:xfrm>
        <a:graphic>
          <a:graphicData uri="http://schemas.openxmlformats.org/drawingml/2006/table">
            <a:tbl>
              <a:tblPr firstRow="1" bandRow="1">
                <a:tableStyleId>{3B4B98B0-60AC-42C2-AFA5-B58CD77FA1E5}</a:tableStyleId>
              </a:tblPr>
              <a:tblGrid>
                <a:gridCol w="1363693">
                  <a:extLst>
                    <a:ext uri="{9D8B030D-6E8A-4147-A177-3AD203B41FA5}">
                      <a16:colId xmlns:a16="http://schemas.microsoft.com/office/drawing/2014/main" val="1156508243"/>
                    </a:ext>
                  </a:extLst>
                </a:gridCol>
                <a:gridCol w="642255">
                  <a:extLst>
                    <a:ext uri="{9D8B030D-6E8A-4147-A177-3AD203B41FA5}">
                      <a16:colId xmlns:a16="http://schemas.microsoft.com/office/drawing/2014/main" val="588162770"/>
                    </a:ext>
                  </a:extLst>
                </a:gridCol>
              </a:tblGrid>
              <a:tr h="247566">
                <a:tc>
                  <a:txBody>
                    <a:bodyPr/>
                    <a:lstStyle/>
                    <a:p>
                      <a:r>
                        <a:rPr lang="es-ES" sz="1050" b="1" dirty="0">
                          <a:solidFill>
                            <a:schemeClr val="tx1"/>
                          </a:solidFill>
                        </a:rPr>
                        <a:t>Estadística descriptiva</a:t>
                      </a:r>
                    </a:p>
                  </a:txBody>
                  <a:tcPr/>
                </a:tc>
                <a:tc>
                  <a:txBody>
                    <a:bodyPr/>
                    <a:lstStyle/>
                    <a:p>
                      <a:r>
                        <a:rPr lang="es-ES" sz="1050" b="1" dirty="0">
                          <a:solidFill>
                            <a:schemeClr val="tx1"/>
                          </a:solidFill>
                        </a:rPr>
                        <a:t>Valor</a:t>
                      </a:r>
                    </a:p>
                  </a:txBody>
                  <a:tcPr/>
                </a:tc>
                <a:extLst>
                  <a:ext uri="{0D108BD9-81ED-4DB2-BD59-A6C34878D82A}">
                    <a16:rowId xmlns:a16="http://schemas.microsoft.com/office/drawing/2014/main" val="3001908817"/>
                  </a:ext>
                </a:extLst>
              </a:tr>
              <a:tr h="228229">
                <a:tc>
                  <a:txBody>
                    <a:bodyPr/>
                    <a:lstStyle/>
                    <a:p>
                      <a:r>
                        <a:rPr lang="es-ES" sz="1050" b="0" dirty="0"/>
                        <a:t>Promedio</a:t>
                      </a:r>
                    </a:p>
                  </a:txBody>
                  <a:tcPr/>
                </a:tc>
                <a:tc>
                  <a:txBody>
                    <a:bodyPr/>
                    <a:lstStyle/>
                    <a:p>
                      <a:r>
                        <a:rPr lang="es-ES" sz="1050" b="0" dirty="0"/>
                        <a:t>1528.54</a:t>
                      </a:r>
                    </a:p>
                  </a:txBody>
                  <a:tcPr/>
                </a:tc>
                <a:extLst>
                  <a:ext uri="{0D108BD9-81ED-4DB2-BD59-A6C34878D82A}">
                    <a16:rowId xmlns:a16="http://schemas.microsoft.com/office/drawing/2014/main" val="1515654919"/>
                  </a:ext>
                </a:extLst>
              </a:tr>
              <a:tr h="256027">
                <a:tc>
                  <a:txBody>
                    <a:bodyPr/>
                    <a:lstStyle/>
                    <a:p>
                      <a:r>
                        <a:rPr lang="es-ES" sz="1050" b="0" dirty="0"/>
                        <a:t>Desviación estándar</a:t>
                      </a:r>
                    </a:p>
                  </a:txBody>
                  <a:tcPr>
                    <a:noFill/>
                  </a:tcPr>
                </a:tc>
                <a:tc>
                  <a:txBody>
                    <a:bodyPr/>
                    <a:lstStyle/>
                    <a:p>
                      <a:r>
                        <a:rPr lang="es-ES" sz="1050" b="0" dirty="0"/>
                        <a:t>3225.41</a:t>
                      </a:r>
                    </a:p>
                  </a:txBody>
                  <a:tcPr>
                    <a:noFill/>
                  </a:tcPr>
                </a:tc>
                <a:extLst>
                  <a:ext uri="{0D108BD9-81ED-4DB2-BD59-A6C34878D82A}">
                    <a16:rowId xmlns:a16="http://schemas.microsoft.com/office/drawing/2014/main" val="1485441726"/>
                  </a:ext>
                </a:extLst>
              </a:tr>
              <a:tr h="242763">
                <a:tc>
                  <a:txBody>
                    <a:bodyPr/>
                    <a:lstStyle/>
                    <a:p>
                      <a:r>
                        <a:rPr lang="es-ES" sz="1050" dirty="0"/>
                        <a:t>Mínimo</a:t>
                      </a:r>
                    </a:p>
                  </a:txBody>
                  <a:tcPr/>
                </a:tc>
                <a:tc>
                  <a:txBody>
                    <a:bodyPr/>
                    <a:lstStyle/>
                    <a:p>
                      <a:r>
                        <a:rPr lang="es-ES" sz="1050" dirty="0"/>
                        <a:t>-6847</a:t>
                      </a:r>
                    </a:p>
                  </a:txBody>
                  <a:tcPr/>
                </a:tc>
                <a:extLst>
                  <a:ext uri="{0D108BD9-81ED-4DB2-BD59-A6C34878D82A}">
                    <a16:rowId xmlns:a16="http://schemas.microsoft.com/office/drawing/2014/main" val="2852052672"/>
                  </a:ext>
                </a:extLst>
              </a:tr>
              <a:tr h="217547">
                <a:tc>
                  <a:txBody>
                    <a:bodyPr/>
                    <a:lstStyle/>
                    <a:p>
                      <a:r>
                        <a:rPr lang="es-ES" sz="1050" dirty="0"/>
                        <a:t>Máximo</a:t>
                      </a:r>
                    </a:p>
                  </a:txBody>
                  <a:tcPr/>
                </a:tc>
                <a:tc>
                  <a:txBody>
                    <a:bodyPr/>
                    <a:lstStyle/>
                    <a:p>
                      <a:r>
                        <a:rPr lang="es-ES" sz="1050" dirty="0"/>
                        <a:t>81204</a:t>
                      </a:r>
                    </a:p>
                  </a:txBody>
                  <a:tcPr/>
                </a:tc>
                <a:extLst>
                  <a:ext uri="{0D108BD9-81ED-4DB2-BD59-A6C34878D82A}">
                    <a16:rowId xmlns:a16="http://schemas.microsoft.com/office/drawing/2014/main" val="1314063890"/>
                  </a:ext>
                </a:extLst>
              </a:tr>
            </a:tbl>
          </a:graphicData>
        </a:graphic>
      </p:graphicFrame>
      <p:sp>
        <p:nvSpPr>
          <p:cNvPr id="30" name="QuadreDeText 16">
            <a:extLst>
              <a:ext uri="{FF2B5EF4-FFF2-40B4-BE49-F238E27FC236}">
                <a16:creationId xmlns:a16="http://schemas.microsoft.com/office/drawing/2014/main" id="{B354E653-9A7B-2709-963B-49FF039AFC0A}"/>
              </a:ext>
            </a:extLst>
          </p:cNvPr>
          <p:cNvSpPr txBox="1"/>
          <p:nvPr/>
        </p:nvSpPr>
        <p:spPr>
          <a:xfrm>
            <a:off x="9637372" y="4673049"/>
            <a:ext cx="2005697" cy="987504"/>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dirty="0"/>
              <a:t>El saldo de los clientes que incumplieron con su crédito se concentra en valores negativos y bajos.</a:t>
            </a:r>
          </a:p>
        </p:txBody>
      </p:sp>
      <p:pic>
        <p:nvPicPr>
          <p:cNvPr id="32" name="Imagen 31" descr="Gráfico&#10;&#10;Descripción generada automáticamente">
            <a:extLst>
              <a:ext uri="{FF2B5EF4-FFF2-40B4-BE49-F238E27FC236}">
                <a16:creationId xmlns:a16="http://schemas.microsoft.com/office/drawing/2014/main" id="{51636733-1C8D-5B37-C2E9-AEFF04BC32C4}"/>
              </a:ext>
            </a:extLst>
          </p:cNvPr>
          <p:cNvPicPr>
            <a:picLocks noChangeAspect="1"/>
          </p:cNvPicPr>
          <p:nvPr/>
        </p:nvPicPr>
        <p:blipFill>
          <a:blip r:embed="rId3"/>
          <a:stretch>
            <a:fillRect/>
          </a:stretch>
        </p:blipFill>
        <p:spPr>
          <a:xfrm>
            <a:off x="4977626" y="1975124"/>
            <a:ext cx="4566394" cy="2121775"/>
          </a:xfrm>
          <a:prstGeom prst="rect">
            <a:avLst/>
          </a:prstGeom>
        </p:spPr>
      </p:pic>
      <p:pic>
        <p:nvPicPr>
          <p:cNvPr id="34" name="Imagen 33" descr="Texto&#10;&#10;Descripción generada automáticamente con confianza baja">
            <a:extLst>
              <a:ext uri="{FF2B5EF4-FFF2-40B4-BE49-F238E27FC236}">
                <a16:creationId xmlns:a16="http://schemas.microsoft.com/office/drawing/2014/main" id="{F8F1B7B6-8105-6BD2-EC4A-B9308DE3746A}"/>
              </a:ext>
            </a:extLst>
          </p:cNvPr>
          <p:cNvPicPr>
            <a:picLocks noChangeAspect="1"/>
          </p:cNvPicPr>
          <p:nvPr/>
        </p:nvPicPr>
        <p:blipFill>
          <a:blip r:embed="rId4"/>
          <a:stretch>
            <a:fillRect/>
          </a:stretch>
        </p:blipFill>
        <p:spPr>
          <a:xfrm>
            <a:off x="4979504" y="4106601"/>
            <a:ext cx="4564516" cy="2120400"/>
          </a:xfrm>
          <a:prstGeom prst="rect">
            <a:avLst/>
          </a:prstGeom>
        </p:spPr>
      </p:pic>
    </p:spTree>
    <p:extLst>
      <p:ext uri="{BB962C8B-B14F-4D97-AF65-F5344CB8AC3E}">
        <p14:creationId xmlns:p14="http://schemas.microsoft.com/office/powerpoint/2010/main" val="1100531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ción de imagen 4" descr="Interfaz de usuario gráfica&#10;&#10;Descripción generada automáticamente">
            <a:extLst>
              <a:ext uri="{FF2B5EF4-FFF2-40B4-BE49-F238E27FC236}">
                <a16:creationId xmlns:a16="http://schemas.microsoft.com/office/drawing/2014/main" id="{E07E29FC-6D83-1A79-1C5C-645031368BD0}"/>
              </a:ext>
            </a:extLst>
          </p:cNvPr>
          <p:cNvPicPr>
            <a:picLocks noGrp="1" noChangeAspect="1"/>
          </p:cNvPicPr>
          <p:nvPr>
            <p:ph type="pic" sz="quarter" idx="10"/>
          </p:nvPr>
        </p:nvPicPr>
        <p:blipFill>
          <a:blip r:embed="rId3"/>
          <a:srcRect l="17672" r="12921"/>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
        <p:nvSpPr>
          <p:cNvPr id="7" name="Marcador de texto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3460025"/>
            <a:ext cx="4275138" cy="1525450"/>
          </a:xfrm>
        </p:spPr>
        <p:txBody>
          <a:bodyPr rtlCol="0">
            <a:normAutofit fontScale="85000" lnSpcReduction="10000"/>
          </a:bodyPr>
          <a:lstStyle/>
          <a:p>
            <a:pPr rtl="0"/>
            <a:r>
              <a:rPr lang="es-ES" sz="2400" dirty="0"/>
              <a:t>¿Cuáles son los perfiles demográficos que muestran mayor propensión a contratar productos financieros?</a:t>
            </a:r>
          </a:p>
        </p:txBody>
      </p:sp>
      <p:sp>
        <p:nvSpPr>
          <p:cNvPr id="9" name="Título 8">
            <a:extLst>
              <a:ext uri="{FF2B5EF4-FFF2-40B4-BE49-F238E27FC236}">
                <a16:creationId xmlns:a16="http://schemas.microsoft.com/office/drawing/2014/main" id="{FEF304F5-32C5-4869-B185-859B567855A8}"/>
              </a:ext>
            </a:extLst>
          </p:cNvPr>
          <p:cNvSpPr>
            <a:spLocks noGrp="1"/>
          </p:cNvSpPr>
          <p:nvPr>
            <p:ph type="title"/>
          </p:nvPr>
        </p:nvSpPr>
        <p:spPr>
          <a:xfrm>
            <a:off x="660400" y="805213"/>
            <a:ext cx="3340100" cy="1239487"/>
          </a:xfrm>
        </p:spPr>
        <p:txBody>
          <a:bodyPr rtlCol="0">
            <a:normAutofit fontScale="90000"/>
          </a:bodyPr>
          <a:lstStyle/>
          <a:p>
            <a:pPr rtl="0"/>
            <a:r>
              <a:rPr lang="es-ES" dirty="0"/>
              <a:t>Análisis del Perfil de Cliente</a:t>
            </a:r>
          </a:p>
        </p:txBody>
      </p:sp>
      <p:sp>
        <p:nvSpPr>
          <p:cNvPr id="6" name="Rectángulo 5">
            <a:extLst>
              <a:ext uri="{FF2B5EF4-FFF2-40B4-BE49-F238E27FC236}">
                <a16:creationId xmlns:a16="http://schemas.microsoft.com/office/drawing/2014/main" id="{8510AAA5-B1F0-C3F6-303F-BF6AE2BB66B9}"/>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41901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ángulo: esquinas redondeadas 39">
            <a:extLst>
              <a:ext uri="{FF2B5EF4-FFF2-40B4-BE49-F238E27FC236}">
                <a16:creationId xmlns:a16="http://schemas.microsoft.com/office/drawing/2014/main" id="{3AE32693-B27E-4625-2C3C-91B4DFFB2CB7}"/>
              </a:ext>
            </a:extLst>
          </p:cNvPr>
          <p:cNvSpPr/>
          <p:nvPr/>
        </p:nvSpPr>
        <p:spPr>
          <a:xfrm>
            <a:off x="511073" y="3841775"/>
            <a:ext cx="11230211" cy="2587301"/>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Rectángulo: esquinas redondeadas 38">
            <a:extLst>
              <a:ext uri="{FF2B5EF4-FFF2-40B4-BE49-F238E27FC236}">
                <a16:creationId xmlns:a16="http://schemas.microsoft.com/office/drawing/2014/main" id="{3BD6F4A2-CF33-D97B-8D02-34A67DF50025}"/>
              </a:ext>
            </a:extLst>
          </p:cNvPr>
          <p:cNvSpPr/>
          <p:nvPr/>
        </p:nvSpPr>
        <p:spPr>
          <a:xfrm>
            <a:off x="5258680" y="1132230"/>
            <a:ext cx="6482604" cy="252487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ángulo 2">
            <a:extLst>
              <a:ext uri="{FF2B5EF4-FFF2-40B4-BE49-F238E27FC236}">
                <a16:creationId xmlns:a16="http://schemas.microsoft.com/office/drawing/2014/main" id="{1227BA88-4722-9744-2A9E-5B6D4A486D58}"/>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78D010E2-8BBA-ADEF-B461-AD829F6EB078}"/>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TRATAMIENTO DE </a:t>
            </a:r>
            <a:r>
              <a:rPr lang="es-ES" sz="2400" b="1" i="1" dirty="0">
                <a:solidFill>
                  <a:schemeClr val="accent3">
                    <a:lumMod val="50000"/>
                  </a:schemeClr>
                </a:solidFill>
                <a:effectLst/>
                <a:latin typeface="+mj-lt"/>
              </a:rPr>
              <a:t>OUTLIERS</a:t>
            </a:r>
          </a:p>
          <a:p>
            <a:r>
              <a:rPr lang="es-ES" sz="1400" b="1" dirty="0"/>
              <a:t>Detectamos un 9,45% </a:t>
            </a:r>
            <a:r>
              <a:rPr lang="es-ES" sz="1400" b="1" i="1" dirty="0" err="1"/>
              <a:t>outliers</a:t>
            </a:r>
            <a:r>
              <a:rPr lang="es-ES" sz="1400" b="1" dirty="0"/>
              <a:t> en ‘balance’ y diseñamos la estrategia para su tratamiento</a:t>
            </a:r>
          </a:p>
        </p:txBody>
      </p:sp>
      <p:sp>
        <p:nvSpPr>
          <p:cNvPr id="27" name="Rectángulo: esquinas redondeadas 26">
            <a:extLst>
              <a:ext uri="{FF2B5EF4-FFF2-40B4-BE49-F238E27FC236}">
                <a16:creationId xmlns:a16="http://schemas.microsoft.com/office/drawing/2014/main" id="{759A732C-39CB-0625-C8E6-F67C47D82D1A}"/>
              </a:ext>
            </a:extLst>
          </p:cNvPr>
          <p:cNvSpPr/>
          <p:nvPr/>
        </p:nvSpPr>
        <p:spPr>
          <a:xfrm>
            <a:off x="505959" y="1103954"/>
            <a:ext cx="4581607" cy="252487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QuadreDeText 4">
            <a:extLst>
              <a:ext uri="{FF2B5EF4-FFF2-40B4-BE49-F238E27FC236}">
                <a16:creationId xmlns:a16="http://schemas.microsoft.com/office/drawing/2014/main" id="{3675F878-D27B-996C-FDE1-16D2FF7C262A}"/>
              </a:ext>
            </a:extLst>
          </p:cNvPr>
          <p:cNvSpPr txBox="1"/>
          <p:nvPr/>
        </p:nvSpPr>
        <p:spPr>
          <a:xfrm>
            <a:off x="5353550" y="1170091"/>
            <a:ext cx="6217920" cy="276999"/>
          </a:xfrm>
          <a:prstGeom prst="rect">
            <a:avLst/>
          </a:prstGeom>
          <a:noFill/>
        </p:spPr>
        <p:txBody>
          <a:bodyPr wrap="square" rtlCol="0">
            <a:spAutoFit/>
          </a:bodyPr>
          <a:lstStyle/>
          <a:p>
            <a:r>
              <a:rPr lang="es-ES" sz="1200" b="1" dirty="0"/>
              <a:t>1</a:t>
            </a:r>
            <a:r>
              <a:rPr lang="es-ES" sz="1200" dirty="0"/>
              <a:t>. En una primera aproximación realizamos la transformación logarítmica para tratar los </a:t>
            </a:r>
            <a:r>
              <a:rPr lang="es-ES" sz="1200" i="1" dirty="0" err="1"/>
              <a:t>outliers</a:t>
            </a:r>
            <a:endParaRPr lang="es-ES" sz="1200" dirty="0"/>
          </a:p>
        </p:txBody>
      </p:sp>
      <p:sp>
        <p:nvSpPr>
          <p:cNvPr id="11" name="QuadreDeText 16">
            <a:extLst>
              <a:ext uri="{FF2B5EF4-FFF2-40B4-BE49-F238E27FC236}">
                <a16:creationId xmlns:a16="http://schemas.microsoft.com/office/drawing/2014/main" id="{D9354DB0-B8FE-CF4C-DB3A-06FEF58A218A}"/>
              </a:ext>
            </a:extLst>
          </p:cNvPr>
          <p:cNvSpPr txBox="1"/>
          <p:nvPr/>
        </p:nvSpPr>
        <p:spPr>
          <a:xfrm>
            <a:off x="9811617" y="2128450"/>
            <a:ext cx="1731183" cy="766167"/>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dirty="0"/>
              <a:t>Constatamos que el tratamiento </a:t>
            </a:r>
            <a:r>
              <a:rPr lang="es-ES" sz="1300" b="1" dirty="0"/>
              <a:t>no altera</a:t>
            </a:r>
            <a:r>
              <a:rPr lang="es-ES" sz="1300" dirty="0"/>
              <a:t> apenas la </a:t>
            </a:r>
            <a:r>
              <a:rPr lang="es-ES" sz="1300" b="1" dirty="0"/>
              <a:t>distribución</a:t>
            </a:r>
            <a:r>
              <a:rPr lang="es-ES" sz="1300" dirty="0"/>
              <a:t>.</a:t>
            </a:r>
          </a:p>
        </p:txBody>
      </p:sp>
      <p:sp>
        <p:nvSpPr>
          <p:cNvPr id="12" name="QuadreDeText 18">
            <a:extLst>
              <a:ext uri="{FF2B5EF4-FFF2-40B4-BE49-F238E27FC236}">
                <a16:creationId xmlns:a16="http://schemas.microsoft.com/office/drawing/2014/main" id="{69A2AC8E-AD6C-FC08-19BF-4EFE214E93B6}"/>
              </a:ext>
            </a:extLst>
          </p:cNvPr>
          <p:cNvSpPr txBox="1"/>
          <p:nvPr/>
        </p:nvSpPr>
        <p:spPr>
          <a:xfrm>
            <a:off x="7617774" y="5339428"/>
            <a:ext cx="3964553" cy="987504"/>
          </a:xfrm>
          <a:prstGeom prst="roundRect">
            <a:avLst/>
          </a:prstGeom>
          <a:solidFill>
            <a:schemeClr val="accent5">
              <a:lumMod val="25000"/>
              <a:lumOff val="75000"/>
            </a:schemeClr>
          </a:solidFill>
          <a:ln>
            <a:solidFill>
              <a:schemeClr val="bg1"/>
            </a:solidFill>
          </a:ln>
        </p:spPr>
        <p:txBody>
          <a:bodyPr wrap="square" rtlCol="0">
            <a:spAutoFit/>
          </a:bodyPr>
          <a:lstStyle/>
          <a:p>
            <a:r>
              <a:rPr lang="es-ES" sz="1300" dirty="0"/>
              <a:t>Comprobamos que las categorías extremas se pueden asimilar a las contiguas sin apenas variar los resultados. </a:t>
            </a:r>
          </a:p>
          <a:p>
            <a:r>
              <a:rPr lang="es-ES" sz="1300" dirty="0"/>
              <a:t>Por lo que centramos el análisis de la relación entre las variables en </a:t>
            </a:r>
            <a:r>
              <a:rPr lang="es-ES" sz="1300" b="1" dirty="0"/>
              <a:t>4 categorías de balance.</a:t>
            </a:r>
          </a:p>
        </p:txBody>
      </p:sp>
      <p:sp>
        <p:nvSpPr>
          <p:cNvPr id="15" name="QuadreDeText 9">
            <a:extLst>
              <a:ext uri="{FF2B5EF4-FFF2-40B4-BE49-F238E27FC236}">
                <a16:creationId xmlns:a16="http://schemas.microsoft.com/office/drawing/2014/main" id="{155535EC-CB3F-4550-BBF1-E22D4BF0DFB8}"/>
              </a:ext>
            </a:extLst>
          </p:cNvPr>
          <p:cNvSpPr txBox="1"/>
          <p:nvPr/>
        </p:nvSpPr>
        <p:spPr>
          <a:xfrm>
            <a:off x="640499" y="1173542"/>
            <a:ext cx="4251592" cy="276999"/>
          </a:xfrm>
          <a:prstGeom prst="rect">
            <a:avLst/>
          </a:prstGeom>
          <a:noFill/>
        </p:spPr>
        <p:txBody>
          <a:bodyPr wrap="square">
            <a:spAutoFit/>
          </a:bodyPr>
          <a:lstStyle/>
          <a:p>
            <a:pPr algn="just"/>
            <a:r>
              <a:rPr lang="es-ES" sz="1200" dirty="0"/>
              <a:t>Múltiples </a:t>
            </a:r>
            <a:r>
              <a:rPr lang="es-ES" sz="1200" i="1" dirty="0" err="1"/>
              <a:t>outliers</a:t>
            </a:r>
            <a:r>
              <a:rPr lang="es-ES" sz="1200" dirty="0"/>
              <a:t> en la parte más positiva del Balance</a:t>
            </a:r>
          </a:p>
        </p:txBody>
      </p:sp>
      <p:sp>
        <p:nvSpPr>
          <p:cNvPr id="18" name="QuadreDeText 22">
            <a:extLst>
              <a:ext uri="{FF2B5EF4-FFF2-40B4-BE49-F238E27FC236}">
                <a16:creationId xmlns:a16="http://schemas.microsoft.com/office/drawing/2014/main" id="{E51AB94F-E1D0-5734-8858-8B328987A871}"/>
              </a:ext>
            </a:extLst>
          </p:cNvPr>
          <p:cNvSpPr txBox="1"/>
          <p:nvPr/>
        </p:nvSpPr>
        <p:spPr>
          <a:xfrm>
            <a:off x="640499" y="3908923"/>
            <a:ext cx="6101113" cy="307777"/>
          </a:xfrm>
          <a:prstGeom prst="rect">
            <a:avLst/>
          </a:prstGeom>
          <a:noFill/>
        </p:spPr>
        <p:txBody>
          <a:bodyPr wrap="square" rtlCol="0">
            <a:spAutoFit/>
          </a:bodyPr>
          <a:lstStyle/>
          <a:p>
            <a:r>
              <a:rPr lang="es-ES" sz="1200" b="1" dirty="0"/>
              <a:t>2</a:t>
            </a:r>
            <a:r>
              <a:rPr lang="es-ES" sz="1400" b="1" dirty="0"/>
              <a:t>.</a:t>
            </a:r>
            <a:r>
              <a:rPr lang="es-ES" sz="1200" dirty="0"/>
              <a:t> Decidimos separar el balance en categorías para analizar su relación con el incumplimiento</a:t>
            </a:r>
          </a:p>
        </p:txBody>
      </p:sp>
      <p:pic>
        <p:nvPicPr>
          <p:cNvPr id="23" name="Imagen 22" descr="Gráfico&#10;&#10;Descripción generada automáticamente con confianza media">
            <a:extLst>
              <a:ext uri="{FF2B5EF4-FFF2-40B4-BE49-F238E27FC236}">
                <a16:creationId xmlns:a16="http://schemas.microsoft.com/office/drawing/2014/main" id="{D075B94B-CFC9-F5A1-F64F-0C2F191A5863}"/>
              </a:ext>
            </a:extLst>
          </p:cNvPr>
          <p:cNvPicPr>
            <a:picLocks noChangeAspect="1"/>
          </p:cNvPicPr>
          <p:nvPr/>
        </p:nvPicPr>
        <p:blipFill>
          <a:blip r:embed="rId3"/>
          <a:stretch>
            <a:fillRect/>
          </a:stretch>
        </p:blipFill>
        <p:spPr>
          <a:xfrm>
            <a:off x="640499" y="1635207"/>
            <a:ext cx="4251592" cy="1908242"/>
          </a:xfrm>
          <a:prstGeom prst="rect">
            <a:avLst/>
          </a:prstGeom>
        </p:spPr>
      </p:pic>
      <p:pic>
        <p:nvPicPr>
          <p:cNvPr id="26" name="Imagen 25" descr="Gráfico, Histograma&#10;&#10;Descripción generada automáticamente">
            <a:extLst>
              <a:ext uri="{FF2B5EF4-FFF2-40B4-BE49-F238E27FC236}">
                <a16:creationId xmlns:a16="http://schemas.microsoft.com/office/drawing/2014/main" id="{DB16559C-C063-4DB9-7347-A5898565243F}"/>
              </a:ext>
            </a:extLst>
          </p:cNvPr>
          <p:cNvPicPr>
            <a:picLocks noChangeAspect="1"/>
          </p:cNvPicPr>
          <p:nvPr/>
        </p:nvPicPr>
        <p:blipFill>
          <a:blip r:embed="rId4"/>
          <a:stretch>
            <a:fillRect/>
          </a:stretch>
        </p:blipFill>
        <p:spPr>
          <a:xfrm>
            <a:off x="5353549" y="1632099"/>
            <a:ext cx="4367389" cy="1908993"/>
          </a:xfrm>
          <a:prstGeom prst="roundRect">
            <a:avLst>
              <a:gd name="adj" fmla="val 7526"/>
            </a:avLst>
          </a:prstGeom>
        </p:spPr>
      </p:pic>
      <p:pic>
        <p:nvPicPr>
          <p:cNvPr id="21" name="Imatge 6">
            <a:extLst>
              <a:ext uri="{FF2B5EF4-FFF2-40B4-BE49-F238E27FC236}">
                <a16:creationId xmlns:a16="http://schemas.microsoft.com/office/drawing/2014/main" id="{A02DFF61-FD76-FB0B-56C8-A208C4D84405}"/>
              </a:ext>
            </a:extLst>
          </p:cNvPr>
          <p:cNvPicPr>
            <a:picLocks noChangeAspect="1"/>
          </p:cNvPicPr>
          <p:nvPr/>
        </p:nvPicPr>
        <p:blipFill>
          <a:blip r:embed="rId5"/>
          <a:srcRect l="12863"/>
          <a:stretch/>
        </p:blipFill>
        <p:spPr>
          <a:xfrm>
            <a:off x="6741612" y="2135633"/>
            <a:ext cx="795631" cy="901924"/>
          </a:xfrm>
          <a:prstGeom prst="rect">
            <a:avLst/>
          </a:prstGeom>
        </p:spPr>
      </p:pic>
      <p:graphicFrame>
        <p:nvGraphicFramePr>
          <p:cNvPr id="41" name="Tabla 40">
            <a:extLst>
              <a:ext uri="{FF2B5EF4-FFF2-40B4-BE49-F238E27FC236}">
                <a16:creationId xmlns:a16="http://schemas.microsoft.com/office/drawing/2014/main" id="{B793F831-8A60-F829-9615-5BD9A6949712}"/>
              </a:ext>
            </a:extLst>
          </p:cNvPr>
          <p:cNvGraphicFramePr>
            <a:graphicFrameLocks noGrp="1"/>
          </p:cNvGraphicFramePr>
          <p:nvPr>
            <p:extLst>
              <p:ext uri="{D42A27DB-BD31-4B8C-83A1-F6EECF244321}">
                <p14:modId xmlns:p14="http://schemas.microsoft.com/office/powerpoint/2010/main" val="4179346279"/>
              </p:ext>
            </p:extLst>
          </p:nvPr>
        </p:nvGraphicFramePr>
        <p:xfrm>
          <a:off x="7617773" y="3933074"/>
          <a:ext cx="3933727" cy="1304210"/>
        </p:xfrm>
        <a:graphic>
          <a:graphicData uri="http://schemas.openxmlformats.org/drawingml/2006/table">
            <a:tbl>
              <a:tblPr firstRow="1" bandRow="1">
                <a:tableStyleId>{3B4B98B0-60AC-42C2-AFA5-B58CD77FA1E5}</a:tableStyleId>
              </a:tblPr>
              <a:tblGrid>
                <a:gridCol w="1187410">
                  <a:extLst>
                    <a:ext uri="{9D8B030D-6E8A-4147-A177-3AD203B41FA5}">
                      <a16:colId xmlns:a16="http://schemas.microsoft.com/office/drawing/2014/main" val="1156508243"/>
                    </a:ext>
                  </a:extLst>
                </a:gridCol>
                <a:gridCol w="894371">
                  <a:extLst>
                    <a:ext uri="{9D8B030D-6E8A-4147-A177-3AD203B41FA5}">
                      <a16:colId xmlns:a16="http://schemas.microsoft.com/office/drawing/2014/main" val="588162770"/>
                    </a:ext>
                  </a:extLst>
                </a:gridCol>
                <a:gridCol w="868514">
                  <a:extLst>
                    <a:ext uri="{9D8B030D-6E8A-4147-A177-3AD203B41FA5}">
                      <a16:colId xmlns:a16="http://schemas.microsoft.com/office/drawing/2014/main" val="2028733016"/>
                    </a:ext>
                  </a:extLst>
                </a:gridCol>
                <a:gridCol w="983432">
                  <a:extLst>
                    <a:ext uri="{9D8B030D-6E8A-4147-A177-3AD203B41FA5}">
                      <a16:colId xmlns:a16="http://schemas.microsoft.com/office/drawing/2014/main" val="840164431"/>
                    </a:ext>
                  </a:extLst>
                </a:gridCol>
              </a:tblGrid>
              <a:tr h="260842">
                <a:tc>
                  <a:txBody>
                    <a:bodyPr/>
                    <a:lstStyle/>
                    <a:p>
                      <a:r>
                        <a:rPr lang="es-ES" sz="1000" b="1" dirty="0">
                          <a:solidFill>
                            <a:schemeClr val="tx1"/>
                          </a:solidFill>
                        </a:rPr>
                        <a:t>Categoría balance</a:t>
                      </a:r>
                    </a:p>
                  </a:txBody>
                  <a:tcPr/>
                </a:tc>
                <a:tc>
                  <a:txBody>
                    <a:bodyPr/>
                    <a:lstStyle/>
                    <a:p>
                      <a:r>
                        <a:rPr lang="es-ES" sz="1000" b="1" dirty="0">
                          <a:solidFill>
                            <a:schemeClr val="tx1"/>
                          </a:solidFill>
                        </a:rPr>
                        <a:t>% 6 cat.</a:t>
                      </a:r>
                    </a:p>
                  </a:txBody>
                  <a:tcPr/>
                </a:tc>
                <a:tc>
                  <a:txBody>
                    <a:bodyPr/>
                    <a:lstStyle/>
                    <a:p>
                      <a:r>
                        <a:rPr lang="es-ES" sz="1000" b="1" dirty="0">
                          <a:solidFill>
                            <a:schemeClr val="tx1"/>
                          </a:solidFill>
                        </a:rPr>
                        <a:t>% 4 cat.</a:t>
                      </a:r>
                    </a:p>
                  </a:txBody>
                  <a:tcPr/>
                </a:tc>
                <a:tc>
                  <a:txBody>
                    <a:bodyPr/>
                    <a:lstStyle/>
                    <a:p>
                      <a:r>
                        <a:rPr lang="es-ES" sz="1000" b="1" dirty="0">
                          <a:solidFill>
                            <a:schemeClr val="tx1"/>
                          </a:solidFill>
                        </a:rPr>
                        <a:t>Diferencia</a:t>
                      </a:r>
                    </a:p>
                  </a:txBody>
                  <a:tcPr/>
                </a:tc>
                <a:extLst>
                  <a:ext uri="{0D108BD9-81ED-4DB2-BD59-A6C34878D82A}">
                    <a16:rowId xmlns:a16="http://schemas.microsoft.com/office/drawing/2014/main" val="3001908817"/>
                  </a:ext>
                </a:extLst>
              </a:tr>
              <a:tr h="260842">
                <a:tc>
                  <a:txBody>
                    <a:bodyPr/>
                    <a:lstStyle/>
                    <a:p>
                      <a:r>
                        <a:rPr lang="es-ES" sz="1000" b="0" dirty="0"/>
                        <a:t>Bajo</a:t>
                      </a:r>
                    </a:p>
                  </a:txBody>
                  <a:tcPr/>
                </a:tc>
                <a:tc>
                  <a:txBody>
                    <a:bodyPr/>
                    <a:lstStyle/>
                    <a:p>
                      <a:r>
                        <a:rPr lang="es-ES" sz="1000" b="0" dirty="0"/>
                        <a:t>4.89</a:t>
                      </a:r>
                    </a:p>
                  </a:txBody>
                  <a:tcPr/>
                </a:tc>
                <a:tc>
                  <a:txBody>
                    <a:bodyPr/>
                    <a:lstStyle/>
                    <a:p>
                      <a:r>
                        <a:rPr lang="es-ES" sz="1000" b="0" dirty="0"/>
                        <a:t>4.92</a:t>
                      </a:r>
                    </a:p>
                  </a:txBody>
                  <a:tcPr/>
                </a:tc>
                <a:tc>
                  <a:txBody>
                    <a:bodyPr/>
                    <a:lstStyle/>
                    <a:p>
                      <a:r>
                        <a:rPr lang="es-ES" sz="1000" b="1" dirty="0"/>
                        <a:t>0.03</a:t>
                      </a:r>
                    </a:p>
                  </a:txBody>
                  <a:tcPr>
                    <a:solidFill>
                      <a:schemeClr val="accent4">
                        <a:alpha val="20000"/>
                      </a:schemeClr>
                    </a:solidFill>
                  </a:tcPr>
                </a:tc>
                <a:extLst>
                  <a:ext uri="{0D108BD9-81ED-4DB2-BD59-A6C34878D82A}">
                    <a16:rowId xmlns:a16="http://schemas.microsoft.com/office/drawing/2014/main" val="1515654919"/>
                  </a:ext>
                </a:extLst>
              </a:tr>
              <a:tr h="260842">
                <a:tc>
                  <a:txBody>
                    <a:bodyPr/>
                    <a:lstStyle/>
                    <a:p>
                      <a:r>
                        <a:rPr lang="es-ES" sz="1000" dirty="0"/>
                        <a:t>Medio-bajo</a:t>
                      </a:r>
                    </a:p>
                  </a:txBody>
                  <a:tcPr/>
                </a:tc>
                <a:tc>
                  <a:txBody>
                    <a:bodyPr/>
                    <a:lstStyle/>
                    <a:p>
                      <a:r>
                        <a:rPr lang="es-ES" sz="1000" dirty="0"/>
                        <a:t>0.61</a:t>
                      </a:r>
                    </a:p>
                  </a:txBody>
                  <a:tcPr/>
                </a:tc>
                <a:tc>
                  <a:txBody>
                    <a:bodyPr/>
                    <a:lstStyle/>
                    <a:p>
                      <a:r>
                        <a:rPr lang="es-ES" sz="1000" dirty="0"/>
                        <a:t>0.61</a:t>
                      </a:r>
                    </a:p>
                  </a:txBody>
                  <a:tcPr/>
                </a:tc>
                <a:tc>
                  <a:txBody>
                    <a:bodyPr/>
                    <a:lstStyle/>
                    <a:p>
                      <a:r>
                        <a:rPr lang="es-ES" sz="1000" dirty="0"/>
                        <a:t>-</a:t>
                      </a:r>
                    </a:p>
                  </a:txBody>
                  <a:tcPr/>
                </a:tc>
                <a:extLst>
                  <a:ext uri="{0D108BD9-81ED-4DB2-BD59-A6C34878D82A}">
                    <a16:rowId xmlns:a16="http://schemas.microsoft.com/office/drawing/2014/main" val="1485441726"/>
                  </a:ext>
                </a:extLst>
              </a:tr>
              <a:tr h="260842">
                <a:tc>
                  <a:txBody>
                    <a:bodyPr/>
                    <a:lstStyle/>
                    <a:p>
                      <a:r>
                        <a:rPr lang="es-ES" sz="1000" dirty="0"/>
                        <a:t>Medio-alto</a:t>
                      </a:r>
                    </a:p>
                  </a:txBody>
                  <a:tcPr/>
                </a:tc>
                <a:tc>
                  <a:txBody>
                    <a:bodyPr/>
                    <a:lstStyle/>
                    <a:p>
                      <a:r>
                        <a:rPr lang="es-ES" sz="1000" dirty="0"/>
                        <a:t>0.43</a:t>
                      </a:r>
                    </a:p>
                  </a:txBody>
                  <a:tcPr/>
                </a:tc>
                <a:tc>
                  <a:txBody>
                    <a:bodyPr/>
                    <a:lstStyle/>
                    <a:p>
                      <a:r>
                        <a:rPr lang="es-ES" sz="1000" dirty="0"/>
                        <a:t>0.43</a:t>
                      </a:r>
                    </a:p>
                  </a:txBody>
                  <a:tcPr/>
                </a:tc>
                <a:tc>
                  <a:txBody>
                    <a:bodyPr/>
                    <a:lstStyle/>
                    <a:p>
                      <a:r>
                        <a:rPr lang="es-ES" sz="1000" dirty="0"/>
                        <a:t>-</a:t>
                      </a:r>
                    </a:p>
                  </a:txBody>
                  <a:tcPr/>
                </a:tc>
                <a:extLst>
                  <a:ext uri="{0D108BD9-81ED-4DB2-BD59-A6C34878D82A}">
                    <a16:rowId xmlns:a16="http://schemas.microsoft.com/office/drawing/2014/main" val="2852052672"/>
                  </a:ext>
                </a:extLst>
              </a:tr>
              <a:tr h="260842">
                <a:tc>
                  <a:txBody>
                    <a:bodyPr/>
                    <a:lstStyle/>
                    <a:p>
                      <a:r>
                        <a:rPr lang="es-ES" sz="1000" b="0" dirty="0"/>
                        <a:t>Alto</a:t>
                      </a:r>
                    </a:p>
                  </a:txBody>
                  <a:tcPr/>
                </a:tc>
                <a:tc>
                  <a:txBody>
                    <a:bodyPr/>
                    <a:lstStyle/>
                    <a:p>
                      <a:r>
                        <a:rPr lang="es-ES" sz="1000" b="0" dirty="0"/>
                        <a:t>0.06</a:t>
                      </a:r>
                    </a:p>
                  </a:txBody>
                  <a:tcPr/>
                </a:tc>
                <a:tc>
                  <a:txBody>
                    <a:bodyPr/>
                    <a:lstStyle/>
                    <a:p>
                      <a:r>
                        <a:rPr lang="es-ES" sz="1000" b="0" dirty="0"/>
                        <a:t>0.07</a:t>
                      </a:r>
                    </a:p>
                  </a:txBody>
                  <a:tcPr/>
                </a:tc>
                <a:tc>
                  <a:txBody>
                    <a:bodyPr/>
                    <a:lstStyle/>
                    <a:p>
                      <a:r>
                        <a:rPr lang="es-ES" sz="1000" b="1" dirty="0"/>
                        <a:t>0.01</a:t>
                      </a:r>
                    </a:p>
                  </a:txBody>
                  <a:tcPr>
                    <a:solidFill>
                      <a:schemeClr val="accent4">
                        <a:lumMod val="20000"/>
                        <a:lumOff val="80000"/>
                      </a:schemeClr>
                    </a:solidFill>
                  </a:tcPr>
                </a:tc>
                <a:extLst>
                  <a:ext uri="{0D108BD9-81ED-4DB2-BD59-A6C34878D82A}">
                    <a16:rowId xmlns:a16="http://schemas.microsoft.com/office/drawing/2014/main" val="3551464006"/>
                  </a:ext>
                </a:extLst>
              </a:tr>
            </a:tbl>
          </a:graphicData>
        </a:graphic>
      </p:graphicFrame>
      <p:pic>
        <p:nvPicPr>
          <p:cNvPr id="45" name="Imagen 44">
            <a:extLst>
              <a:ext uri="{FF2B5EF4-FFF2-40B4-BE49-F238E27FC236}">
                <a16:creationId xmlns:a16="http://schemas.microsoft.com/office/drawing/2014/main" id="{C9979D3A-F745-C7D0-4D0C-C2709F9DA4EF}"/>
              </a:ext>
            </a:extLst>
          </p:cNvPr>
          <p:cNvPicPr>
            <a:picLocks noChangeAspect="1"/>
          </p:cNvPicPr>
          <p:nvPr/>
        </p:nvPicPr>
        <p:blipFill>
          <a:blip r:embed="rId6"/>
          <a:srcRect l="306" r="306"/>
          <a:stretch/>
        </p:blipFill>
        <p:spPr>
          <a:xfrm>
            <a:off x="640498" y="4287536"/>
            <a:ext cx="3116257" cy="2043085"/>
          </a:xfrm>
          <a:prstGeom prst="roundRect">
            <a:avLst>
              <a:gd name="adj" fmla="val 10703"/>
            </a:avLst>
          </a:prstGeom>
        </p:spPr>
      </p:pic>
      <p:pic>
        <p:nvPicPr>
          <p:cNvPr id="47" name="Imagen 46" descr="Gráfico, Gráfico de líneas&#10;&#10;Descripción generada automáticamente">
            <a:extLst>
              <a:ext uri="{FF2B5EF4-FFF2-40B4-BE49-F238E27FC236}">
                <a16:creationId xmlns:a16="http://schemas.microsoft.com/office/drawing/2014/main" id="{A44B5E39-9093-B313-494A-B5C9495A39C3}"/>
              </a:ext>
            </a:extLst>
          </p:cNvPr>
          <p:cNvPicPr>
            <a:picLocks noChangeAspect="1"/>
          </p:cNvPicPr>
          <p:nvPr/>
        </p:nvPicPr>
        <p:blipFill>
          <a:blip r:embed="rId7"/>
          <a:stretch>
            <a:fillRect/>
          </a:stretch>
        </p:blipFill>
        <p:spPr>
          <a:xfrm>
            <a:off x="4124953" y="4283848"/>
            <a:ext cx="3116258" cy="2043084"/>
          </a:xfrm>
          <a:prstGeom prst="rect">
            <a:avLst/>
          </a:prstGeom>
        </p:spPr>
      </p:pic>
      <p:sp>
        <p:nvSpPr>
          <p:cNvPr id="50" name="Elipse 49">
            <a:extLst>
              <a:ext uri="{FF2B5EF4-FFF2-40B4-BE49-F238E27FC236}">
                <a16:creationId xmlns:a16="http://schemas.microsoft.com/office/drawing/2014/main" id="{53FDA037-874F-CAD2-BFC8-2CBE9A6A5453}"/>
              </a:ext>
            </a:extLst>
          </p:cNvPr>
          <p:cNvSpPr/>
          <p:nvPr/>
        </p:nvSpPr>
        <p:spPr>
          <a:xfrm>
            <a:off x="3110873" y="4458888"/>
            <a:ext cx="576000" cy="576000"/>
          </a:xfrm>
          <a:prstGeom prst="ellipse">
            <a:avLst/>
          </a:prstGeom>
          <a:solidFill>
            <a:schemeClr val="bg1"/>
          </a:solidFill>
          <a:ln>
            <a:solidFill>
              <a:schemeClr val="accent5">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accent5">
                    <a:lumMod val="75000"/>
                    <a:lumOff val="25000"/>
                  </a:schemeClr>
                </a:solidFill>
              </a:rPr>
              <a:t>6 cat.</a:t>
            </a:r>
          </a:p>
        </p:txBody>
      </p:sp>
      <p:sp>
        <p:nvSpPr>
          <p:cNvPr id="51" name="Elipse 50">
            <a:extLst>
              <a:ext uri="{FF2B5EF4-FFF2-40B4-BE49-F238E27FC236}">
                <a16:creationId xmlns:a16="http://schemas.microsoft.com/office/drawing/2014/main" id="{02C568E7-8938-AEC7-A279-642425EB4C46}"/>
              </a:ext>
            </a:extLst>
          </p:cNvPr>
          <p:cNvSpPr/>
          <p:nvPr/>
        </p:nvSpPr>
        <p:spPr>
          <a:xfrm>
            <a:off x="6563427" y="4458888"/>
            <a:ext cx="576000" cy="576000"/>
          </a:xfrm>
          <a:prstGeom prst="ellipse">
            <a:avLst/>
          </a:prstGeom>
          <a:solidFill>
            <a:schemeClr val="bg1"/>
          </a:solidFill>
          <a:ln>
            <a:solidFill>
              <a:schemeClr val="accent5">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accent5">
                    <a:lumMod val="75000"/>
                    <a:lumOff val="25000"/>
                  </a:schemeClr>
                </a:solidFill>
              </a:rPr>
              <a:t>4 cat.</a:t>
            </a:r>
          </a:p>
        </p:txBody>
      </p:sp>
    </p:spTree>
    <p:extLst>
      <p:ext uri="{BB962C8B-B14F-4D97-AF65-F5344CB8AC3E}">
        <p14:creationId xmlns:p14="http://schemas.microsoft.com/office/powerpoint/2010/main" val="3206714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EBEF4-5A07-3988-9B63-7F937FF02C71}"/>
            </a:ext>
          </a:extLst>
        </p:cNvPr>
        <p:cNvGrpSpPr/>
        <p:nvPr/>
      </p:nvGrpSpPr>
      <p:grpSpPr>
        <a:xfrm>
          <a:off x="0" y="0"/>
          <a:ext cx="0" cy="0"/>
          <a:chOff x="0" y="0"/>
          <a:chExt cx="0" cy="0"/>
        </a:xfrm>
      </p:grpSpPr>
      <p:sp>
        <p:nvSpPr>
          <p:cNvPr id="40" name="Rectángulo: esquinas redondeadas 39">
            <a:extLst>
              <a:ext uri="{FF2B5EF4-FFF2-40B4-BE49-F238E27FC236}">
                <a16:creationId xmlns:a16="http://schemas.microsoft.com/office/drawing/2014/main" id="{56DF109A-0B95-0506-C202-30A7BE454943}"/>
              </a:ext>
            </a:extLst>
          </p:cNvPr>
          <p:cNvSpPr/>
          <p:nvPr/>
        </p:nvSpPr>
        <p:spPr>
          <a:xfrm>
            <a:off x="505958" y="1104370"/>
            <a:ext cx="11230211" cy="2934195"/>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66399F4B-15E9-BE41-EAE5-3BE6E2DD57B6}"/>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RELACIÓN ENTRE LAS DOS VARIABLES</a:t>
            </a:r>
          </a:p>
          <a:p>
            <a:r>
              <a:rPr lang="es-ES" sz="1400" b="1" dirty="0"/>
              <a:t>Tras categorizar balance, relacionamos las dos variables</a:t>
            </a:r>
          </a:p>
        </p:txBody>
      </p:sp>
      <p:sp>
        <p:nvSpPr>
          <p:cNvPr id="18" name="QuadreDeText 22">
            <a:extLst>
              <a:ext uri="{FF2B5EF4-FFF2-40B4-BE49-F238E27FC236}">
                <a16:creationId xmlns:a16="http://schemas.microsoft.com/office/drawing/2014/main" id="{CDC9D5A5-1C94-2070-A3F7-8251EC0F8E3C}"/>
              </a:ext>
            </a:extLst>
          </p:cNvPr>
          <p:cNvSpPr txBox="1"/>
          <p:nvPr/>
        </p:nvSpPr>
        <p:spPr>
          <a:xfrm>
            <a:off x="635384" y="1171518"/>
            <a:ext cx="11050658" cy="461665"/>
          </a:xfrm>
          <a:prstGeom prst="rect">
            <a:avLst/>
          </a:prstGeom>
          <a:noFill/>
        </p:spPr>
        <p:txBody>
          <a:bodyPr wrap="square" rtlCol="0">
            <a:spAutoFit/>
          </a:bodyPr>
          <a:lstStyle/>
          <a:p>
            <a:r>
              <a:rPr lang="es-ES" sz="1200" b="1" dirty="0"/>
              <a:t>1</a:t>
            </a:r>
            <a:r>
              <a:rPr lang="es-ES" sz="1200" dirty="0"/>
              <a:t>. Comparamos las posibilidades de que ocurra un incumplimiento entre las diferentes categorías de balance con </a:t>
            </a:r>
            <a:r>
              <a:rPr lang="es-ES" sz="1200" dirty="0" err="1"/>
              <a:t>Odds</a:t>
            </a:r>
            <a:r>
              <a:rPr lang="es-ES" sz="1200" dirty="0"/>
              <a:t> Ratio primero, y después con categorías automáticas sin ponderar.</a:t>
            </a:r>
          </a:p>
        </p:txBody>
      </p:sp>
      <p:pic>
        <p:nvPicPr>
          <p:cNvPr id="47" name="Imagen 46" descr="Gráfico, Gráfico de líneas&#10;&#10;Descripción generada automáticamente">
            <a:extLst>
              <a:ext uri="{FF2B5EF4-FFF2-40B4-BE49-F238E27FC236}">
                <a16:creationId xmlns:a16="http://schemas.microsoft.com/office/drawing/2014/main" id="{4F870555-C184-7803-82A3-82BE2CB79E3A}"/>
              </a:ext>
            </a:extLst>
          </p:cNvPr>
          <p:cNvPicPr>
            <a:picLocks noChangeAspect="1"/>
          </p:cNvPicPr>
          <p:nvPr/>
        </p:nvPicPr>
        <p:blipFill>
          <a:blip r:embed="rId3"/>
          <a:stretch>
            <a:fillRect/>
          </a:stretch>
        </p:blipFill>
        <p:spPr>
          <a:xfrm>
            <a:off x="1618788" y="1547966"/>
            <a:ext cx="4003636" cy="2474625"/>
          </a:xfrm>
          <a:prstGeom prst="rect">
            <a:avLst/>
          </a:prstGeom>
        </p:spPr>
      </p:pic>
      <p:sp>
        <p:nvSpPr>
          <p:cNvPr id="2" name="Rectángulo 1">
            <a:extLst>
              <a:ext uri="{FF2B5EF4-FFF2-40B4-BE49-F238E27FC236}">
                <a16:creationId xmlns:a16="http://schemas.microsoft.com/office/drawing/2014/main" id="{C18A3694-FB59-3C0D-1F38-5ECD7FBFF4CD}"/>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Imatge 7">
            <a:extLst>
              <a:ext uri="{FF2B5EF4-FFF2-40B4-BE49-F238E27FC236}">
                <a16:creationId xmlns:a16="http://schemas.microsoft.com/office/drawing/2014/main" id="{25638DE1-86F1-64B7-0889-7B69E9930AF3}"/>
              </a:ext>
            </a:extLst>
          </p:cNvPr>
          <p:cNvPicPr>
            <a:picLocks noChangeAspect="1"/>
          </p:cNvPicPr>
          <p:nvPr/>
        </p:nvPicPr>
        <p:blipFill>
          <a:blip r:embed="rId4"/>
          <a:stretch>
            <a:fillRect/>
          </a:stretch>
        </p:blipFill>
        <p:spPr>
          <a:xfrm>
            <a:off x="6569577" y="1559934"/>
            <a:ext cx="4003635" cy="2474626"/>
          </a:xfrm>
          <a:prstGeom prst="rect">
            <a:avLst/>
          </a:prstGeom>
        </p:spPr>
      </p:pic>
      <p:sp>
        <p:nvSpPr>
          <p:cNvPr id="7" name="Rectángulo: esquinas redondeadas 6">
            <a:extLst>
              <a:ext uri="{FF2B5EF4-FFF2-40B4-BE49-F238E27FC236}">
                <a16:creationId xmlns:a16="http://schemas.microsoft.com/office/drawing/2014/main" id="{574BB754-D47F-186B-9308-80A48AAE4B29}"/>
              </a:ext>
            </a:extLst>
          </p:cNvPr>
          <p:cNvSpPr/>
          <p:nvPr/>
        </p:nvSpPr>
        <p:spPr>
          <a:xfrm>
            <a:off x="505958" y="4105712"/>
            <a:ext cx="11230211" cy="2323363"/>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22">
            <a:extLst>
              <a:ext uri="{FF2B5EF4-FFF2-40B4-BE49-F238E27FC236}">
                <a16:creationId xmlns:a16="http://schemas.microsoft.com/office/drawing/2014/main" id="{3CE414AC-EBDA-9870-88E3-05732D7784D2}"/>
              </a:ext>
            </a:extLst>
          </p:cNvPr>
          <p:cNvSpPr txBox="1"/>
          <p:nvPr/>
        </p:nvSpPr>
        <p:spPr>
          <a:xfrm>
            <a:off x="635384" y="4267302"/>
            <a:ext cx="11050658" cy="276999"/>
          </a:xfrm>
          <a:prstGeom prst="rect">
            <a:avLst/>
          </a:prstGeom>
          <a:noFill/>
        </p:spPr>
        <p:txBody>
          <a:bodyPr wrap="square" rtlCol="0">
            <a:spAutoFit/>
          </a:bodyPr>
          <a:lstStyle/>
          <a:p>
            <a:r>
              <a:rPr lang="es-ES" sz="1200" b="1" dirty="0"/>
              <a:t>2.</a:t>
            </a:r>
            <a:r>
              <a:rPr lang="es-ES" sz="1200" dirty="0"/>
              <a:t> Realizamos una prueba Chi-Cuadrado para ver si, estadísticamente, la relación entre las dos variables es relevante.</a:t>
            </a:r>
          </a:p>
        </p:txBody>
      </p:sp>
      <p:pic>
        <p:nvPicPr>
          <p:cNvPr id="16" name="Imatge 6">
            <a:extLst>
              <a:ext uri="{FF2B5EF4-FFF2-40B4-BE49-F238E27FC236}">
                <a16:creationId xmlns:a16="http://schemas.microsoft.com/office/drawing/2014/main" id="{5892F406-DEF8-DA8A-16E1-DDF1924590AF}"/>
              </a:ext>
            </a:extLst>
          </p:cNvPr>
          <p:cNvPicPr>
            <a:picLocks noChangeAspect="1"/>
          </p:cNvPicPr>
          <p:nvPr/>
        </p:nvPicPr>
        <p:blipFill>
          <a:blip r:embed="rId5"/>
          <a:stretch>
            <a:fillRect/>
          </a:stretch>
        </p:blipFill>
        <p:spPr>
          <a:xfrm>
            <a:off x="1254990" y="4691742"/>
            <a:ext cx="3862133" cy="794083"/>
          </a:xfrm>
          <a:prstGeom prst="rect">
            <a:avLst/>
          </a:prstGeom>
        </p:spPr>
      </p:pic>
      <p:sp>
        <p:nvSpPr>
          <p:cNvPr id="17" name="QuadreDeText 17">
            <a:extLst>
              <a:ext uri="{FF2B5EF4-FFF2-40B4-BE49-F238E27FC236}">
                <a16:creationId xmlns:a16="http://schemas.microsoft.com/office/drawing/2014/main" id="{981925DA-3905-9B32-3270-A20F1FD08C60}"/>
              </a:ext>
            </a:extLst>
          </p:cNvPr>
          <p:cNvSpPr txBox="1"/>
          <p:nvPr/>
        </p:nvSpPr>
        <p:spPr>
          <a:xfrm>
            <a:off x="6359148" y="4742534"/>
            <a:ext cx="4577862" cy="692497"/>
          </a:xfrm>
          <a:prstGeom prst="rect">
            <a:avLst/>
          </a:prstGeom>
          <a:noFill/>
        </p:spPr>
        <p:txBody>
          <a:bodyPr wrap="square" rtlCol="0">
            <a:spAutoFit/>
          </a:bodyPr>
          <a:lstStyle/>
          <a:p>
            <a:pPr algn="just"/>
            <a:r>
              <a:rPr lang="es-ES" sz="1300" dirty="0"/>
              <a:t>Un p-valor tan bajo indica que la</a:t>
            </a:r>
            <a:r>
              <a:rPr lang="es-ES" sz="1300" b="1" dirty="0"/>
              <a:t> relación</a:t>
            </a:r>
            <a:r>
              <a:rPr lang="es-ES" sz="1300" dirty="0"/>
              <a:t> entre las dos variables es </a:t>
            </a:r>
            <a:r>
              <a:rPr lang="es-ES" sz="1300" b="1" dirty="0"/>
              <a:t>estadísticamente significativa</a:t>
            </a:r>
            <a:r>
              <a:rPr lang="es-ES" sz="1300" dirty="0"/>
              <a:t>. Es decir, es extremadamente improbable que las variables sean independientes.</a:t>
            </a:r>
          </a:p>
        </p:txBody>
      </p:sp>
      <p:sp>
        <p:nvSpPr>
          <p:cNvPr id="19" name="Oval 18">
            <a:extLst>
              <a:ext uri="{FF2B5EF4-FFF2-40B4-BE49-F238E27FC236}">
                <a16:creationId xmlns:a16="http://schemas.microsoft.com/office/drawing/2014/main" id="{9EFF7645-89E9-4016-42DB-C93601040BBE}"/>
              </a:ext>
            </a:extLst>
          </p:cNvPr>
          <p:cNvSpPr/>
          <p:nvPr/>
        </p:nvSpPr>
        <p:spPr>
          <a:xfrm>
            <a:off x="3466880" y="5178495"/>
            <a:ext cx="1582615" cy="376318"/>
          </a:xfrm>
          <a:prstGeom prst="ellipse">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4" name="QuadreDeText 18">
            <a:extLst>
              <a:ext uri="{FF2B5EF4-FFF2-40B4-BE49-F238E27FC236}">
                <a16:creationId xmlns:a16="http://schemas.microsoft.com/office/drawing/2014/main" id="{C29E15A0-2C9F-5BBC-8F2F-F56EE67AE690}"/>
              </a:ext>
            </a:extLst>
          </p:cNvPr>
          <p:cNvSpPr txBox="1"/>
          <p:nvPr/>
        </p:nvSpPr>
        <p:spPr>
          <a:xfrm>
            <a:off x="647592" y="5735881"/>
            <a:ext cx="10918596" cy="578882"/>
          </a:xfrm>
          <a:prstGeom prst="roundRect">
            <a:avLst/>
          </a:prstGeom>
          <a:solidFill>
            <a:schemeClr val="accent5">
              <a:lumMod val="25000"/>
              <a:lumOff val="75000"/>
            </a:schemeClr>
          </a:solidFill>
          <a:ln>
            <a:solidFill>
              <a:schemeClr val="bg1"/>
            </a:solidFill>
          </a:ln>
        </p:spPr>
        <p:txBody>
          <a:bodyPr wrap="square" rtlCol="0">
            <a:spAutoFit/>
          </a:bodyPr>
          <a:lstStyle/>
          <a:p>
            <a:pPr algn="just"/>
            <a:r>
              <a:rPr lang="es-ES" sz="1300" b="1" dirty="0">
                <a:effectLst/>
              </a:rPr>
              <a:t>La relación entre las dos variables es muy clara. Hay una relación inversa entre el balance y la tasa de incumplimiento de crédito. </a:t>
            </a:r>
            <a:r>
              <a:rPr lang="es-ES" sz="1400" dirty="0"/>
              <a:t>Cuanto menor es el balance, mucho mayor es la tasa de incumplimiento de crédito.</a:t>
            </a:r>
            <a:endParaRPr lang="es-ES" sz="1300" b="1" dirty="0"/>
          </a:p>
        </p:txBody>
      </p:sp>
    </p:spTree>
    <p:extLst>
      <p:ext uri="{BB962C8B-B14F-4D97-AF65-F5344CB8AC3E}">
        <p14:creationId xmlns:p14="http://schemas.microsoft.com/office/powerpoint/2010/main" val="2926737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9A732-23A2-928F-1707-5BE147632C57}"/>
            </a:ext>
          </a:extLst>
        </p:cNvPr>
        <p:cNvGrpSpPr/>
        <p:nvPr/>
      </p:nvGrpSpPr>
      <p:grpSpPr>
        <a:xfrm>
          <a:off x="0" y="0"/>
          <a:ext cx="0" cy="0"/>
          <a:chOff x="0" y="0"/>
          <a:chExt cx="0" cy="0"/>
        </a:xfrm>
      </p:grpSpPr>
      <p:sp>
        <p:nvSpPr>
          <p:cNvPr id="39" name="Rectángulo: esquinas redondeadas 38">
            <a:extLst>
              <a:ext uri="{FF2B5EF4-FFF2-40B4-BE49-F238E27FC236}">
                <a16:creationId xmlns:a16="http://schemas.microsoft.com/office/drawing/2014/main" id="{DE3AB9DA-E8C3-10F6-DE3F-8F6B16D5D2CF}"/>
              </a:ext>
            </a:extLst>
          </p:cNvPr>
          <p:cNvSpPr/>
          <p:nvPr/>
        </p:nvSpPr>
        <p:spPr>
          <a:xfrm>
            <a:off x="505958" y="1132230"/>
            <a:ext cx="11235326" cy="343977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ángulo 2">
            <a:extLst>
              <a:ext uri="{FF2B5EF4-FFF2-40B4-BE49-F238E27FC236}">
                <a16:creationId xmlns:a16="http://schemas.microsoft.com/office/drawing/2014/main" id="{88F9E6B8-BF29-A92A-2236-53E01BF48BD2}"/>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0993D80F-3972-6FB3-DF7A-E234A6A536B0}"/>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CUANTIFICACIÓN DE LA RELACIÓN ENTRE BALANCE E INCUMPLIMIENTO</a:t>
            </a:r>
          </a:p>
          <a:p>
            <a:r>
              <a:rPr lang="es-ES" sz="1400" b="1" dirty="0"/>
              <a:t>¿En qué medida los clientes con saldos más bajos están en mayor riesgo de incumplimiento de crédito?</a:t>
            </a:r>
          </a:p>
        </p:txBody>
      </p:sp>
      <p:sp>
        <p:nvSpPr>
          <p:cNvPr id="11" name="QuadreDeText 16">
            <a:extLst>
              <a:ext uri="{FF2B5EF4-FFF2-40B4-BE49-F238E27FC236}">
                <a16:creationId xmlns:a16="http://schemas.microsoft.com/office/drawing/2014/main" id="{8A5FB03E-A9FA-7439-D54F-6BDFC202F016}"/>
              </a:ext>
            </a:extLst>
          </p:cNvPr>
          <p:cNvSpPr txBox="1"/>
          <p:nvPr/>
        </p:nvSpPr>
        <p:spPr>
          <a:xfrm>
            <a:off x="10194401" y="2088205"/>
            <a:ext cx="1442000" cy="2020967"/>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La probabilidad se dispara</a:t>
            </a:r>
            <a:r>
              <a:rPr lang="es-ES" sz="1300" dirty="0"/>
              <a:t> en cuanto pasamos </a:t>
            </a:r>
            <a:r>
              <a:rPr lang="es-ES" sz="1300" b="1" dirty="0"/>
              <a:t>a BAJO y a ALTO</a:t>
            </a:r>
            <a:r>
              <a:rPr lang="es-ES" sz="1300" dirty="0"/>
              <a:t>, mientras que el </a:t>
            </a:r>
            <a:r>
              <a:rPr lang="es-ES" sz="1300" b="1" dirty="0"/>
              <a:t>decrecimiento entre MEDIOS</a:t>
            </a:r>
            <a:r>
              <a:rPr lang="es-ES" sz="1300" dirty="0"/>
              <a:t> es mucho más </a:t>
            </a:r>
            <a:r>
              <a:rPr lang="es-ES" sz="1300" b="1" dirty="0"/>
              <a:t>suave.</a:t>
            </a:r>
          </a:p>
        </p:txBody>
      </p:sp>
      <p:sp>
        <p:nvSpPr>
          <p:cNvPr id="12" name="QuadreDeText 18">
            <a:extLst>
              <a:ext uri="{FF2B5EF4-FFF2-40B4-BE49-F238E27FC236}">
                <a16:creationId xmlns:a16="http://schemas.microsoft.com/office/drawing/2014/main" id="{255D48F8-B250-9488-6A21-90104A72094E}"/>
              </a:ext>
            </a:extLst>
          </p:cNvPr>
          <p:cNvSpPr txBox="1"/>
          <p:nvPr/>
        </p:nvSpPr>
        <p:spPr>
          <a:xfrm>
            <a:off x="7617774" y="5339428"/>
            <a:ext cx="3964553" cy="987504"/>
          </a:xfrm>
          <a:prstGeom prst="roundRect">
            <a:avLst/>
          </a:prstGeom>
          <a:solidFill>
            <a:schemeClr val="accent5">
              <a:lumMod val="25000"/>
              <a:lumOff val="75000"/>
            </a:schemeClr>
          </a:solidFill>
          <a:ln>
            <a:solidFill>
              <a:schemeClr val="bg1"/>
            </a:solidFill>
          </a:ln>
        </p:spPr>
        <p:txBody>
          <a:bodyPr wrap="square" rtlCol="0">
            <a:spAutoFit/>
          </a:bodyPr>
          <a:lstStyle/>
          <a:p>
            <a:r>
              <a:rPr lang="es-ES" sz="1300" dirty="0"/>
              <a:t>Comprobamos que las categorías extremas se pueden asimilar a las contiguas sin apenas variar los resultados. </a:t>
            </a:r>
          </a:p>
          <a:p>
            <a:r>
              <a:rPr lang="es-ES" sz="1300" dirty="0"/>
              <a:t>Por lo que centramos el análisis de la relación entre las variables en </a:t>
            </a:r>
            <a:r>
              <a:rPr lang="es-ES" sz="1300" b="1" dirty="0"/>
              <a:t>4 categorías de balance.</a:t>
            </a:r>
          </a:p>
        </p:txBody>
      </p:sp>
      <p:pic>
        <p:nvPicPr>
          <p:cNvPr id="4" name="Imatge 17">
            <a:extLst>
              <a:ext uri="{FF2B5EF4-FFF2-40B4-BE49-F238E27FC236}">
                <a16:creationId xmlns:a16="http://schemas.microsoft.com/office/drawing/2014/main" id="{6A9F3ECC-28D4-2808-7C94-42BD2B267D2A}"/>
              </a:ext>
            </a:extLst>
          </p:cNvPr>
          <p:cNvPicPr>
            <a:picLocks noChangeAspect="1"/>
          </p:cNvPicPr>
          <p:nvPr/>
        </p:nvPicPr>
        <p:blipFill>
          <a:blip r:embed="rId3"/>
          <a:stretch>
            <a:fillRect/>
          </a:stretch>
        </p:blipFill>
        <p:spPr>
          <a:xfrm>
            <a:off x="5443726" y="1625378"/>
            <a:ext cx="4750675" cy="2946622"/>
          </a:xfrm>
          <a:prstGeom prst="rect">
            <a:avLst/>
          </a:prstGeom>
        </p:spPr>
      </p:pic>
      <p:sp>
        <p:nvSpPr>
          <p:cNvPr id="7" name="QuadreDeText 4">
            <a:extLst>
              <a:ext uri="{FF2B5EF4-FFF2-40B4-BE49-F238E27FC236}">
                <a16:creationId xmlns:a16="http://schemas.microsoft.com/office/drawing/2014/main" id="{462EDE7A-7DC1-AA4C-43CF-4B83F12FD9C4}"/>
              </a:ext>
            </a:extLst>
          </p:cNvPr>
          <p:cNvSpPr txBox="1"/>
          <p:nvPr/>
        </p:nvSpPr>
        <p:spPr>
          <a:xfrm>
            <a:off x="642279" y="1237507"/>
            <a:ext cx="10907441" cy="276999"/>
          </a:xfrm>
          <a:prstGeom prst="rect">
            <a:avLst/>
          </a:prstGeom>
          <a:noFill/>
        </p:spPr>
        <p:txBody>
          <a:bodyPr wrap="square" rtlCol="0">
            <a:spAutoFit/>
          </a:bodyPr>
          <a:lstStyle/>
          <a:p>
            <a:r>
              <a:rPr lang="es-ES" sz="1200" b="1" dirty="0"/>
              <a:t>1</a:t>
            </a:r>
            <a:r>
              <a:rPr lang="es-ES" sz="1200" dirty="0"/>
              <a:t>. Comparamos las posibilidades de que ocurra un incumplimiento entre las diferentes categorías de balance con </a:t>
            </a:r>
            <a:r>
              <a:rPr lang="es-ES" sz="1200" dirty="0" err="1"/>
              <a:t>Odds</a:t>
            </a:r>
            <a:r>
              <a:rPr lang="es-ES" sz="1200" dirty="0"/>
              <a:t> Ratio.</a:t>
            </a:r>
          </a:p>
        </p:txBody>
      </p:sp>
      <p:sp>
        <p:nvSpPr>
          <p:cNvPr id="9" name="Rectángulo: esquinas redondeadas 8">
            <a:extLst>
              <a:ext uri="{FF2B5EF4-FFF2-40B4-BE49-F238E27FC236}">
                <a16:creationId xmlns:a16="http://schemas.microsoft.com/office/drawing/2014/main" id="{48F56490-9F43-ED04-DA11-EB8578417AD4}"/>
              </a:ext>
            </a:extLst>
          </p:cNvPr>
          <p:cNvSpPr/>
          <p:nvPr/>
        </p:nvSpPr>
        <p:spPr>
          <a:xfrm>
            <a:off x="511073" y="4703511"/>
            <a:ext cx="11230211" cy="1725565"/>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QuadreDeText 22">
            <a:extLst>
              <a:ext uri="{FF2B5EF4-FFF2-40B4-BE49-F238E27FC236}">
                <a16:creationId xmlns:a16="http://schemas.microsoft.com/office/drawing/2014/main" id="{177C3C78-00E3-15D0-577F-314EEA914910}"/>
              </a:ext>
            </a:extLst>
          </p:cNvPr>
          <p:cNvSpPr txBox="1"/>
          <p:nvPr/>
        </p:nvSpPr>
        <p:spPr>
          <a:xfrm>
            <a:off x="642279" y="4757371"/>
            <a:ext cx="10994122" cy="492443"/>
          </a:xfrm>
          <a:prstGeom prst="rect">
            <a:avLst/>
          </a:prstGeom>
          <a:noFill/>
        </p:spPr>
        <p:txBody>
          <a:bodyPr wrap="square" rtlCol="0">
            <a:spAutoFit/>
          </a:bodyPr>
          <a:lstStyle/>
          <a:p>
            <a:r>
              <a:rPr lang="es-ES" sz="1200" b="1" dirty="0"/>
              <a:t>2</a:t>
            </a:r>
            <a:r>
              <a:rPr lang="es-ES" sz="1400" b="1" dirty="0"/>
              <a:t>.</a:t>
            </a:r>
            <a:r>
              <a:rPr lang="es-ES" sz="1200" dirty="0"/>
              <a:t> Para cuantificar con mayor detalle la relación entre estas dos variables, realizamos una regresión logística de la cual podemos concluir que la relación entre ambas variables es significativa, aunque no es la única variable que explica el comportamiento de ‘incumplimiento’. </a:t>
            </a:r>
          </a:p>
        </p:txBody>
      </p:sp>
      <p:sp>
        <p:nvSpPr>
          <p:cNvPr id="14" name="Rectangle 5">
            <a:extLst>
              <a:ext uri="{FF2B5EF4-FFF2-40B4-BE49-F238E27FC236}">
                <a16:creationId xmlns:a16="http://schemas.microsoft.com/office/drawing/2014/main" id="{E0F403E9-0380-56EF-44CF-4EC76704FBB4}"/>
              </a:ext>
            </a:extLst>
          </p:cNvPr>
          <p:cNvSpPr/>
          <p:nvPr/>
        </p:nvSpPr>
        <p:spPr>
          <a:xfrm>
            <a:off x="1030925" y="5363642"/>
            <a:ext cx="5621083" cy="923330"/>
          </a:xfrm>
          <a:prstGeom prst="rect">
            <a:avLst/>
          </a:prstGeom>
          <a:noFill/>
        </p:spPr>
        <p:txBody>
          <a:bodyPr wrap="square" lIns="91440" tIns="45720" rIns="91440" bIns="45720">
            <a:spAutoFit/>
          </a:bodyPr>
          <a:lstStyle/>
          <a:p>
            <a:pPr algn="ctr"/>
            <a:r>
              <a:rPr lang="ca-ES" sz="5400" b="0" cap="none" spc="0" dirty="0">
                <a:ln w="0"/>
                <a:solidFill>
                  <a:schemeClr val="accent1"/>
                </a:solidFill>
                <a:effectLst>
                  <a:outerShdw blurRad="38100" dist="25400" dir="5400000" algn="ctr" rotWithShape="0">
                    <a:srgbClr val="6E747A">
                      <a:alpha val="43000"/>
                    </a:srgbClr>
                  </a:outerShdw>
                </a:effectLst>
              </a:rPr>
              <a:t>+1</a:t>
            </a:r>
            <a:r>
              <a:rPr lang="ca-ES" sz="3600" b="0" cap="none" spc="0" dirty="0">
                <a:ln w="0"/>
                <a:solidFill>
                  <a:schemeClr val="accent1"/>
                </a:solidFill>
                <a:effectLst>
                  <a:outerShdw blurRad="38100" dist="25400" dir="5400000" algn="ctr" rotWithShape="0">
                    <a:srgbClr val="6E747A">
                      <a:alpha val="43000"/>
                    </a:srgbClr>
                  </a:outerShdw>
                </a:effectLst>
              </a:rPr>
              <a:t>€</a:t>
            </a:r>
            <a:r>
              <a:rPr lang="ca-ES" sz="5400" b="0" cap="none" spc="0" dirty="0">
                <a:ln w="0"/>
                <a:solidFill>
                  <a:schemeClr val="accent1"/>
                </a:solidFill>
                <a:effectLst>
                  <a:outerShdw blurRad="38100" dist="25400" dir="5400000" algn="ctr" rotWithShape="0">
                    <a:srgbClr val="6E747A">
                      <a:alpha val="43000"/>
                    </a:srgbClr>
                  </a:outerShdw>
                </a:effectLst>
              </a:rPr>
              <a:t>   =   </a:t>
            </a:r>
            <a:r>
              <a:rPr lang="ca-ES" sz="5400" b="0" cap="none" spc="0" dirty="0">
                <a:ln w="0"/>
                <a:solidFill>
                  <a:srgbClr val="00B050"/>
                </a:solidFill>
                <a:effectLst>
                  <a:outerShdw blurRad="38100" dist="25400" dir="5400000" algn="ctr" rotWithShape="0">
                    <a:srgbClr val="6E747A">
                      <a:alpha val="43000"/>
                    </a:srgbClr>
                  </a:outerShdw>
                </a:effectLst>
              </a:rPr>
              <a:t>-0,19%</a:t>
            </a:r>
          </a:p>
        </p:txBody>
      </p:sp>
      <p:sp>
        <p:nvSpPr>
          <p:cNvPr id="17" name="QuadreDeText 16">
            <a:extLst>
              <a:ext uri="{FF2B5EF4-FFF2-40B4-BE49-F238E27FC236}">
                <a16:creationId xmlns:a16="http://schemas.microsoft.com/office/drawing/2014/main" id="{C5420C65-04FC-6152-B928-3948DFC26705}"/>
              </a:ext>
            </a:extLst>
          </p:cNvPr>
          <p:cNvSpPr txBox="1"/>
          <p:nvPr/>
        </p:nvSpPr>
        <p:spPr>
          <a:xfrm>
            <a:off x="6618160" y="5401580"/>
            <a:ext cx="5018241" cy="766167"/>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dirty="0">
                <a:effectLst/>
              </a:rPr>
              <a:t>Obtenemos un coeficiente de ‘balance’ que nos indica que, aproximadamente de media, </a:t>
            </a:r>
            <a:r>
              <a:rPr lang="es-ES" sz="1300" b="1" dirty="0">
                <a:effectLst/>
              </a:rPr>
              <a:t>por cada unidad de ‘balance</a:t>
            </a:r>
            <a:r>
              <a:rPr lang="es-ES" sz="1300" dirty="0">
                <a:effectLst/>
              </a:rPr>
              <a:t>’ de más la </a:t>
            </a:r>
            <a:r>
              <a:rPr lang="es-ES" sz="1300" b="1" dirty="0">
                <a:effectLst/>
              </a:rPr>
              <a:t>probabilidad </a:t>
            </a:r>
            <a:r>
              <a:rPr lang="es-ES" sz="1300" dirty="0">
                <a:effectLst/>
              </a:rPr>
              <a:t>de caer en </a:t>
            </a:r>
            <a:r>
              <a:rPr lang="es-ES" sz="1300" b="1" dirty="0">
                <a:effectLst/>
              </a:rPr>
              <a:t>incumplimiento</a:t>
            </a:r>
            <a:r>
              <a:rPr lang="es-ES" sz="1300" dirty="0">
                <a:effectLst/>
              </a:rPr>
              <a:t> decrece un </a:t>
            </a:r>
            <a:r>
              <a:rPr lang="es-ES" sz="1300" b="1" dirty="0">
                <a:effectLst/>
              </a:rPr>
              <a:t>-0.19%.</a:t>
            </a:r>
          </a:p>
        </p:txBody>
      </p:sp>
      <p:pic>
        <p:nvPicPr>
          <p:cNvPr id="20" name="Imatge 12">
            <a:extLst>
              <a:ext uri="{FF2B5EF4-FFF2-40B4-BE49-F238E27FC236}">
                <a16:creationId xmlns:a16="http://schemas.microsoft.com/office/drawing/2014/main" id="{1A82CFB6-D2AA-43B8-B716-9E95287DFE46}"/>
              </a:ext>
            </a:extLst>
          </p:cNvPr>
          <p:cNvPicPr>
            <a:picLocks noChangeAspect="1"/>
          </p:cNvPicPr>
          <p:nvPr/>
        </p:nvPicPr>
        <p:blipFill>
          <a:blip r:embed="rId4"/>
          <a:srcRect b="5552"/>
          <a:stretch/>
        </p:blipFill>
        <p:spPr>
          <a:xfrm>
            <a:off x="653809" y="1633790"/>
            <a:ext cx="4733118" cy="2772757"/>
          </a:xfrm>
          <a:prstGeom prst="rect">
            <a:avLst/>
          </a:prstGeom>
        </p:spPr>
      </p:pic>
      <p:cxnSp>
        <p:nvCxnSpPr>
          <p:cNvPr id="22" name="Connector de fletxa recta 18">
            <a:extLst>
              <a:ext uri="{FF2B5EF4-FFF2-40B4-BE49-F238E27FC236}">
                <a16:creationId xmlns:a16="http://schemas.microsoft.com/office/drawing/2014/main" id="{61FA3922-C84C-DF91-D43F-226B8A824DBC}"/>
              </a:ext>
            </a:extLst>
          </p:cNvPr>
          <p:cNvCxnSpPr>
            <a:cxnSpLocks/>
          </p:cNvCxnSpPr>
          <p:nvPr/>
        </p:nvCxnSpPr>
        <p:spPr>
          <a:xfrm>
            <a:off x="1824713" y="4176956"/>
            <a:ext cx="51538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onnector de fletxa recta 26">
            <a:extLst>
              <a:ext uri="{FF2B5EF4-FFF2-40B4-BE49-F238E27FC236}">
                <a16:creationId xmlns:a16="http://schemas.microsoft.com/office/drawing/2014/main" id="{D5AB16A1-6191-1A60-A3CB-29FFBC5843F9}"/>
              </a:ext>
            </a:extLst>
          </p:cNvPr>
          <p:cNvCxnSpPr>
            <a:cxnSpLocks/>
          </p:cNvCxnSpPr>
          <p:nvPr/>
        </p:nvCxnSpPr>
        <p:spPr>
          <a:xfrm>
            <a:off x="2997626" y="4176956"/>
            <a:ext cx="51538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QuadreDeText 27">
            <a:extLst>
              <a:ext uri="{FF2B5EF4-FFF2-40B4-BE49-F238E27FC236}">
                <a16:creationId xmlns:a16="http://schemas.microsoft.com/office/drawing/2014/main" id="{E1C08BA5-A7BD-E2A4-E227-D23FAC54DC19}"/>
              </a:ext>
            </a:extLst>
          </p:cNvPr>
          <p:cNvSpPr txBox="1"/>
          <p:nvPr/>
        </p:nvSpPr>
        <p:spPr>
          <a:xfrm>
            <a:off x="1784489" y="3861072"/>
            <a:ext cx="555614" cy="246221"/>
          </a:xfrm>
          <a:prstGeom prst="rect">
            <a:avLst/>
          </a:prstGeom>
          <a:noFill/>
        </p:spPr>
        <p:txBody>
          <a:bodyPr wrap="square" rtlCol="0">
            <a:spAutoFit/>
          </a:bodyPr>
          <a:lstStyle/>
          <a:p>
            <a:r>
              <a:rPr lang="ca-ES" sz="1000" dirty="0"/>
              <a:t>X 8.46</a:t>
            </a:r>
          </a:p>
        </p:txBody>
      </p:sp>
      <p:sp>
        <p:nvSpPr>
          <p:cNvPr id="28" name="QuadreDeText 30">
            <a:extLst>
              <a:ext uri="{FF2B5EF4-FFF2-40B4-BE49-F238E27FC236}">
                <a16:creationId xmlns:a16="http://schemas.microsoft.com/office/drawing/2014/main" id="{303EC89C-0D38-6773-BD94-B4DF7D0CE10B}"/>
              </a:ext>
            </a:extLst>
          </p:cNvPr>
          <p:cNvSpPr txBox="1"/>
          <p:nvPr/>
        </p:nvSpPr>
        <p:spPr>
          <a:xfrm>
            <a:off x="2957401" y="3897196"/>
            <a:ext cx="555614" cy="246221"/>
          </a:xfrm>
          <a:prstGeom prst="rect">
            <a:avLst/>
          </a:prstGeom>
          <a:noFill/>
        </p:spPr>
        <p:txBody>
          <a:bodyPr wrap="square" rtlCol="0">
            <a:spAutoFit/>
          </a:bodyPr>
          <a:lstStyle/>
          <a:p>
            <a:r>
              <a:rPr lang="ca-ES" sz="1000" dirty="0"/>
              <a:t>X 1.42</a:t>
            </a:r>
          </a:p>
        </p:txBody>
      </p:sp>
      <p:sp>
        <p:nvSpPr>
          <p:cNvPr id="29" name="QuadreDeText 31">
            <a:extLst>
              <a:ext uri="{FF2B5EF4-FFF2-40B4-BE49-F238E27FC236}">
                <a16:creationId xmlns:a16="http://schemas.microsoft.com/office/drawing/2014/main" id="{E33DE1C4-0F4A-8CB3-A9BC-8EF1C291E126}"/>
              </a:ext>
            </a:extLst>
          </p:cNvPr>
          <p:cNvSpPr txBox="1"/>
          <p:nvPr/>
        </p:nvSpPr>
        <p:spPr>
          <a:xfrm>
            <a:off x="4131445" y="3877697"/>
            <a:ext cx="555614" cy="246221"/>
          </a:xfrm>
          <a:prstGeom prst="rect">
            <a:avLst/>
          </a:prstGeom>
          <a:noFill/>
        </p:spPr>
        <p:txBody>
          <a:bodyPr wrap="square" rtlCol="0">
            <a:spAutoFit/>
          </a:bodyPr>
          <a:lstStyle/>
          <a:p>
            <a:r>
              <a:rPr lang="ca-ES" sz="1000" dirty="0"/>
              <a:t>X 6,02</a:t>
            </a:r>
          </a:p>
        </p:txBody>
      </p:sp>
      <p:cxnSp>
        <p:nvCxnSpPr>
          <p:cNvPr id="30" name="Connector de fletxa recta 3">
            <a:extLst>
              <a:ext uri="{FF2B5EF4-FFF2-40B4-BE49-F238E27FC236}">
                <a16:creationId xmlns:a16="http://schemas.microsoft.com/office/drawing/2014/main" id="{7F63AD48-329A-9466-39B3-3C7EF8C6FA8C}"/>
              </a:ext>
            </a:extLst>
          </p:cNvPr>
          <p:cNvCxnSpPr>
            <a:cxnSpLocks/>
          </p:cNvCxnSpPr>
          <p:nvPr/>
        </p:nvCxnSpPr>
        <p:spPr>
          <a:xfrm>
            <a:off x="4151557" y="4167067"/>
            <a:ext cx="51538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3401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E7478029-ADB7-4B87-4DF3-7D4C5580791D}"/>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A24664AD-8719-C8E6-018C-804528C12894}"/>
              </a:ext>
            </a:extLst>
          </p:cNvPr>
          <p:cNvSpPr/>
          <p:nvPr/>
        </p:nvSpPr>
        <p:spPr>
          <a:xfrm>
            <a:off x="505959" y="1104371"/>
            <a:ext cx="5332661"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DB2F1EA4-1C0B-78BF-E2EA-8AB81F4C9702}"/>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CATEGORÍAS DE RIESGO Y PROPUESTAS DE AJUSTE</a:t>
            </a:r>
          </a:p>
          <a:p>
            <a:r>
              <a:rPr lang="es-ES" sz="1400" b="1" dirty="0"/>
              <a:t>¿Cómo debemos ajustar nuestras políticas de crédito para mitigar este riesgo?</a:t>
            </a:r>
          </a:p>
        </p:txBody>
      </p:sp>
      <p:graphicFrame>
        <p:nvGraphicFramePr>
          <p:cNvPr id="2" name="Tabla 1">
            <a:extLst>
              <a:ext uri="{FF2B5EF4-FFF2-40B4-BE49-F238E27FC236}">
                <a16:creationId xmlns:a16="http://schemas.microsoft.com/office/drawing/2014/main" id="{C5C69039-88F2-BCB4-A708-D1378EFBE577}"/>
              </a:ext>
            </a:extLst>
          </p:cNvPr>
          <p:cNvGraphicFramePr>
            <a:graphicFrameLocks noGrp="1"/>
          </p:cNvGraphicFramePr>
          <p:nvPr>
            <p:extLst>
              <p:ext uri="{D42A27DB-BD31-4B8C-83A1-F6EECF244321}">
                <p14:modId xmlns:p14="http://schemas.microsoft.com/office/powerpoint/2010/main" val="976127463"/>
              </p:ext>
            </p:extLst>
          </p:nvPr>
        </p:nvGraphicFramePr>
        <p:xfrm>
          <a:off x="790406" y="4408524"/>
          <a:ext cx="4765539" cy="1699240"/>
        </p:xfrm>
        <a:graphic>
          <a:graphicData uri="http://schemas.openxmlformats.org/drawingml/2006/table">
            <a:tbl>
              <a:tblPr firstRow="1" bandRow="1">
                <a:tableStyleId>{3B4B98B0-60AC-42C2-AFA5-B58CD77FA1E5}</a:tableStyleId>
              </a:tblPr>
              <a:tblGrid>
                <a:gridCol w="1534836">
                  <a:extLst>
                    <a:ext uri="{9D8B030D-6E8A-4147-A177-3AD203B41FA5}">
                      <a16:colId xmlns:a16="http://schemas.microsoft.com/office/drawing/2014/main" val="1156508243"/>
                    </a:ext>
                  </a:extLst>
                </a:gridCol>
                <a:gridCol w="1694595">
                  <a:extLst>
                    <a:ext uri="{9D8B030D-6E8A-4147-A177-3AD203B41FA5}">
                      <a16:colId xmlns:a16="http://schemas.microsoft.com/office/drawing/2014/main" val="588162770"/>
                    </a:ext>
                  </a:extLst>
                </a:gridCol>
                <a:gridCol w="1536108">
                  <a:extLst>
                    <a:ext uri="{9D8B030D-6E8A-4147-A177-3AD203B41FA5}">
                      <a16:colId xmlns:a16="http://schemas.microsoft.com/office/drawing/2014/main" val="840164431"/>
                    </a:ext>
                  </a:extLst>
                </a:gridCol>
              </a:tblGrid>
              <a:tr h="339848">
                <a:tc>
                  <a:txBody>
                    <a:bodyPr/>
                    <a:lstStyle/>
                    <a:p>
                      <a:r>
                        <a:rPr lang="es-ES" sz="1200" b="1" dirty="0">
                          <a:solidFill>
                            <a:schemeClr val="tx1"/>
                          </a:solidFill>
                        </a:rPr>
                        <a:t>Categoría Balance</a:t>
                      </a:r>
                    </a:p>
                  </a:txBody>
                  <a:tcPr/>
                </a:tc>
                <a:tc>
                  <a:txBody>
                    <a:bodyPr/>
                    <a:lstStyle/>
                    <a:p>
                      <a:r>
                        <a:rPr lang="es-ES" sz="1200" b="1" dirty="0">
                          <a:solidFill>
                            <a:schemeClr val="tx1"/>
                          </a:solidFill>
                        </a:rPr>
                        <a:t>Rango Balance</a:t>
                      </a:r>
                    </a:p>
                  </a:txBody>
                  <a:tcPr/>
                </a:tc>
                <a:tc>
                  <a:txBody>
                    <a:bodyPr/>
                    <a:lstStyle/>
                    <a:p>
                      <a:r>
                        <a:rPr lang="es-ES" sz="1200" b="1" dirty="0">
                          <a:solidFill>
                            <a:schemeClr val="tx1"/>
                          </a:solidFill>
                        </a:rPr>
                        <a:t>Riesgo</a:t>
                      </a:r>
                    </a:p>
                  </a:txBody>
                  <a:tcPr/>
                </a:tc>
                <a:extLst>
                  <a:ext uri="{0D108BD9-81ED-4DB2-BD59-A6C34878D82A}">
                    <a16:rowId xmlns:a16="http://schemas.microsoft.com/office/drawing/2014/main" val="3001908817"/>
                  </a:ext>
                </a:extLst>
              </a:tr>
              <a:tr h="339848">
                <a:tc>
                  <a:txBody>
                    <a:bodyPr/>
                    <a:lstStyle/>
                    <a:p>
                      <a:r>
                        <a:rPr lang="es-ES" sz="1200" b="0" dirty="0"/>
                        <a:t>Bajo</a:t>
                      </a:r>
                    </a:p>
                  </a:txBody>
                  <a:tcPr/>
                </a:tc>
                <a:tc>
                  <a:txBody>
                    <a:bodyPr/>
                    <a:lstStyle/>
                    <a:p>
                      <a:r>
                        <a:rPr lang="es-ES" sz="1200" b="0" dirty="0"/>
                        <a:t>Inferior a 122</a:t>
                      </a:r>
                    </a:p>
                  </a:txBody>
                  <a:tcPr/>
                </a:tc>
                <a:tc>
                  <a:txBody>
                    <a:bodyPr/>
                    <a:lstStyle/>
                    <a:p>
                      <a:r>
                        <a:rPr lang="es-ES" sz="1200" b="1" dirty="0"/>
                        <a:t>Alto</a:t>
                      </a:r>
                    </a:p>
                  </a:txBody>
                  <a:tcPr>
                    <a:solidFill>
                      <a:srgbClr val="FF0000">
                        <a:alpha val="20000"/>
                      </a:srgbClr>
                    </a:solidFill>
                  </a:tcPr>
                </a:tc>
                <a:extLst>
                  <a:ext uri="{0D108BD9-81ED-4DB2-BD59-A6C34878D82A}">
                    <a16:rowId xmlns:a16="http://schemas.microsoft.com/office/drawing/2014/main" val="1515654919"/>
                  </a:ext>
                </a:extLst>
              </a:tr>
              <a:tr h="339848">
                <a:tc>
                  <a:txBody>
                    <a:bodyPr/>
                    <a:lstStyle/>
                    <a:p>
                      <a:r>
                        <a:rPr lang="es-ES" sz="1200" dirty="0"/>
                        <a:t>Medio-bajo</a:t>
                      </a:r>
                    </a:p>
                  </a:txBody>
                  <a:tcPr/>
                </a:tc>
                <a:tc>
                  <a:txBody>
                    <a:bodyPr/>
                    <a:lstStyle/>
                    <a:p>
                      <a:r>
                        <a:rPr lang="es-ES" sz="1200" dirty="0"/>
                        <a:t>Entre 122 y 549</a:t>
                      </a:r>
                    </a:p>
                  </a:txBody>
                  <a:tcPr/>
                </a:tc>
                <a:tc>
                  <a:txBody>
                    <a:bodyPr/>
                    <a:lstStyle/>
                    <a:p>
                      <a:r>
                        <a:rPr lang="es-ES" sz="1200" dirty="0"/>
                        <a:t>Moderado</a:t>
                      </a:r>
                    </a:p>
                  </a:txBody>
                  <a:tcPr>
                    <a:solidFill>
                      <a:schemeClr val="accent4">
                        <a:lumMod val="20000"/>
                        <a:lumOff val="80000"/>
                      </a:schemeClr>
                    </a:solidFill>
                  </a:tcPr>
                </a:tc>
                <a:extLst>
                  <a:ext uri="{0D108BD9-81ED-4DB2-BD59-A6C34878D82A}">
                    <a16:rowId xmlns:a16="http://schemas.microsoft.com/office/drawing/2014/main" val="1485441726"/>
                  </a:ext>
                </a:extLst>
              </a:tr>
              <a:tr h="339848">
                <a:tc>
                  <a:txBody>
                    <a:bodyPr/>
                    <a:lstStyle/>
                    <a:p>
                      <a:r>
                        <a:rPr lang="es-ES" sz="1200" dirty="0"/>
                        <a:t>Medio-alto</a:t>
                      </a:r>
                    </a:p>
                  </a:txBody>
                  <a:tcPr/>
                </a:tc>
                <a:tc>
                  <a:txBody>
                    <a:bodyPr/>
                    <a:lstStyle/>
                    <a:p>
                      <a:r>
                        <a:rPr lang="es-ES" sz="1200" dirty="0"/>
                        <a:t>Entre 550 y 1707</a:t>
                      </a:r>
                    </a:p>
                  </a:txBody>
                  <a:tcPr/>
                </a:tc>
                <a:tc>
                  <a:txBody>
                    <a:bodyPr/>
                    <a:lstStyle/>
                    <a:p>
                      <a:r>
                        <a:rPr lang="es-ES" sz="1200" dirty="0"/>
                        <a:t>Moderado</a:t>
                      </a:r>
                    </a:p>
                  </a:txBody>
                  <a:tcPr>
                    <a:solidFill>
                      <a:schemeClr val="accent4">
                        <a:lumMod val="20000"/>
                        <a:lumOff val="80000"/>
                      </a:schemeClr>
                    </a:solidFill>
                  </a:tcPr>
                </a:tc>
                <a:extLst>
                  <a:ext uri="{0D108BD9-81ED-4DB2-BD59-A6C34878D82A}">
                    <a16:rowId xmlns:a16="http://schemas.microsoft.com/office/drawing/2014/main" val="2852052672"/>
                  </a:ext>
                </a:extLst>
              </a:tr>
              <a:tr h="339848">
                <a:tc>
                  <a:txBody>
                    <a:bodyPr/>
                    <a:lstStyle/>
                    <a:p>
                      <a:r>
                        <a:rPr lang="es-ES" sz="1200" b="0" dirty="0"/>
                        <a:t>Alto</a:t>
                      </a:r>
                    </a:p>
                  </a:txBody>
                  <a:tcPr/>
                </a:tc>
                <a:tc>
                  <a:txBody>
                    <a:bodyPr/>
                    <a:lstStyle/>
                    <a:p>
                      <a:r>
                        <a:rPr lang="es-ES" sz="1200" b="0" dirty="0"/>
                        <a:t>Superior a 1708</a:t>
                      </a:r>
                    </a:p>
                  </a:txBody>
                  <a:tcPr/>
                </a:tc>
                <a:tc>
                  <a:txBody>
                    <a:bodyPr/>
                    <a:lstStyle/>
                    <a:p>
                      <a:r>
                        <a:rPr lang="es-ES" sz="1200" b="0" dirty="0"/>
                        <a:t>Bajo</a:t>
                      </a:r>
                    </a:p>
                  </a:txBody>
                  <a:tcPr>
                    <a:solidFill>
                      <a:schemeClr val="accent5">
                        <a:lumMod val="10000"/>
                        <a:lumOff val="90000"/>
                      </a:schemeClr>
                    </a:solidFill>
                  </a:tcPr>
                </a:tc>
                <a:extLst>
                  <a:ext uri="{0D108BD9-81ED-4DB2-BD59-A6C34878D82A}">
                    <a16:rowId xmlns:a16="http://schemas.microsoft.com/office/drawing/2014/main" val="3551464006"/>
                  </a:ext>
                </a:extLst>
              </a:tr>
            </a:tbl>
          </a:graphicData>
        </a:graphic>
      </p:graphicFrame>
      <p:sp>
        <p:nvSpPr>
          <p:cNvPr id="8" name="QuadreDeText 16">
            <a:extLst>
              <a:ext uri="{FF2B5EF4-FFF2-40B4-BE49-F238E27FC236}">
                <a16:creationId xmlns:a16="http://schemas.microsoft.com/office/drawing/2014/main" id="{9E5367BD-6BC6-DCDB-A180-30BCCE32E9B2}"/>
              </a:ext>
            </a:extLst>
          </p:cNvPr>
          <p:cNvSpPr txBox="1"/>
          <p:nvPr/>
        </p:nvSpPr>
        <p:spPr>
          <a:xfrm>
            <a:off x="918210" y="2496917"/>
            <a:ext cx="1134326"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RIESGO</a:t>
            </a:r>
          </a:p>
        </p:txBody>
      </p:sp>
      <p:sp>
        <p:nvSpPr>
          <p:cNvPr id="11" name="Abrir llave 10">
            <a:extLst>
              <a:ext uri="{FF2B5EF4-FFF2-40B4-BE49-F238E27FC236}">
                <a16:creationId xmlns:a16="http://schemas.microsoft.com/office/drawing/2014/main" id="{6B76A255-A684-9AD1-F066-E150BB95F396}"/>
              </a:ext>
            </a:extLst>
          </p:cNvPr>
          <p:cNvSpPr/>
          <p:nvPr/>
        </p:nvSpPr>
        <p:spPr>
          <a:xfrm>
            <a:off x="2134143" y="1809043"/>
            <a:ext cx="477360" cy="1699240"/>
          </a:xfrm>
          <a:prstGeom prst="leftBrace">
            <a:avLst>
              <a:gd name="adj1" fmla="val 37529"/>
              <a:gd name="adj2" fmla="val 50000"/>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2" name="QuadreDeText 4">
            <a:extLst>
              <a:ext uri="{FF2B5EF4-FFF2-40B4-BE49-F238E27FC236}">
                <a16:creationId xmlns:a16="http://schemas.microsoft.com/office/drawing/2014/main" id="{BA14C9EF-EE26-09B5-E0B0-47F16A5FD8BB}"/>
              </a:ext>
            </a:extLst>
          </p:cNvPr>
          <p:cNvSpPr txBox="1"/>
          <p:nvPr/>
        </p:nvSpPr>
        <p:spPr>
          <a:xfrm>
            <a:off x="642280" y="1237507"/>
            <a:ext cx="5041470" cy="276999"/>
          </a:xfrm>
          <a:prstGeom prst="rect">
            <a:avLst/>
          </a:prstGeom>
          <a:noFill/>
        </p:spPr>
        <p:txBody>
          <a:bodyPr wrap="square" rtlCol="0">
            <a:spAutoFit/>
          </a:bodyPr>
          <a:lstStyle/>
          <a:p>
            <a:r>
              <a:rPr lang="es-ES" sz="1200" b="1" dirty="0"/>
              <a:t>1</a:t>
            </a:r>
            <a:r>
              <a:rPr lang="es-ES" sz="1200" dirty="0"/>
              <a:t>. Definimos tres categorías de riesgo.</a:t>
            </a:r>
          </a:p>
        </p:txBody>
      </p:sp>
      <p:sp>
        <p:nvSpPr>
          <p:cNvPr id="13" name="QuadreDeText 4">
            <a:extLst>
              <a:ext uri="{FF2B5EF4-FFF2-40B4-BE49-F238E27FC236}">
                <a16:creationId xmlns:a16="http://schemas.microsoft.com/office/drawing/2014/main" id="{A38ECBA8-B2F0-9DEF-4A65-EBD07F5413B4}"/>
              </a:ext>
            </a:extLst>
          </p:cNvPr>
          <p:cNvSpPr txBox="1"/>
          <p:nvPr/>
        </p:nvSpPr>
        <p:spPr>
          <a:xfrm>
            <a:off x="642279" y="3923867"/>
            <a:ext cx="5041470" cy="276999"/>
          </a:xfrm>
          <a:prstGeom prst="rect">
            <a:avLst/>
          </a:prstGeom>
          <a:noFill/>
        </p:spPr>
        <p:txBody>
          <a:bodyPr wrap="square" rtlCol="0">
            <a:spAutoFit/>
          </a:bodyPr>
          <a:lstStyle/>
          <a:p>
            <a:r>
              <a:rPr lang="es-ES" sz="1200" dirty="0"/>
              <a:t>Asociamos el riesgo a cada categoría de balance.</a:t>
            </a:r>
          </a:p>
        </p:txBody>
      </p:sp>
      <p:sp>
        <p:nvSpPr>
          <p:cNvPr id="14" name="QuadreDeText 16">
            <a:extLst>
              <a:ext uri="{FF2B5EF4-FFF2-40B4-BE49-F238E27FC236}">
                <a16:creationId xmlns:a16="http://schemas.microsoft.com/office/drawing/2014/main" id="{78E8ACE0-2433-72BA-EA27-309D99399E50}"/>
              </a:ext>
            </a:extLst>
          </p:cNvPr>
          <p:cNvSpPr txBox="1"/>
          <p:nvPr/>
        </p:nvSpPr>
        <p:spPr>
          <a:xfrm>
            <a:off x="2718728" y="1879816"/>
            <a:ext cx="993657" cy="306467"/>
          </a:xfrm>
          <a:prstGeom prst="roundRect">
            <a:avLst/>
          </a:prstGeom>
          <a:solidFill>
            <a:schemeClr val="accent5">
              <a:lumMod val="10000"/>
              <a:lumOff val="90000"/>
            </a:schemeClr>
          </a:solidFill>
          <a:ln>
            <a:solidFill>
              <a:schemeClr val="bg1"/>
            </a:solidFill>
          </a:ln>
        </p:spPr>
        <p:txBody>
          <a:bodyPr wrap="square">
            <a:spAutoFit/>
          </a:bodyPr>
          <a:lstStyle/>
          <a:p>
            <a:pPr algn="ctr"/>
            <a:r>
              <a:rPr lang="es-ES" sz="1200" b="1" dirty="0"/>
              <a:t>Alto</a:t>
            </a:r>
          </a:p>
        </p:txBody>
      </p:sp>
      <p:sp>
        <p:nvSpPr>
          <p:cNvPr id="15" name="QuadreDeText 16">
            <a:extLst>
              <a:ext uri="{FF2B5EF4-FFF2-40B4-BE49-F238E27FC236}">
                <a16:creationId xmlns:a16="http://schemas.microsoft.com/office/drawing/2014/main" id="{3690A94A-70B9-2D74-1EC9-D3F170B144B7}"/>
              </a:ext>
            </a:extLst>
          </p:cNvPr>
          <p:cNvSpPr txBox="1"/>
          <p:nvPr/>
        </p:nvSpPr>
        <p:spPr>
          <a:xfrm>
            <a:off x="2718727" y="2496916"/>
            <a:ext cx="993657" cy="306467"/>
          </a:xfrm>
          <a:prstGeom prst="roundRect">
            <a:avLst/>
          </a:prstGeom>
          <a:solidFill>
            <a:schemeClr val="accent5">
              <a:lumMod val="10000"/>
              <a:lumOff val="90000"/>
            </a:schemeClr>
          </a:solidFill>
          <a:ln>
            <a:solidFill>
              <a:schemeClr val="bg1"/>
            </a:solidFill>
          </a:ln>
        </p:spPr>
        <p:txBody>
          <a:bodyPr wrap="square">
            <a:spAutoFit/>
          </a:bodyPr>
          <a:lstStyle/>
          <a:p>
            <a:pPr algn="ctr"/>
            <a:r>
              <a:rPr lang="es-ES" sz="1200" b="1" dirty="0"/>
              <a:t>Moderado</a:t>
            </a:r>
          </a:p>
        </p:txBody>
      </p:sp>
      <p:sp>
        <p:nvSpPr>
          <p:cNvPr id="16" name="QuadreDeText 16">
            <a:extLst>
              <a:ext uri="{FF2B5EF4-FFF2-40B4-BE49-F238E27FC236}">
                <a16:creationId xmlns:a16="http://schemas.microsoft.com/office/drawing/2014/main" id="{358D2952-8E32-0F34-B466-0D8EDA753A90}"/>
              </a:ext>
            </a:extLst>
          </p:cNvPr>
          <p:cNvSpPr txBox="1"/>
          <p:nvPr/>
        </p:nvSpPr>
        <p:spPr>
          <a:xfrm>
            <a:off x="2718726" y="3112252"/>
            <a:ext cx="993657" cy="306467"/>
          </a:xfrm>
          <a:prstGeom prst="roundRect">
            <a:avLst/>
          </a:prstGeom>
          <a:solidFill>
            <a:schemeClr val="accent5">
              <a:lumMod val="10000"/>
              <a:lumOff val="90000"/>
            </a:schemeClr>
          </a:solidFill>
          <a:ln>
            <a:solidFill>
              <a:schemeClr val="bg1"/>
            </a:solidFill>
          </a:ln>
        </p:spPr>
        <p:txBody>
          <a:bodyPr wrap="square">
            <a:spAutoFit/>
          </a:bodyPr>
          <a:lstStyle/>
          <a:p>
            <a:pPr algn="ctr"/>
            <a:r>
              <a:rPr lang="es-ES" sz="1200" b="1" dirty="0"/>
              <a:t>Bajo</a:t>
            </a:r>
          </a:p>
        </p:txBody>
      </p:sp>
      <p:sp>
        <p:nvSpPr>
          <p:cNvPr id="17" name="QuadreDeText 16">
            <a:extLst>
              <a:ext uri="{FF2B5EF4-FFF2-40B4-BE49-F238E27FC236}">
                <a16:creationId xmlns:a16="http://schemas.microsoft.com/office/drawing/2014/main" id="{50EBE693-16C2-5715-C047-1F1BBA3A3A1B}"/>
              </a:ext>
            </a:extLst>
          </p:cNvPr>
          <p:cNvSpPr txBox="1"/>
          <p:nvPr/>
        </p:nvSpPr>
        <p:spPr>
          <a:xfrm>
            <a:off x="3712383" y="1879816"/>
            <a:ext cx="1971367" cy="306467"/>
          </a:xfrm>
          <a:prstGeom prst="roundRect">
            <a:avLst/>
          </a:prstGeom>
          <a:noFill/>
          <a:ln>
            <a:solidFill>
              <a:schemeClr val="bg1"/>
            </a:solidFill>
          </a:ln>
        </p:spPr>
        <p:txBody>
          <a:bodyPr wrap="square">
            <a:spAutoFit/>
          </a:bodyPr>
          <a:lstStyle/>
          <a:p>
            <a:r>
              <a:rPr lang="es-ES" sz="1200" dirty="0"/>
              <a:t>Balance &lt; 122</a:t>
            </a:r>
          </a:p>
        </p:txBody>
      </p:sp>
      <p:sp>
        <p:nvSpPr>
          <p:cNvPr id="18" name="QuadreDeText 16">
            <a:extLst>
              <a:ext uri="{FF2B5EF4-FFF2-40B4-BE49-F238E27FC236}">
                <a16:creationId xmlns:a16="http://schemas.microsoft.com/office/drawing/2014/main" id="{C11484BB-9BE2-A4CC-C8E7-7958B4DCED7A}"/>
              </a:ext>
            </a:extLst>
          </p:cNvPr>
          <p:cNvSpPr txBox="1"/>
          <p:nvPr/>
        </p:nvSpPr>
        <p:spPr>
          <a:xfrm>
            <a:off x="3712383" y="2496916"/>
            <a:ext cx="1971367" cy="306467"/>
          </a:xfrm>
          <a:prstGeom prst="roundRect">
            <a:avLst/>
          </a:prstGeom>
          <a:noFill/>
          <a:ln>
            <a:solidFill>
              <a:schemeClr val="bg1"/>
            </a:solidFill>
          </a:ln>
        </p:spPr>
        <p:txBody>
          <a:bodyPr wrap="square">
            <a:spAutoFit/>
          </a:bodyPr>
          <a:lstStyle>
            <a:defPPr rtl="0">
              <a:defRPr lang="es-es"/>
            </a:defPPr>
            <a:lvl1pPr>
              <a:defRPr sz="1300"/>
            </a:lvl1pPr>
          </a:lstStyle>
          <a:p>
            <a:r>
              <a:rPr lang="es-ES" sz="1200" dirty="0"/>
              <a:t>122 ≤ Balance &lt; 1708</a:t>
            </a:r>
          </a:p>
        </p:txBody>
      </p:sp>
      <p:sp>
        <p:nvSpPr>
          <p:cNvPr id="19" name="QuadreDeText 16">
            <a:extLst>
              <a:ext uri="{FF2B5EF4-FFF2-40B4-BE49-F238E27FC236}">
                <a16:creationId xmlns:a16="http://schemas.microsoft.com/office/drawing/2014/main" id="{91C72776-F497-9185-CEF2-9FEB7831BC46}"/>
              </a:ext>
            </a:extLst>
          </p:cNvPr>
          <p:cNvSpPr txBox="1"/>
          <p:nvPr/>
        </p:nvSpPr>
        <p:spPr>
          <a:xfrm>
            <a:off x="3712382" y="3106472"/>
            <a:ext cx="1971367" cy="306467"/>
          </a:xfrm>
          <a:prstGeom prst="roundRect">
            <a:avLst/>
          </a:prstGeom>
          <a:noFill/>
          <a:ln>
            <a:solidFill>
              <a:schemeClr val="bg1"/>
            </a:solidFill>
          </a:ln>
        </p:spPr>
        <p:txBody>
          <a:bodyPr wrap="square">
            <a:spAutoFit/>
          </a:bodyPr>
          <a:lstStyle/>
          <a:p>
            <a:r>
              <a:rPr lang="es-ES" sz="1200" dirty="0"/>
              <a:t>Balance &gt; 1708</a:t>
            </a:r>
          </a:p>
        </p:txBody>
      </p:sp>
      <p:sp>
        <p:nvSpPr>
          <p:cNvPr id="21" name="Rectángulo: esquinas redondeadas 20">
            <a:extLst>
              <a:ext uri="{FF2B5EF4-FFF2-40B4-BE49-F238E27FC236}">
                <a16:creationId xmlns:a16="http://schemas.microsoft.com/office/drawing/2014/main" id="{77390858-EC01-928F-D290-1279849B39CC}"/>
              </a:ext>
            </a:extLst>
          </p:cNvPr>
          <p:cNvSpPr/>
          <p:nvPr/>
        </p:nvSpPr>
        <p:spPr>
          <a:xfrm>
            <a:off x="5974941" y="1104371"/>
            <a:ext cx="5771457"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QuadreDeText 4">
            <a:extLst>
              <a:ext uri="{FF2B5EF4-FFF2-40B4-BE49-F238E27FC236}">
                <a16:creationId xmlns:a16="http://schemas.microsoft.com/office/drawing/2014/main" id="{AFF8559F-A098-14A2-1B45-B6B16A58A190}"/>
              </a:ext>
            </a:extLst>
          </p:cNvPr>
          <p:cNvSpPr txBox="1"/>
          <p:nvPr/>
        </p:nvSpPr>
        <p:spPr>
          <a:xfrm>
            <a:off x="6210300" y="1237507"/>
            <a:ext cx="5506930" cy="276999"/>
          </a:xfrm>
          <a:prstGeom prst="rect">
            <a:avLst/>
          </a:prstGeom>
          <a:noFill/>
        </p:spPr>
        <p:txBody>
          <a:bodyPr wrap="square" rtlCol="0">
            <a:spAutoFit/>
          </a:bodyPr>
          <a:lstStyle/>
          <a:p>
            <a:r>
              <a:rPr lang="es-ES" sz="1200" b="1" dirty="0"/>
              <a:t>2</a:t>
            </a:r>
            <a:r>
              <a:rPr lang="es-ES" sz="1200" dirty="0"/>
              <a:t>. Ajustamos las políticas de crédito en función del riesgo.</a:t>
            </a:r>
          </a:p>
        </p:txBody>
      </p:sp>
      <p:sp>
        <p:nvSpPr>
          <p:cNvPr id="23" name="CuadroTexto 22">
            <a:extLst>
              <a:ext uri="{FF2B5EF4-FFF2-40B4-BE49-F238E27FC236}">
                <a16:creationId xmlns:a16="http://schemas.microsoft.com/office/drawing/2014/main" id="{32E67F36-4BE3-7F81-49AD-59AD092BCAAD}"/>
              </a:ext>
            </a:extLst>
          </p:cNvPr>
          <p:cNvSpPr txBox="1"/>
          <p:nvPr/>
        </p:nvSpPr>
        <p:spPr>
          <a:xfrm>
            <a:off x="8147321" y="1770840"/>
            <a:ext cx="3126633" cy="1296383"/>
          </a:xfrm>
          <a:prstGeom prst="roundRect">
            <a:avLst/>
          </a:prstGeom>
          <a:noFill/>
          <a:ln>
            <a:solidFill>
              <a:srgbClr val="FF8181"/>
            </a:solidFill>
            <a:prstDash val="sysDash"/>
          </a:ln>
        </p:spPr>
        <p:txBody>
          <a:bodyPr wrap="square">
            <a:spAutoFit/>
          </a:bodyPr>
          <a:lstStyle>
            <a:defPPr>
              <a:defRPr lang="ca-ES"/>
            </a:defPPr>
            <a:lvl1pPr>
              <a:defRPr sz="1200" b="0">
                <a:effectLst/>
                <a:latin typeface="Consolas" panose="020B0609020204030204" pitchFamily="49" charset="0"/>
              </a:defRPr>
            </a:lvl1pPr>
          </a:lstStyle>
          <a:p>
            <a:pPr marL="171450" indent="-171450">
              <a:lnSpc>
                <a:spcPct val="150000"/>
              </a:lnSpc>
              <a:buFont typeface="Arial" panose="020B0604020202020204" pitchFamily="34" charset="0"/>
              <a:buChar char="•"/>
            </a:pPr>
            <a:r>
              <a:rPr lang="es-ES" dirty="0">
                <a:latin typeface="+mn-lt"/>
              </a:rPr>
              <a:t>Limitar el crédito ofrecido</a:t>
            </a:r>
          </a:p>
          <a:p>
            <a:pPr marL="171450" indent="-171450">
              <a:lnSpc>
                <a:spcPct val="150000"/>
              </a:lnSpc>
              <a:buFont typeface="Arial" panose="020B0604020202020204" pitchFamily="34" charset="0"/>
              <a:buChar char="•"/>
            </a:pPr>
            <a:r>
              <a:rPr lang="es-ES" dirty="0">
                <a:latin typeface="+mn-lt"/>
              </a:rPr>
              <a:t>Frecuencia de pagos más alta</a:t>
            </a:r>
          </a:p>
          <a:p>
            <a:pPr marL="171450" indent="-171450">
              <a:lnSpc>
                <a:spcPct val="150000"/>
              </a:lnSpc>
              <a:buFont typeface="Arial" panose="020B0604020202020204" pitchFamily="34" charset="0"/>
              <a:buChar char="•"/>
            </a:pPr>
            <a:r>
              <a:rPr lang="es-ES" dirty="0">
                <a:latin typeface="+mn-lt"/>
              </a:rPr>
              <a:t>Condiciones de interés más estrictas</a:t>
            </a:r>
          </a:p>
          <a:p>
            <a:pPr marL="171450" indent="-171450">
              <a:lnSpc>
                <a:spcPct val="150000"/>
              </a:lnSpc>
              <a:buFont typeface="Arial" panose="020B0604020202020204" pitchFamily="34" charset="0"/>
              <a:buChar char="•"/>
            </a:pPr>
            <a:r>
              <a:rPr lang="es-ES" dirty="0">
                <a:latin typeface="+mn-lt"/>
              </a:rPr>
              <a:t>Establecer requisito de garantía</a:t>
            </a:r>
          </a:p>
        </p:txBody>
      </p:sp>
      <p:sp>
        <p:nvSpPr>
          <p:cNvPr id="24" name="Elipse 23">
            <a:extLst>
              <a:ext uri="{FF2B5EF4-FFF2-40B4-BE49-F238E27FC236}">
                <a16:creationId xmlns:a16="http://schemas.microsoft.com/office/drawing/2014/main" id="{0A401CEA-3203-9470-16EA-7FFA7E153280}"/>
              </a:ext>
            </a:extLst>
          </p:cNvPr>
          <p:cNvSpPr/>
          <p:nvPr/>
        </p:nvSpPr>
        <p:spPr>
          <a:xfrm>
            <a:off x="6556509" y="1827666"/>
            <a:ext cx="1173600" cy="1171731"/>
          </a:xfrm>
          <a:prstGeom prst="ellipse">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Riesgo </a:t>
            </a:r>
            <a:r>
              <a:rPr lang="es-ES" sz="1400" b="1" dirty="0">
                <a:solidFill>
                  <a:schemeClr val="tx1"/>
                </a:solidFill>
              </a:rPr>
              <a:t>ALTO</a:t>
            </a:r>
          </a:p>
        </p:txBody>
      </p:sp>
      <p:sp>
        <p:nvSpPr>
          <p:cNvPr id="26" name="Elipse 25">
            <a:extLst>
              <a:ext uri="{FF2B5EF4-FFF2-40B4-BE49-F238E27FC236}">
                <a16:creationId xmlns:a16="http://schemas.microsoft.com/office/drawing/2014/main" id="{04A0D961-2045-22EA-1B58-0EF2829F2EE3}"/>
              </a:ext>
            </a:extLst>
          </p:cNvPr>
          <p:cNvSpPr/>
          <p:nvPr/>
        </p:nvSpPr>
        <p:spPr>
          <a:xfrm>
            <a:off x="6556509" y="3406502"/>
            <a:ext cx="1173600" cy="1171731"/>
          </a:xfrm>
          <a:prstGeom prst="ellipse">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Riesgo </a:t>
            </a:r>
            <a:r>
              <a:rPr lang="es-ES" sz="1400" b="1" dirty="0">
                <a:solidFill>
                  <a:schemeClr val="tx1"/>
                </a:solidFill>
              </a:rPr>
              <a:t>MODE-</a:t>
            </a:r>
          </a:p>
          <a:p>
            <a:pPr algn="ctr"/>
            <a:r>
              <a:rPr lang="es-ES" sz="1400" b="1" dirty="0">
                <a:solidFill>
                  <a:schemeClr val="tx1"/>
                </a:solidFill>
              </a:rPr>
              <a:t>RADO</a:t>
            </a:r>
          </a:p>
        </p:txBody>
      </p:sp>
      <p:sp>
        <p:nvSpPr>
          <p:cNvPr id="27" name="Elipse 26">
            <a:extLst>
              <a:ext uri="{FF2B5EF4-FFF2-40B4-BE49-F238E27FC236}">
                <a16:creationId xmlns:a16="http://schemas.microsoft.com/office/drawing/2014/main" id="{D0E1BC88-D63A-6B66-72DD-5E81C9910E72}"/>
              </a:ext>
            </a:extLst>
          </p:cNvPr>
          <p:cNvSpPr/>
          <p:nvPr/>
        </p:nvSpPr>
        <p:spPr>
          <a:xfrm>
            <a:off x="6556509" y="4979177"/>
            <a:ext cx="1173600" cy="1171731"/>
          </a:xfrm>
          <a:prstGeom prst="ellipse">
            <a:avLst/>
          </a:prstGeom>
          <a:solidFill>
            <a:schemeClr val="accent5">
              <a:lumMod val="10000"/>
              <a:lumOff val="90000"/>
            </a:schemeClr>
          </a:solidFill>
          <a:ln>
            <a:solidFill>
              <a:schemeClr val="accent5">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Riesgo </a:t>
            </a:r>
            <a:r>
              <a:rPr lang="es-ES" sz="1400" b="1" dirty="0">
                <a:solidFill>
                  <a:schemeClr val="tx1"/>
                </a:solidFill>
              </a:rPr>
              <a:t>BAJO</a:t>
            </a:r>
          </a:p>
        </p:txBody>
      </p:sp>
      <p:sp>
        <p:nvSpPr>
          <p:cNvPr id="28" name="CuadroTexto 27">
            <a:extLst>
              <a:ext uri="{FF2B5EF4-FFF2-40B4-BE49-F238E27FC236}">
                <a16:creationId xmlns:a16="http://schemas.microsoft.com/office/drawing/2014/main" id="{2081450F-CBAF-0B55-78E2-6ADECEEF2D7B}"/>
              </a:ext>
            </a:extLst>
          </p:cNvPr>
          <p:cNvSpPr txBox="1"/>
          <p:nvPr/>
        </p:nvSpPr>
        <p:spPr>
          <a:xfrm>
            <a:off x="8147320" y="3325715"/>
            <a:ext cx="3126634" cy="1296383"/>
          </a:xfrm>
          <a:prstGeom prst="roundRect">
            <a:avLst/>
          </a:prstGeom>
          <a:noFill/>
          <a:ln>
            <a:solidFill>
              <a:schemeClr val="accent4">
                <a:lumMod val="40000"/>
                <a:lumOff val="60000"/>
              </a:schemeClr>
            </a:solidFill>
            <a:prstDash val="sysDash"/>
          </a:ln>
        </p:spPr>
        <p:txBody>
          <a:bodyPr wrap="square">
            <a:spAutoFit/>
          </a:bodyPr>
          <a:lstStyle>
            <a:defPPr rtl="0">
              <a:defRPr lang="es-es"/>
            </a:defPPr>
            <a:lvl1pPr marL="171450" indent="-171450">
              <a:lnSpc>
                <a:spcPct val="150000"/>
              </a:lnSpc>
              <a:buFont typeface="Arial" panose="020B0604020202020204" pitchFamily="34" charset="0"/>
              <a:buChar char="•"/>
              <a:defRPr sz="1200" b="0">
                <a:effectLst/>
              </a:defRPr>
            </a:lvl1pPr>
          </a:lstStyle>
          <a:p>
            <a:r>
              <a:rPr lang="es-ES" dirty="0"/>
              <a:t>Escalonar el crédito ofrecido</a:t>
            </a:r>
          </a:p>
          <a:p>
            <a:r>
              <a:rPr lang="es-ES" dirty="0"/>
              <a:t>Establecer límite de crédito controlados</a:t>
            </a:r>
          </a:p>
          <a:p>
            <a:r>
              <a:rPr lang="es-ES" dirty="0"/>
              <a:t>Incluir seguro de crédito</a:t>
            </a:r>
          </a:p>
          <a:p>
            <a:r>
              <a:rPr lang="es-ES" dirty="0"/>
              <a:t>Implementar política de revisión dinámica</a:t>
            </a:r>
          </a:p>
        </p:txBody>
      </p:sp>
      <p:sp>
        <p:nvSpPr>
          <p:cNvPr id="29" name="CuadroTexto 28">
            <a:extLst>
              <a:ext uri="{FF2B5EF4-FFF2-40B4-BE49-F238E27FC236}">
                <a16:creationId xmlns:a16="http://schemas.microsoft.com/office/drawing/2014/main" id="{E51D5369-F182-CC77-7271-16C446AA6F9E}"/>
              </a:ext>
            </a:extLst>
          </p:cNvPr>
          <p:cNvSpPr txBox="1"/>
          <p:nvPr/>
        </p:nvSpPr>
        <p:spPr>
          <a:xfrm>
            <a:off x="8147321" y="4898390"/>
            <a:ext cx="3126633" cy="1296383"/>
          </a:xfrm>
          <a:prstGeom prst="roundRect">
            <a:avLst/>
          </a:prstGeom>
          <a:noFill/>
          <a:ln>
            <a:solidFill>
              <a:schemeClr val="accent5">
                <a:lumMod val="50000"/>
                <a:lumOff val="50000"/>
              </a:schemeClr>
            </a:solidFill>
            <a:prstDash val="sysDash"/>
          </a:ln>
        </p:spPr>
        <p:txBody>
          <a:bodyPr wrap="square">
            <a:spAutoFit/>
          </a:bodyPr>
          <a:lstStyle>
            <a:defPPr rtl="0">
              <a:defRPr lang="es-es"/>
            </a:defPPr>
            <a:lvl1pPr marL="171450" indent="-171450">
              <a:lnSpc>
                <a:spcPct val="150000"/>
              </a:lnSpc>
              <a:buFont typeface="Arial" panose="020B0604020202020204" pitchFamily="34" charset="0"/>
              <a:buChar char="•"/>
              <a:defRPr sz="1200" b="0">
                <a:effectLst/>
              </a:defRPr>
            </a:lvl1pPr>
          </a:lstStyle>
          <a:p>
            <a:r>
              <a:rPr lang="es-ES" dirty="0"/>
              <a:t>Límites de crédito elevados</a:t>
            </a:r>
          </a:p>
          <a:p>
            <a:r>
              <a:rPr lang="es-ES" dirty="0"/>
              <a:t>Tasas de interés más bajas</a:t>
            </a:r>
          </a:p>
          <a:p>
            <a:r>
              <a:rPr lang="es-ES" dirty="0"/>
              <a:t>Ofrecer más flexibilidad de pago</a:t>
            </a:r>
          </a:p>
          <a:p>
            <a:r>
              <a:rPr lang="es-ES" dirty="0"/>
              <a:t>Ofrecer programas de incentivos</a:t>
            </a:r>
          </a:p>
        </p:txBody>
      </p:sp>
    </p:spTree>
    <p:extLst>
      <p:ext uri="{BB962C8B-B14F-4D97-AF65-F5344CB8AC3E}">
        <p14:creationId xmlns:p14="http://schemas.microsoft.com/office/powerpoint/2010/main" val="2582763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a:extLst>
            <a:ext uri="{FF2B5EF4-FFF2-40B4-BE49-F238E27FC236}">
              <a16:creationId xmlns:a16="http://schemas.microsoft.com/office/drawing/2014/main" id="{6328BC4E-7759-9905-955A-26B25D46A5DA}"/>
            </a:ext>
          </a:extLst>
        </p:cNvPr>
        <p:cNvGrpSpPr/>
        <p:nvPr/>
      </p:nvGrpSpPr>
      <p:grpSpPr>
        <a:xfrm>
          <a:off x="0" y="0"/>
          <a:ext cx="0" cy="0"/>
          <a:chOff x="0" y="0"/>
          <a:chExt cx="0" cy="0"/>
        </a:xfrm>
      </p:grpSpPr>
      <p:sp>
        <p:nvSpPr>
          <p:cNvPr id="4" name="Elipse 3">
            <a:extLst>
              <a:ext uri="{FF2B5EF4-FFF2-40B4-BE49-F238E27FC236}">
                <a16:creationId xmlns:a16="http://schemas.microsoft.com/office/drawing/2014/main" id="{E3B3E10B-BE40-7FB4-64E3-01D4B99CC32F}"/>
              </a:ext>
              <a:ext uri="{C183D7F6-B498-43B3-948B-1728B52AA6E4}">
                <adec:decorative xmlns:adec="http://schemas.microsoft.com/office/drawing/2017/decorative" val="1"/>
              </a:ext>
            </a:extLst>
          </p:cNvPr>
          <p:cNvSpPr/>
          <p:nvPr/>
        </p:nvSpPr>
        <p:spPr>
          <a:xfrm>
            <a:off x="3338400" y="671564"/>
            <a:ext cx="5515200" cy="5514872"/>
          </a:xfrm>
          <a:prstGeom prst="ellipse">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1" name="Marcador de texto 10">
            <a:extLst>
              <a:ext uri="{FF2B5EF4-FFF2-40B4-BE49-F238E27FC236}">
                <a16:creationId xmlns:a16="http://schemas.microsoft.com/office/drawing/2014/main" id="{46718A37-9DF7-2026-66B5-3556F420B5AB}"/>
              </a:ext>
            </a:extLst>
          </p:cNvPr>
          <p:cNvSpPr>
            <a:spLocks noGrp="1"/>
          </p:cNvSpPr>
          <p:nvPr>
            <p:ph type="body" sz="quarter" idx="11"/>
          </p:nvPr>
        </p:nvSpPr>
        <p:spPr>
          <a:xfrm>
            <a:off x="4503545" y="3433864"/>
            <a:ext cx="3184910" cy="2411431"/>
          </a:xfrm>
        </p:spPr>
        <p:txBody>
          <a:bodyPr rtlCol="0"/>
          <a:lstStyle/>
          <a:p>
            <a:pPr algn="ctr" rtl="0"/>
            <a:r>
              <a:rPr lang="es-ES" sz="28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1800" b="1" dirty="0">
                <a:solidFill>
                  <a:schemeClr val="accent4">
                    <a:lumMod val="50000"/>
                  </a:schemeClr>
                </a:solidFill>
              </a:rPr>
              <a:t>Gorka </a:t>
            </a:r>
            <a:r>
              <a:rPr lang="es-ES" sz="1800" b="1" dirty="0" err="1">
                <a:solidFill>
                  <a:schemeClr val="accent4">
                    <a:lumMod val="50000"/>
                  </a:schemeClr>
                </a:solidFill>
              </a:rPr>
              <a:t>Bonals</a:t>
            </a:r>
            <a:r>
              <a:rPr lang="es-ES" sz="1800" b="1" dirty="0">
                <a:solidFill>
                  <a:schemeClr val="accent4">
                    <a:lumMod val="50000"/>
                  </a:schemeClr>
                </a:solidFill>
              </a:rPr>
              <a:t> Sastre</a:t>
            </a:r>
          </a:p>
          <a:p>
            <a:pPr algn="ctr" rtl="0"/>
            <a:r>
              <a:rPr lang="es-ES" sz="1800" b="1" dirty="0">
                <a:solidFill>
                  <a:schemeClr val="accent4">
                    <a:lumMod val="50000"/>
                  </a:schemeClr>
                </a:solidFill>
              </a:rPr>
              <a:t>Pau Fernández Ripollès</a:t>
            </a:r>
          </a:p>
          <a:p>
            <a:pPr algn="ctr" rtl="0"/>
            <a:r>
              <a:rPr lang="es-ES" sz="1800" b="1" dirty="0">
                <a:solidFill>
                  <a:schemeClr val="accent4">
                    <a:lumMod val="50000"/>
                  </a:schemeClr>
                </a:solidFill>
              </a:rPr>
              <a:t>German </a:t>
            </a:r>
            <a:r>
              <a:rPr lang="es-ES" sz="1800" b="1" dirty="0" err="1">
                <a:solidFill>
                  <a:schemeClr val="accent4">
                    <a:lumMod val="50000"/>
                  </a:schemeClr>
                </a:solidFill>
              </a:rPr>
              <a:t>Lizarraga</a:t>
            </a:r>
            <a:r>
              <a:rPr lang="es-ES" sz="1800" b="1" dirty="0">
                <a:solidFill>
                  <a:schemeClr val="accent4">
                    <a:lumMod val="50000"/>
                  </a:schemeClr>
                </a:solidFill>
              </a:rPr>
              <a:t> Pereira</a:t>
            </a:r>
          </a:p>
          <a:p>
            <a:pPr algn="ctr" rtl="0"/>
            <a:r>
              <a:rPr lang="es-ES" sz="1800" b="1" dirty="0">
                <a:solidFill>
                  <a:schemeClr val="accent4">
                    <a:lumMod val="50000"/>
                  </a:schemeClr>
                </a:solidFill>
              </a:rPr>
              <a:t>Carla </a:t>
            </a:r>
            <a:r>
              <a:rPr lang="es-ES" sz="1800" b="1" dirty="0" err="1">
                <a:solidFill>
                  <a:schemeClr val="accent4">
                    <a:lumMod val="50000"/>
                  </a:schemeClr>
                </a:solidFill>
              </a:rPr>
              <a:t>Lupión</a:t>
            </a:r>
            <a:r>
              <a:rPr lang="es-ES" sz="1800" b="1" dirty="0">
                <a:solidFill>
                  <a:schemeClr val="accent4">
                    <a:lumMod val="50000"/>
                  </a:schemeClr>
                </a:solidFill>
              </a:rPr>
              <a:t> </a:t>
            </a:r>
            <a:r>
              <a:rPr lang="es-ES" sz="1800" b="1" dirty="0" err="1">
                <a:solidFill>
                  <a:schemeClr val="accent4">
                    <a:lumMod val="50000"/>
                  </a:schemeClr>
                </a:solidFill>
              </a:rPr>
              <a:t>Saez</a:t>
            </a:r>
            <a:endParaRPr lang="es-ES" sz="1800" b="1" dirty="0">
              <a:solidFill>
                <a:schemeClr val="accent4">
                  <a:lumMod val="50000"/>
                </a:schemeClr>
              </a:solidFill>
            </a:endParaRPr>
          </a:p>
          <a:p>
            <a:pPr algn="ctr" rtl="0"/>
            <a:r>
              <a:rPr lang="es-ES" sz="1800" dirty="0">
                <a:solidFill>
                  <a:schemeClr val="accent4">
                    <a:lumMod val="50000"/>
                  </a:schemeClr>
                </a:solidFill>
              </a:rPr>
              <a:t>Natalya Martyn</a:t>
            </a:r>
            <a:endParaRPr lang="es-ES" sz="1800" b="1" dirty="0">
              <a:solidFill>
                <a:schemeClr val="accent4">
                  <a:lumMod val="50000"/>
                </a:schemeClr>
              </a:solidFill>
            </a:endParaRPr>
          </a:p>
        </p:txBody>
      </p:sp>
      <p:sp>
        <p:nvSpPr>
          <p:cNvPr id="21" name="Hexágono 20">
            <a:extLst>
              <a:ext uri="{FF2B5EF4-FFF2-40B4-BE49-F238E27FC236}">
                <a16:creationId xmlns:a16="http://schemas.microsoft.com/office/drawing/2014/main" id="{6F3DB436-FBEB-55AC-C5CC-9F7A17DC7191}"/>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17C8D1FA-2883-6EC6-566A-01779AB826C5}"/>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185CD2A-E082-D884-4D39-49A4C37046A2}"/>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0E86CC62-03FB-901F-2CF9-338DFBD20986}"/>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5" name="Título 6">
            <a:extLst>
              <a:ext uri="{FF2B5EF4-FFF2-40B4-BE49-F238E27FC236}">
                <a16:creationId xmlns:a16="http://schemas.microsoft.com/office/drawing/2014/main" id="{CBB28900-0BB1-AA00-1977-8D9EF3376E65}"/>
              </a:ext>
            </a:extLst>
          </p:cNvPr>
          <p:cNvSpPr>
            <a:spLocks noGrp="1"/>
          </p:cNvSpPr>
          <p:nvPr>
            <p:ph type="title"/>
          </p:nvPr>
        </p:nvSpPr>
        <p:spPr>
          <a:xfrm>
            <a:off x="3825528" y="1705316"/>
            <a:ext cx="4540944" cy="1627235"/>
          </a:xfrm>
          <a:noFill/>
        </p:spPr>
        <p:txBody>
          <a:bodyPr rtlCol="0"/>
          <a:lstStyle/>
          <a:p>
            <a:pPr algn="ctr" rtl="0"/>
            <a:r>
              <a:rPr lang="es-ES" sz="5400" b="1" dirty="0">
                <a:solidFill>
                  <a:schemeClr val="accent5">
                    <a:lumMod val="90000"/>
                    <a:lumOff val="10000"/>
                  </a:schemeClr>
                </a:solidFill>
                <a:effectLst>
                  <a:outerShdw blurRad="38100" dist="38100" dir="2700000" algn="tl">
                    <a:srgbClr val="000000">
                      <a:alpha val="43137"/>
                    </a:srgbClr>
                  </a:outerShdw>
                </a:effectLst>
                <a:latin typeface="+mj-lt"/>
              </a:rPr>
              <a:t>¡MUCHAS GRACIAS!</a:t>
            </a:r>
          </a:p>
        </p:txBody>
      </p:sp>
    </p:spTree>
    <p:extLst>
      <p:ext uri="{BB962C8B-B14F-4D97-AF65-F5344CB8AC3E}">
        <p14:creationId xmlns:p14="http://schemas.microsoft.com/office/powerpoint/2010/main" val="267308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B76B5-80CA-C259-4A55-43B3B518B58A}"/>
            </a:ext>
          </a:extLst>
        </p:cNvPr>
        <p:cNvGrpSpPr/>
        <p:nvPr/>
      </p:nvGrpSpPr>
      <p:grpSpPr>
        <a:xfrm>
          <a:off x="0" y="0"/>
          <a:ext cx="0" cy="0"/>
          <a:chOff x="0" y="0"/>
          <a:chExt cx="0" cy="0"/>
        </a:xfrm>
      </p:grpSpPr>
      <p:sp>
        <p:nvSpPr>
          <p:cNvPr id="40" name="Rectángulo: esquinas redondeadas 39">
            <a:extLst>
              <a:ext uri="{FF2B5EF4-FFF2-40B4-BE49-F238E27FC236}">
                <a16:creationId xmlns:a16="http://schemas.microsoft.com/office/drawing/2014/main" id="{8A2F1089-FAB7-50F0-5B4D-933DB11D91D8}"/>
              </a:ext>
            </a:extLst>
          </p:cNvPr>
          <p:cNvSpPr/>
          <p:nvPr/>
        </p:nvSpPr>
        <p:spPr>
          <a:xfrm>
            <a:off x="505959" y="1104371"/>
            <a:ext cx="7013778" cy="1174761"/>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3A1A5CA4-A361-F75B-4057-74FEB7954895}"/>
              </a:ext>
            </a:extLst>
          </p:cNvPr>
          <p:cNvSpPr txBox="1"/>
          <p:nvPr/>
        </p:nvSpPr>
        <p:spPr>
          <a:xfrm>
            <a:off x="505958" y="250347"/>
            <a:ext cx="11230211" cy="523220"/>
          </a:xfrm>
          <a:prstGeom prst="rect">
            <a:avLst/>
          </a:prstGeom>
          <a:noFill/>
        </p:spPr>
        <p:txBody>
          <a:bodyPr wrap="square">
            <a:spAutoFit/>
          </a:bodyPr>
          <a:lstStyle/>
          <a:p>
            <a:r>
              <a:rPr lang="es-ES" sz="2800" b="1" dirty="0">
                <a:solidFill>
                  <a:schemeClr val="accent3">
                    <a:lumMod val="50000"/>
                  </a:schemeClr>
                </a:solidFill>
                <a:effectLst/>
                <a:latin typeface="+mj-lt"/>
              </a:rPr>
              <a:t>Análisis del Perfil de Cliente - Anotaciones</a:t>
            </a:r>
          </a:p>
        </p:txBody>
      </p:sp>
      <p:sp>
        <p:nvSpPr>
          <p:cNvPr id="18" name="QuadreDeText 22">
            <a:extLst>
              <a:ext uri="{FF2B5EF4-FFF2-40B4-BE49-F238E27FC236}">
                <a16:creationId xmlns:a16="http://schemas.microsoft.com/office/drawing/2014/main" id="{4C41AD8D-14CA-BC43-CCED-5A5ACDEE7D76}"/>
              </a:ext>
            </a:extLst>
          </p:cNvPr>
          <p:cNvSpPr txBox="1"/>
          <p:nvPr/>
        </p:nvSpPr>
        <p:spPr>
          <a:xfrm>
            <a:off x="635384" y="1171518"/>
            <a:ext cx="6667783" cy="907941"/>
          </a:xfrm>
          <a:prstGeom prst="rect">
            <a:avLst/>
          </a:prstGeom>
          <a:noFill/>
        </p:spPr>
        <p:txBody>
          <a:bodyPr wrap="square" rtlCol="0">
            <a:spAutoFit/>
          </a:bodyPr>
          <a:lstStyle/>
          <a:p>
            <a:pPr>
              <a:spcBef>
                <a:spcPts val="600"/>
              </a:spcBef>
            </a:pPr>
            <a:r>
              <a:rPr lang="es-ES" sz="1200" b="1" kern="100" dirty="0">
                <a:cs typeface="Times New Roman" panose="02020603050405020304" pitchFamily="18" charset="0"/>
              </a:rPr>
              <a:t>1</a:t>
            </a:r>
            <a:r>
              <a:rPr lang="es-ES" sz="1200" kern="100" dirty="0">
                <a:cs typeface="Times New Roman" panose="02020603050405020304" pitchFamily="18" charset="0"/>
              </a:rPr>
              <a:t>. Creación de Grupos Demográficos</a:t>
            </a:r>
          </a:p>
          <a:p>
            <a:pPr marL="628650" lvl="1" indent="-171450" algn="just">
              <a:spcBef>
                <a:spcPts val="600"/>
              </a:spcBef>
              <a:buFont typeface="Arial" panose="020B0604020202020204" pitchFamily="34" charset="0"/>
              <a:buChar char="•"/>
            </a:pPr>
            <a:r>
              <a:rPr lang="es-ES" sz="1200" b="1" kern="100" dirty="0">
                <a:cs typeface="Times New Roman" panose="02020603050405020304" pitchFamily="18" charset="0"/>
              </a:rPr>
              <a:t>Grupos de Edad: </a:t>
            </a:r>
            <a:r>
              <a:rPr lang="es-ES" sz="1200" kern="100" dirty="0">
                <a:cs typeface="Times New Roman" panose="02020603050405020304" pitchFamily="18" charset="0"/>
              </a:rPr>
              <a:t>Hemos segmentado a los clientes en grupos de edad (18-30, 31-40, 41-50, 51-60, 60+). Esta categorización nos permite observar cómo varía la propensión a contratar productos financieros según el rango de edad</a:t>
            </a:r>
          </a:p>
        </p:txBody>
      </p:sp>
      <p:sp>
        <p:nvSpPr>
          <p:cNvPr id="2" name="Rectángulo 1">
            <a:extLst>
              <a:ext uri="{FF2B5EF4-FFF2-40B4-BE49-F238E27FC236}">
                <a16:creationId xmlns:a16="http://schemas.microsoft.com/office/drawing/2014/main" id="{EA416C7B-15FF-5C55-7EE6-6D55541368C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esquinas redondeadas 6">
            <a:extLst>
              <a:ext uri="{FF2B5EF4-FFF2-40B4-BE49-F238E27FC236}">
                <a16:creationId xmlns:a16="http://schemas.microsoft.com/office/drawing/2014/main" id="{162B3681-B390-6C51-B901-29BEE9340D80}"/>
              </a:ext>
            </a:extLst>
          </p:cNvPr>
          <p:cNvSpPr/>
          <p:nvPr/>
        </p:nvSpPr>
        <p:spPr>
          <a:xfrm>
            <a:off x="505960" y="2944470"/>
            <a:ext cx="7013777" cy="3583432"/>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Esta tasa se ha calculado por separado para </a:t>
            </a:r>
            <a:r>
              <a:rPr lang="es-ES" b="1"/>
              <a:t>depósitos</a:t>
            </a:r>
            <a:r>
              <a:rPr lang="es-ES"/>
              <a:t>, </a:t>
            </a:r>
            <a:r>
              <a:rPr lang="es-ES" b="1"/>
              <a:t>préstamos de vivienda</a:t>
            </a:r>
            <a:r>
              <a:rPr lang="es-ES"/>
              <a:t>, y </a:t>
            </a:r>
            <a:r>
              <a:rPr lang="es-ES" b="1"/>
              <a:t>préstamos personales</a:t>
            </a:r>
            <a:r>
              <a:rPr lang="es-ES"/>
              <a:t> en función de varias categorías demográficas: edad, estado civil, tipo de trabajo, y nivel educativo.</a:t>
            </a:r>
            <a:endParaRPr lang="es-ES" dirty="0"/>
          </a:p>
        </p:txBody>
      </p:sp>
      <p:sp>
        <p:nvSpPr>
          <p:cNvPr id="9" name="QuadreDeText 22">
            <a:extLst>
              <a:ext uri="{FF2B5EF4-FFF2-40B4-BE49-F238E27FC236}">
                <a16:creationId xmlns:a16="http://schemas.microsoft.com/office/drawing/2014/main" id="{3A20E044-9EEF-BB32-0735-F211E03C98AD}"/>
              </a:ext>
            </a:extLst>
          </p:cNvPr>
          <p:cNvSpPr txBox="1"/>
          <p:nvPr/>
        </p:nvSpPr>
        <p:spPr>
          <a:xfrm>
            <a:off x="661592" y="3106067"/>
            <a:ext cx="6244534" cy="1092607"/>
          </a:xfrm>
          <a:prstGeom prst="rect">
            <a:avLst/>
          </a:prstGeom>
          <a:noFill/>
        </p:spPr>
        <p:txBody>
          <a:bodyPr wrap="square" rtlCol="0">
            <a:spAutoFit/>
          </a:bodyPr>
          <a:lstStyle/>
          <a:p>
            <a:pPr>
              <a:spcBef>
                <a:spcPts val="600"/>
              </a:spcBef>
            </a:pPr>
            <a:r>
              <a:rPr lang="es-ES" sz="1200" b="1" kern="100" dirty="0">
                <a:cs typeface="Times New Roman" panose="02020603050405020304" pitchFamily="18" charset="0"/>
              </a:rPr>
              <a:t>2. </a:t>
            </a:r>
            <a:r>
              <a:rPr lang="es-ES" sz="1200" kern="100" dirty="0">
                <a:cs typeface="Times New Roman" panose="02020603050405020304" pitchFamily="18" charset="0"/>
              </a:rPr>
              <a:t>Cálculo de la Tasa de Contratación</a:t>
            </a:r>
          </a:p>
          <a:p>
            <a:pPr marL="628650" lvl="1" indent="-171450" algn="just">
              <a:spcBef>
                <a:spcPts val="600"/>
              </a:spcBef>
              <a:buFont typeface="Arial" panose="020B0604020202020204" pitchFamily="34" charset="0"/>
              <a:buChar char="•"/>
            </a:pPr>
            <a:r>
              <a:rPr lang="es-ES" sz="1200" b="1" kern="100" dirty="0">
                <a:cs typeface="Times New Roman" panose="02020603050405020304" pitchFamily="18" charset="0"/>
              </a:rPr>
              <a:t>Método de Cálculo: </a:t>
            </a:r>
            <a:r>
              <a:rPr lang="es-ES" sz="1200" kern="100" dirty="0">
                <a:cs typeface="Times New Roman" panose="02020603050405020304" pitchFamily="18" charset="0"/>
              </a:rPr>
              <a:t>La tasa de contratación para cada producto financiero se ha calculado como el porcentaje de clientes dentro de cada categoría que ha contratado dicho producto. La fórmula aplicada es:</a:t>
            </a:r>
          </a:p>
          <a:p>
            <a:endParaRPr lang="es-ES" sz="1200" dirty="0"/>
          </a:p>
        </p:txBody>
      </p:sp>
      <p:sp>
        <p:nvSpPr>
          <p:cNvPr id="3" name="QuadreDeText 16">
            <a:extLst>
              <a:ext uri="{FF2B5EF4-FFF2-40B4-BE49-F238E27FC236}">
                <a16:creationId xmlns:a16="http://schemas.microsoft.com/office/drawing/2014/main" id="{23034F90-9CCE-288A-F409-66B504FFF8C6}"/>
              </a:ext>
            </a:extLst>
          </p:cNvPr>
          <p:cNvSpPr txBox="1"/>
          <p:nvPr/>
        </p:nvSpPr>
        <p:spPr>
          <a:xfrm>
            <a:off x="7778973" y="1091752"/>
            <a:ext cx="3957196" cy="919401"/>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200" kern="100" dirty="0">
                <a:cs typeface="Times New Roman" panose="02020603050405020304" pitchFamily="18" charset="0"/>
              </a:rPr>
              <a:t>Agrupar a los clientes por edad </a:t>
            </a:r>
            <a:r>
              <a:rPr lang="es-ES" sz="1200" b="1" kern="100" dirty="0">
                <a:cs typeface="Times New Roman" panose="02020603050405020304" pitchFamily="18" charset="0"/>
              </a:rPr>
              <a:t>facilita el análisis </a:t>
            </a:r>
            <a:r>
              <a:rPr lang="es-ES" sz="1200" kern="100" dirty="0">
                <a:cs typeface="Times New Roman" panose="02020603050405020304" pitchFamily="18" charset="0"/>
              </a:rPr>
              <a:t>de patrones de comportamiento financiero asociados a las </a:t>
            </a:r>
            <a:r>
              <a:rPr lang="es-ES" sz="1200" b="1" kern="100" dirty="0">
                <a:cs typeface="Times New Roman" panose="02020603050405020304" pitchFamily="18" charset="0"/>
              </a:rPr>
              <a:t>distintas etapas de la vida </a:t>
            </a:r>
            <a:r>
              <a:rPr lang="es-ES" sz="1200" kern="100" dirty="0">
                <a:cs typeface="Times New Roman" panose="02020603050405020304" pitchFamily="18" charset="0"/>
              </a:rPr>
              <a:t>(jóvenes, adultos y personas cercanas a la jubilación).</a:t>
            </a:r>
            <a:endParaRPr lang="es-ES" sz="1200" dirty="0"/>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2DC978B9-B484-96CB-91F7-2102AC221866}"/>
                  </a:ext>
                </a:extLst>
              </p:cNvPr>
              <p:cNvSpPr txBox="1"/>
              <p:nvPr/>
            </p:nvSpPr>
            <p:spPr>
              <a:xfrm>
                <a:off x="1198225" y="4226330"/>
                <a:ext cx="5302837" cy="509856"/>
              </a:xfrm>
              <a:prstGeom prst="roundRect">
                <a:avLst/>
              </a:prstGeom>
              <a:noFill/>
              <a:ln>
                <a:solidFill>
                  <a:schemeClr val="accent5">
                    <a:lumMod val="50000"/>
                    <a:lumOff val="50000"/>
                  </a:schemeClr>
                </a:solidFill>
                <a:prstDash val="sysDash"/>
              </a:ln>
            </p:spPr>
            <p:txBody>
              <a:bodyPr wrap="square">
                <a:spAutoFit/>
              </a:bodyPr>
              <a:lstStyle/>
              <a:p>
                <a:r>
                  <a:rPr lang="es-ES" sz="1600" dirty="0"/>
                  <a:t>Tasa de contratación (%) =</a:t>
                </a:r>
                <a14:m>
                  <m:oMath xmlns:m="http://schemas.openxmlformats.org/officeDocument/2006/math">
                    <m:d>
                      <m:dPr>
                        <m:ctrlPr>
                          <a:rPr lang="es-ES" sz="1600" i="1" smtClean="0">
                            <a:latin typeface="Cambria Math" panose="02040503050406030204" pitchFamily="18" charset="0"/>
                          </a:rPr>
                        </m:ctrlPr>
                      </m:dPr>
                      <m:e>
                        <m:f>
                          <m:fPr>
                            <m:ctrlPr>
                              <a:rPr lang="es-ES" sz="1600" i="1" smtClean="0">
                                <a:latin typeface="Cambria Math" panose="02040503050406030204" pitchFamily="18" charset="0"/>
                              </a:rPr>
                            </m:ctrlPr>
                          </m:fPr>
                          <m:num>
                            <m:r>
                              <a:rPr lang="es-ES" sz="1600" b="0" i="1" smtClean="0">
                                <a:latin typeface="Cambria Math" panose="02040503050406030204" pitchFamily="18" charset="0"/>
                              </a:rPr>
                              <m:t>𝑇𝑜𝑡𝑎𝑙</m:t>
                            </m:r>
                            <m:r>
                              <a:rPr lang="es-ES" sz="1600" b="0" i="1" smtClean="0">
                                <a:latin typeface="Cambria Math" panose="02040503050406030204" pitchFamily="18" charset="0"/>
                              </a:rPr>
                              <m:t> </m:t>
                            </m:r>
                            <m:r>
                              <a:rPr lang="es-ES" sz="1600" b="0" i="1" smtClean="0">
                                <a:latin typeface="Cambria Math" panose="02040503050406030204" pitchFamily="18" charset="0"/>
                              </a:rPr>
                              <m:t>𝑑𝑒</m:t>
                            </m:r>
                            <m:r>
                              <a:rPr lang="es-ES" sz="1600" b="0" i="1" smtClean="0">
                                <a:latin typeface="Cambria Math" panose="02040503050406030204" pitchFamily="18" charset="0"/>
                              </a:rPr>
                              <m:t> </m:t>
                            </m:r>
                            <m:r>
                              <a:rPr lang="es-ES" sz="1600" b="0" i="1" smtClean="0">
                                <a:latin typeface="Cambria Math" panose="02040503050406030204" pitchFamily="18" charset="0"/>
                              </a:rPr>
                              <m:t>𝑐𝑜𝑛𝑡𝑟𝑎𝑡𝑜𝑠</m:t>
                            </m:r>
                            <m:r>
                              <a:rPr lang="es-ES" sz="1600" b="0" i="1" smtClean="0">
                                <a:latin typeface="Cambria Math" panose="02040503050406030204" pitchFamily="18" charset="0"/>
                              </a:rPr>
                              <m:t> </m:t>
                            </m:r>
                            <m:r>
                              <a:rPr lang="es-ES" sz="1600" b="0" i="1" smtClean="0">
                                <a:latin typeface="Cambria Math" panose="02040503050406030204" pitchFamily="18" charset="0"/>
                              </a:rPr>
                              <m:t>𝑒𝑛</m:t>
                            </m:r>
                            <m:r>
                              <a:rPr lang="es-ES" sz="1600" b="0" i="1" smtClean="0">
                                <a:latin typeface="Cambria Math" panose="02040503050406030204" pitchFamily="18" charset="0"/>
                              </a:rPr>
                              <m:t> </m:t>
                            </m:r>
                            <m:r>
                              <a:rPr lang="es-ES" sz="1600" b="0" i="1" smtClean="0">
                                <a:latin typeface="Cambria Math" panose="02040503050406030204" pitchFamily="18" charset="0"/>
                              </a:rPr>
                              <m:t>𝑒𝑙</m:t>
                            </m:r>
                            <m:r>
                              <a:rPr lang="es-ES" sz="1600" b="0" i="1" smtClean="0">
                                <a:latin typeface="Cambria Math" panose="02040503050406030204" pitchFamily="18" charset="0"/>
                              </a:rPr>
                              <m:t> </m:t>
                            </m:r>
                            <m:r>
                              <a:rPr lang="es-ES" sz="1600" b="0" i="1" smtClean="0">
                                <a:latin typeface="Cambria Math" panose="02040503050406030204" pitchFamily="18" charset="0"/>
                              </a:rPr>
                              <m:t>𝑔𝑟𝑢𝑝𝑜</m:t>
                            </m:r>
                          </m:num>
                          <m:den>
                            <m:r>
                              <a:rPr lang="es-ES" sz="1600" b="0" i="1" smtClean="0">
                                <a:latin typeface="Cambria Math" panose="02040503050406030204" pitchFamily="18" charset="0"/>
                              </a:rPr>
                              <m:t>𝑇𝑜𝑡𝑎𝑙</m:t>
                            </m:r>
                            <m:r>
                              <a:rPr lang="es-ES" sz="1600" b="0" i="1" smtClean="0">
                                <a:latin typeface="Cambria Math" panose="02040503050406030204" pitchFamily="18" charset="0"/>
                              </a:rPr>
                              <m:t> </m:t>
                            </m:r>
                            <m:r>
                              <a:rPr lang="es-ES" sz="1600" b="0" i="1" smtClean="0">
                                <a:latin typeface="Cambria Math" panose="02040503050406030204" pitchFamily="18" charset="0"/>
                              </a:rPr>
                              <m:t>𝑑𝑒</m:t>
                            </m:r>
                            <m:r>
                              <a:rPr lang="es-ES" sz="1600" b="0" i="1" smtClean="0">
                                <a:latin typeface="Cambria Math" panose="02040503050406030204" pitchFamily="18" charset="0"/>
                              </a:rPr>
                              <m:t> </m:t>
                            </m:r>
                            <m:r>
                              <a:rPr lang="es-ES" sz="1600" b="0" i="1" smtClean="0">
                                <a:latin typeface="Cambria Math" panose="02040503050406030204" pitchFamily="18" charset="0"/>
                              </a:rPr>
                              <m:t>𝑐𝑙𝑖𝑒𝑛𝑡𝑒𝑠</m:t>
                            </m:r>
                          </m:den>
                        </m:f>
                      </m:e>
                    </m:d>
                  </m:oMath>
                </a14:m>
                <a:r>
                  <a:rPr lang="es-ES" sz="1600" dirty="0"/>
                  <a:t> x 100</a:t>
                </a:r>
              </a:p>
            </p:txBody>
          </p:sp>
        </mc:Choice>
        <mc:Fallback xmlns="">
          <p:sp>
            <p:nvSpPr>
              <p:cNvPr id="4" name="CuadroTexto 3">
                <a:extLst>
                  <a:ext uri="{FF2B5EF4-FFF2-40B4-BE49-F238E27FC236}">
                    <a16:creationId xmlns:a16="http://schemas.microsoft.com/office/drawing/2014/main" id="{2DC978B9-B484-96CB-91F7-2102AC221866}"/>
                  </a:ext>
                </a:extLst>
              </p:cNvPr>
              <p:cNvSpPr txBox="1">
                <a:spLocks noRot="1" noChangeAspect="1" noMove="1" noResize="1" noEditPoints="1" noAdjustHandles="1" noChangeArrowheads="1" noChangeShapeType="1" noTextEdit="1"/>
              </p:cNvSpPr>
              <p:nvPr/>
            </p:nvSpPr>
            <p:spPr>
              <a:xfrm>
                <a:off x="1198225" y="4226330"/>
                <a:ext cx="5302837" cy="509856"/>
              </a:xfrm>
              <a:prstGeom prst="roundRect">
                <a:avLst/>
              </a:prstGeom>
              <a:blipFill>
                <a:blip r:embed="rId3"/>
                <a:stretch>
                  <a:fillRect l="-115"/>
                </a:stretch>
              </a:blipFill>
              <a:ln>
                <a:solidFill>
                  <a:schemeClr val="accent5">
                    <a:lumMod val="50000"/>
                    <a:lumOff val="50000"/>
                  </a:schemeClr>
                </a:solidFill>
                <a:prstDash val="sysDash"/>
              </a:ln>
            </p:spPr>
            <p:txBody>
              <a:bodyPr/>
              <a:lstStyle/>
              <a:p>
                <a:r>
                  <a:rPr lang="ca-ES">
                    <a:noFill/>
                  </a:rPr>
                  <a:t> </a:t>
                </a:r>
              </a:p>
            </p:txBody>
          </p:sp>
        </mc:Fallback>
      </mc:AlternateContent>
      <p:sp>
        <p:nvSpPr>
          <p:cNvPr id="13" name="QuadreDeText 22">
            <a:extLst>
              <a:ext uri="{FF2B5EF4-FFF2-40B4-BE49-F238E27FC236}">
                <a16:creationId xmlns:a16="http://schemas.microsoft.com/office/drawing/2014/main" id="{8BEFF470-2B39-6742-23A3-1DACDAC02AAD}"/>
              </a:ext>
            </a:extLst>
          </p:cNvPr>
          <p:cNvSpPr txBox="1"/>
          <p:nvPr/>
        </p:nvSpPr>
        <p:spPr>
          <a:xfrm>
            <a:off x="793162" y="5216957"/>
            <a:ext cx="6112964" cy="646331"/>
          </a:xfrm>
          <a:prstGeom prst="rect">
            <a:avLst/>
          </a:prstGeom>
          <a:noFill/>
        </p:spPr>
        <p:txBody>
          <a:bodyPr wrap="square" rtlCol="0">
            <a:spAutoFit/>
          </a:bodyPr>
          <a:lstStyle/>
          <a:p>
            <a:r>
              <a:rPr lang="es-ES" sz="1200" dirty="0"/>
              <a:t>Esta tasa se ha calculado por separado para </a:t>
            </a:r>
            <a:r>
              <a:rPr lang="es-ES" sz="1200" b="1" dirty="0"/>
              <a:t>depósitos</a:t>
            </a:r>
            <a:r>
              <a:rPr lang="es-ES" sz="1200" dirty="0"/>
              <a:t>, </a:t>
            </a:r>
            <a:r>
              <a:rPr lang="es-ES" sz="1200" b="1" dirty="0"/>
              <a:t>préstamos de vivienda</a:t>
            </a:r>
            <a:r>
              <a:rPr lang="es-ES" sz="1200" dirty="0"/>
              <a:t>, y </a:t>
            </a:r>
            <a:r>
              <a:rPr lang="es-ES" sz="1200" b="1" dirty="0"/>
              <a:t>préstamos personales</a:t>
            </a:r>
            <a:r>
              <a:rPr lang="es-ES" sz="1200" dirty="0"/>
              <a:t> en función de varias categorías demográficas: edad, estado civil, tipo de trabajo, y nivel educativo.</a:t>
            </a:r>
          </a:p>
        </p:txBody>
      </p:sp>
    </p:spTree>
    <p:extLst>
      <p:ext uri="{BB962C8B-B14F-4D97-AF65-F5344CB8AC3E}">
        <p14:creationId xmlns:p14="http://schemas.microsoft.com/office/powerpoint/2010/main" val="3119584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43A8A396-C67C-4808-C549-0171BB041A27}"/>
              </a:ext>
            </a:extLst>
          </p:cNvPr>
          <p:cNvSpPr/>
          <p:nvPr/>
        </p:nvSpPr>
        <p:spPr>
          <a:xfrm>
            <a:off x="505958" y="1104370"/>
            <a:ext cx="11230211" cy="529643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7A64AEB4-FA9E-A73D-79B8-7640E07A141F}"/>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DISTRIBUCIÓN DE LAS VARIABLES DEMOGRÁFICAS</a:t>
            </a:r>
            <a:endParaRPr lang="es-ES" sz="2400" b="1" i="1" dirty="0">
              <a:solidFill>
                <a:schemeClr val="accent3">
                  <a:lumMod val="50000"/>
                </a:schemeClr>
              </a:solidFill>
              <a:effectLst/>
              <a:latin typeface="+mj-lt"/>
            </a:endParaRPr>
          </a:p>
        </p:txBody>
      </p:sp>
      <p:pic>
        <p:nvPicPr>
          <p:cNvPr id="7" name="Imagen 6">
            <a:extLst>
              <a:ext uri="{FF2B5EF4-FFF2-40B4-BE49-F238E27FC236}">
                <a16:creationId xmlns:a16="http://schemas.microsoft.com/office/drawing/2014/main" id="{0CBD6E74-9204-9051-3BE0-16B11D5C8B6D}"/>
              </a:ext>
            </a:extLst>
          </p:cNvPr>
          <p:cNvPicPr>
            <a:picLocks noChangeAspect="1"/>
          </p:cNvPicPr>
          <p:nvPr/>
        </p:nvPicPr>
        <p:blipFill>
          <a:blip r:embed="rId2"/>
          <a:stretch>
            <a:fillRect/>
          </a:stretch>
        </p:blipFill>
        <p:spPr>
          <a:xfrm>
            <a:off x="635384" y="2126340"/>
            <a:ext cx="4709738" cy="3252489"/>
          </a:xfrm>
          <a:prstGeom prst="rect">
            <a:avLst/>
          </a:prstGeom>
        </p:spPr>
      </p:pic>
      <p:pic>
        <p:nvPicPr>
          <p:cNvPr id="11" name="Imagen 10">
            <a:extLst>
              <a:ext uri="{FF2B5EF4-FFF2-40B4-BE49-F238E27FC236}">
                <a16:creationId xmlns:a16="http://schemas.microsoft.com/office/drawing/2014/main" id="{25B292B8-D947-A08A-238B-B07E357317D0}"/>
              </a:ext>
            </a:extLst>
          </p:cNvPr>
          <p:cNvPicPr>
            <a:picLocks noChangeAspect="1"/>
          </p:cNvPicPr>
          <p:nvPr/>
        </p:nvPicPr>
        <p:blipFill>
          <a:blip r:embed="rId3"/>
          <a:srcRect b="6519"/>
          <a:stretch/>
        </p:blipFill>
        <p:spPr>
          <a:xfrm>
            <a:off x="5345122" y="2121907"/>
            <a:ext cx="6277495" cy="3252489"/>
          </a:xfrm>
          <a:prstGeom prst="rect">
            <a:avLst/>
          </a:prstGeom>
        </p:spPr>
      </p:pic>
      <p:sp>
        <p:nvSpPr>
          <p:cNvPr id="4" name="QuadreDeText 22">
            <a:extLst>
              <a:ext uri="{FF2B5EF4-FFF2-40B4-BE49-F238E27FC236}">
                <a16:creationId xmlns:a16="http://schemas.microsoft.com/office/drawing/2014/main" id="{BDB2767B-0380-67AA-7F7B-13D8FA19B391}"/>
              </a:ext>
            </a:extLst>
          </p:cNvPr>
          <p:cNvSpPr txBox="1"/>
          <p:nvPr/>
        </p:nvSpPr>
        <p:spPr>
          <a:xfrm>
            <a:off x="635384" y="1775406"/>
            <a:ext cx="4563541" cy="276999"/>
          </a:xfrm>
          <a:prstGeom prst="rect">
            <a:avLst/>
          </a:prstGeom>
          <a:noFill/>
        </p:spPr>
        <p:txBody>
          <a:bodyPr wrap="square" rtlCol="0">
            <a:spAutoFit/>
          </a:bodyPr>
          <a:lstStyle/>
          <a:p>
            <a:r>
              <a:rPr lang="es-ES" sz="1200" b="1" dirty="0"/>
              <a:t>1</a:t>
            </a:r>
            <a:r>
              <a:rPr lang="es-ES" sz="1200" dirty="0"/>
              <a:t>. Variable “</a:t>
            </a:r>
            <a:r>
              <a:rPr lang="es-ES" sz="1200" i="1" dirty="0" err="1"/>
              <a:t>age</a:t>
            </a:r>
            <a:r>
              <a:rPr lang="es-ES" sz="1200" dirty="0"/>
              <a:t>”</a:t>
            </a:r>
          </a:p>
        </p:txBody>
      </p:sp>
      <p:sp>
        <p:nvSpPr>
          <p:cNvPr id="6" name="Rectángulo 5">
            <a:extLst>
              <a:ext uri="{FF2B5EF4-FFF2-40B4-BE49-F238E27FC236}">
                <a16:creationId xmlns:a16="http://schemas.microsoft.com/office/drawing/2014/main" id="{53126ED1-B32B-9045-925A-69F5CF49DB7F}"/>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22">
            <a:extLst>
              <a:ext uri="{FF2B5EF4-FFF2-40B4-BE49-F238E27FC236}">
                <a16:creationId xmlns:a16="http://schemas.microsoft.com/office/drawing/2014/main" id="{F08CE0EA-BC6E-EA36-4688-B22C07083BDF}"/>
              </a:ext>
            </a:extLst>
          </p:cNvPr>
          <p:cNvSpPr txBox="1"/>
          <p:nvPr/>
        </p:nvSpPr>
        <p:spPr>
          <a:xfrm>
            <a:off x="5345122" y="1775406"/>
            <a:ext cx="4563541" cy="276999"/>
          </a:xfrm>
          <a:prstGeom prst="rect">
            <a:avLst/>
          </a:prstGeom>
          <a:noFill/>
        </p:spPr>
        <p:txBody>
          <a:bodyPr wrap="square" rtlCol="0">
            <a:spAutoFit/>
          </a:bodyPr>
          <a:lstStyle/>
          <a:p>
            <a:r>
              <a:rPr lang="es-ES" sz="1200" b="1" dirty="0"/>
              <a:t>2</a:t>
            </a:r>
            <a:r>
              <a:rPr lang="es-ES" sz="1200" dirty="0"/>
              <a:t>. Variable “</a:t>
            </a:r>
            <a:r>
              <a:rPr lang="es-ES" sz="1200" i="1" dirty="0" err="1"/>
              <a:t>job</a:t>
            </a:r>
            <a:r>
              <a:rPr lang="es-ES" sz="1200" dirty="0"/>
              <a:t>”</a:t>
            </a:r>
          </a:p>
        </p:txBody>
      </p:sp>
    </p:spTree>
    <p:extLst>
      <p:ext uri="{BB962C8B-B14F-4D97-AF65-F5344CB8AC3E}">
        <p14:creationId xmlns:p14="http://schemas.microsoft.com/office/powerpoint/2010/main" val="2936829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3F6E9C-6A71-BF0A-A329-4A5C3E801A18}"/>
            </a:ext>
          </a:extLst>
        </p:cNvPr>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CE088D2E-D640-3DE2-8E7B-99D009DD4D01}"/>
              </a:ext>
            </a:extLst>
          </p:cNvPr>
          <p:cNvSpPr/>
          <p:nvPr/>
        </p:nvSpPr>
        <p:spPr>
          <a:xfrm>
            <a:off x="505958" y="1104370"/>
            <a:ext cx="11230211" cy="529643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1E0E062D-2CD9-F4D3-6F5B-38EEEFE2CFA8}"/>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DISTRIBUCIÓN DE LAS VARIABLES DEMOGRÁFICAS</a:t>
            </a:r>
            <a:endParaRPr lang="es-ES" sz="2400" b="1" i="1" dirty="0">
              <a:solidFill>
                <a:schemeClr val="accent3">
                  <a:lumMod val="50000"/>
                </a:schemeClr>
              </a:solidFill>
              <a:effectLst/>
              <a:latin typeface="+mj-lt"/>
            </a:endParaRPr>
          </a:p>
        </p:txBody>
      </p:sp>
      <p:sp>
        <p:nvSpPr>
          <p:cNvPr id="4" name="QuadreDeText 22">
            <a:extLst>
              <a:ext uri="{FF2B5EF4-FFF2-40B4-BE49-F238E27FC236}">
                <a16:creationId xmlns:a16="http://schemas.microsoft.com/office/drawing/2014/main" id="{8EB72098-8781-F72D-BCDB-9BE7C21FA960}"/>
              </a:ext>
            </a:extLst>
          </p:cNvPr>
          <p:cNvSpPr txBox="1"/>
          <p:nvPr/>
        </p:nvSpPr>
        <p:spPr>
          <a:xfrm>
            <a:off x="635832" y="1551348"/>
            <a:ext cx="4563541" cy="276999"/>
          </a:xfrm>
          <a:prstGeom prst="rect">
            <a:avLst/>
          </a:prstGeom>
          <a:noFill/>
        </p:spPr>
        <p:txBody>
          <a:bodyPr wrap="square" rtlCol="0">
            <a:spAutoFit/>
          </a:bodyPr>
          <a:lstStyle/>
          <a:p>
            <a:r>
              <a:rPr lang="es-ES" sz="1200" b="1" dirty="0"/>
              <a:t>3</a:t>
            </a:r>
            <a:r>
              <a:rPr lang="es-ES" sz="1200" dirty="0"/>
              <a:t>. Variable “</a:t>
            </a:r>
            <a:r>
              <a:rPr lang="es-ES" sz="1200" i="1" dirty="0"/>
              <a:t>marital</a:t>
            </a:r>
            <a:r>
              <a:rPr lang="es-ES" sz="1200" dirty="0"/>
              <a:t>”</a:t>
            </a:r>
          </a:p>
        </p:txBody>
      </p:sp>
      <p:sp>
        <p:nvSpPr>
          <p:cNvPr id="6" name="Rectángulo 5">
            <a:extLst>
              <a:ext uri="{FF2B5EF4-FFF2-40B4-BE49-F238E27FC236}">
                <a16:creationId xmlns:a16="http://schemas.microsoft.com/office/drawing/2014/main" id="{B35E5467-599B-D860-FB46-043BA6AB5A3B}"/>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22">
            <a:extLst>
              <a:ext uri="{FF2B5EF4-FFF2-40B4-BE49-F238E27FC236}">
                <a16:creationId xmlns:a16="http://schemas.microsoft.com/office/drawing/2014/main" id="{E12E0DEC-9669-B7C7-C029-45AF5C3B6F45}"/>
              </a:ext>
            </a:extLst>
          </p:cNvPr>
          <p:cNvSpPr txBox="1"/>
          <p:nvPr/>
        </p:nvSpPr>
        <p:spPr>
          <a:xfrm>
            <a:off x="6186000" y="1551348"/>
            <a:ext cx="4563541" cy="276999"/>
          </a:xfrm>
          <a:prstGeom prst="rect">
            <a:avLst/>
          </a:prstGeom>
          <a:noFill/>
        </p:spPr>
        <p:txBody>
          <a:bodyPr wrap="square" rtlCol="0">
            <a:spAutoFit/>
          </a:bodyPr>
          <a:lstStyle/>
          <a:p>
            <a:r>
              <a:rPr lang="es-ES" sz="1200" b="1" dirty="0"/>
              <a:t>4</a:t>
            </a:r>
            <a:r>
              <a:rPr lang="es-ES" sz="1200" dirty="0"/>
              <a:t>. Variable “</a:t>
            </a:r>
            <a:r>
              <a:rPr lang="es-ES" sz="1200" i="1" dirty="0" err="1"/>
              <a:t>education</a:t>
            </a:r>
            <a:r>
              <a:rPr lang="es-ES" sz="1200" dirty="0"/>
              <a:t>”</a:t>
            </a:r>
          </a:p>
        </p:txBody>
      </p:sp>
      <p:pic>
        <p:nvPicPr>
          <p:cNvPr id="3" name="Imagen 2">
            <a:extLst>
              <a:ext uri="{FF2B5EF4-FFF2-40B4-BE49-F238E27FC236}">
                <a16:creationId xmlns:a16="http://schemas.microsoft.com/office/drawing/2014/main" id="{A540A7DC-F991-70FB-AD31-B2C770756689}"/>
              </a:ext>
            </a:extLst>
          </p:cNvPr>
          <p:cNvPicPr>
            <a:picLocks noChangeAspect="1"/>
          </p:cNvPicPr>
          <p:nvPr/>
        </p:nvPicPr>
        <p:blipFill>
          <a:blip r:embed="rId2"/>
          <a:srcRect t="613" b="1"/>
          <a:stretch/>
        </p:blipFill>
        <p:spPr>
          <a:xfrm>
            <a:off x="635832" y="1968324"/>
            <a:ext cx="4562644" cy="3568523"/>
          </a:xfrm>
          <a:prstGeom prst="rect">
            <a:avLst/>
          </a:prstGeom>
        </p:spPr>
      </p:pic>
      <p:pic>
        <p:nvPicPr>
          <p:cNvPr id="9" name="Imagen 8">
            <a:extLst>
              <a:ext uri="{FF2B5EF4-FFF2-40B4-BE49-F238E27FC236}">
                <a16:creationId xmlns:a16="http://schemas.microsoft.com/office/drawing/2014/main" id="{D9CDF58B-A1B4-8C0A-4068-2C1275150DEE}"/>
              </a:ext>
            </a:extLst>
          </p:cNvPr>
          <p:cNvPicPr>
            <a:picLocks noChangeAspect="1"/>
          </p:cNvPicPr>
          <p:nvPr/>
        </p:nvPicPr>
        <p:blipFill>
          <a:blip r:embed="rId3"/>
          <a:srcRect t="3474"/>
          <a:stretch/>
        </p:blipFill>
        <p:spPr>
          <a:xfrm>
            <a:off x="6188709" y="1828346"/>
            <a:ext cx="4557674" cy="3848145"/>
          </a:xfrm>
          <a:prstGeom prst="rect">
            <a:avLst/>
          </a:prstGeom>
        </p:spPr>
      </p:pic>
    </p:spTree>
    <p:extLst>
      <p:ext uri="{BB962C8B-B14F-4D97-AF65-F5344CB8AC3E}">
        <p14:creationId xmlns:p14="http://schemas.microsoft.com/office/powerpoint/2010/main" val="4048672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n 19">
            <a:extLst>
              <a:ext uri="{FF2B5EF4-FFF2-40B4-BE49-F238E27FC236}">
                <a16:creationId xmlns:a16="http://schemas.microsoft.com/office/drawing/2014/main" id="{6A902AE1-887B-FEC4-2BB0-5448BEE9301F}"/>
              </a:ext>
            </a:extLst>
          </p:cNvPr>
          <p:cNvPicPr>
            <a:picLocks noChangeAspect="1"/>
          </p:cNvPicPr>
          <p:nvPr/>
        </p:nvPicPr>
        <p:blipFill>
          <a:blip r:embed="rId3"/>
          <a:stretch>
            <a:fillRect/>
          </a:stretch>
        </p:blipFill>
        <p:spPr>
          <a:xfrm>
            <a:off x="6559840" y="1396319"/>
            <a:ext cx="4658418" cy="2490152"/>
          </a:xfrm>
          <a:prstGeom prst="rect">
            <a:avLst/>
          </a:prstGeom>
        </p:spPr>
      </p:pic>
      <p:pic>
        <p:nvPicPr>
          <p:cNvPr id="18" name="Imagen 17">
            <a:extLst>
              <a:ext uri="{FF2B5EF4-FFF2-40B4-BE49-F238E27FC236}">
                <a16:creationId xmlns:a16="http://schemas.microsoft.com/office/drawing/2014/main" id="{623B17E9-09AE-A8A0-0099-41FD1A34F9AB}"/>
              </a:ext>
            </a:extLst>
          </p:cNvPr>
          <p:cNvPicPr>
            <a:picLocks noChangeAspect="1"/>
          </p:cNvPicPr>
          <p:nvPr/>
        </p:nvPicPr>
        <p:blipFill>
          <a:blip r:embed="rId4"/>
          <a:stretch>
            <a:fillRect/>
          </a:stretch>
        </p:blipFill>
        <p:spPr>
          <a:xfrm>
            <a:off x="3180019" y="3976317"/>
            <a:ext cx="4834612" cy="2653083"/>
          </a:xfrm>
          <a:prstGeom prst="rect">
            <a:avLst/>
          </a:prstGeom>
        </p:spPr>
      </p:pic>
      <p:sp>
        <p:nvSpPr>
          <p:cNvPr id="5" name="QuadreDeText 3">
            <a:extLst>
              <a:ext uri="{FF2B5EF4-FFF2-40B4-BE49-F238E27FC236}">
                <a16:creationId xmlns:a16="http://schemas.microsoft.com/office/drawing/2014/main" id="{7A64AEB4-FA9E-A73D-79B8-7640E07A141F}"/>
              </a:ext>
            </a:extLst>
          </p:cNvPr>
          <p:cNvSpPr txBox="1"/>
          <p:nvPr/>
        </p:nvSpPr>
        <p:spPr>
          <a:xfrm>
            <a:off x="505959" y="250347"/>
            <a:ext cx="11230210" cy="677108"/>
          </a:xfrm>
          <a:prstGeom prst="rect">
            <a:avLst/>
          </a:prstGeom>
          <a:noFill/>
        </p:spPr>
        <p:txBody>
          <a:bodyPr wrap="square">
            <a:spAutoFit/>
          </a:bodyPr>
          <a:lstStyle/>
          <a:p>
            <a:r>
              <a:rPr lang="es-ES" sz="2400" b="1" dirty="0">
                <a:solidFill>
                  <a:schemeClr val="accent3">
                    <a:lumMod val="50000"/>
                  </a:schemeClr>
                </a:solidFill>
                <a:effectLst/>
                <a:latin typeface="+mj-lt"/>
              </a:rPr>
              <a:t>ANÁLISIS DE TASAS DE CONTRATACIÓN</a:t>
            </a:r>
          </a:p>
          <a:p>
            <a:r>
              <a:rPr lang="es-ES" sz="1400" b="1" dirty="0"/>
              <a:t>Calculamos la tasa de contratación </a:t>
            </a:r>
            <a:r>
              <a:rPr lang="es-ES" sz="1400" b="1" u="sng" dirty="0"/>
              <a:t>por grupo de edad</a:t>
            </a:r>
          </a:p>
        </p:txBody>
      </p:sp>
      <p:sp>
        <p:nvSpPr>
          <p:cNvPr id="15" name="QuadreDeText 16">
            <a:extLst>
              <a:ext uri="{FF2B5EF4-FFF2-40B4-BE49-F238E27FC236}">
                <a16:creationId xmlns:a16="http://schemas.microsoft.com/office/drawing/2014/main" id="{77FF9A1E-8D22-0693-C49B-3958ECFF7D1C}"/>
              </a:ext>
            </a:extLst>
          </p:cNvPr>
          <p:cNvSpPr txBox="1"/>
          <p:nvPr/>
        </p:nvSpPr>
        <p:spPr>
          <a:xfrm>
            <a:off x="6689831" y="3939448"/>
            <a:ext cx="1324800"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Préstamos</a:t>
            </a:r>
          </a:p>
        </p:txBody>
      </p:sp>
      <p:sp>
        <p:nvSpPr>
          <p:cNvPr id="6" name="Rectángulo 5">
            <a:extLst>
              <a:ext uri="{FF2B5EF4-FFF2-40B4-BE49-F238E27FC236}">
                <a16:creationId xmlns:a16="http://schemas.microsoft.com/office/drawing/2014/main" id="{667BE675-7240-094F-3E27-7C75E1A32597}"/>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QuadreDeText 16">
            <a:extLst>
              <a:ext uri="{FF2B5EF4-FFF2-40B4-BE49-F238E27FC236}">
                <a16:creationId xmlns:a16="http://schemas.microsoft.com/office/drawing/2014/main" id="{9CF9D3D2-24EA-C45C-F2B2-785D1111CCF4}"/>
              </a:ext>
            </a:extLst>
          </p:cNvPr>
          <p:cNvSpPr txBox="1"/>
          <p:nvPr/>
        </p:nvSpPr>
        <p:spPr>
          <a:xfrm>
            <a:off x="6541715" y="1373402"/>
            <a:ext cx="1324800" cy="323493"/>
          </a:xfrm>
          <a:prstGeom prst="roundRect">
            <a:avLst/>
          </a:prstGeom>
          <a:solidFill>
            <a:schemeClr val="accent5">
              <a:lumMod val="25000"/>
              <a:lumOff val="75000"/>
            </a:schemeClr>
          </a:solidFill>
          <a:ln>
            <a:solidFill>
              <a:schemeClr val="bg1"/>
            </a:solidFill>
          </a:ln>
        </p:spPr>
        <p:txBody>
          <a:bodyPr wrap="square">
            <a:spAutoFit/>
          </a:bodyPr>
          <a:lstStyle>
            <a:defPPr rtl="0">
              <a:defRPr lang="es-es"/>
            </a:defPPr>
            <a:lvl1pPr algn="ctr">
              <a:defRPr sz="1300" b="1"/>
            </a:lvl1pPr>
          </a:lstStyle>
          <a:p>
            <a:r>
              <a:rPr lang="es-ES" dirty="0"/>
              <a:t>Depósitos</a:t>
            </a:r>
          </a:p>
        </p:txBody>
      </p:sp>
      <p:pic>
        <p:nvPicPr>
          <p:cNvPr id="16" name="Imagen 15">
            <a:extLst>
              <a:ext uri="{FF2B5EF4-FFF2-40B4-BE49-F238E27FC236}">
                <a16:creationId xmlns:a16="http://schemas.microsoft.com/office/drawing/2014/main" id="{9468DA14-E6A5-D5B9-E04C-D08FEE716539}"/>
              </a:ext>
            </a:extLst>
          </p:cNvPr>
          <p:cNvPicPr>
            <a:picLocks noChangeAspect="1"/>
          </p:cNvPicPr>
          <p:nvPr/>
        </p:nvPicPr>
        <p:blipFill>
          <a:blip r:embed="rId5"/>
          <a:stretch>
            <a:fillRect/>
          </a:stretch>
        </p:blipFill>
        <p:spPr>
          <a:xfrm>
            <a:off x="1222883" y="1391361"/>
            <a:ext cx="4391525" cy="2370232"/>
          </a:xfrm>
          <a:prstGeom prst="rect">
            <a:avLst/>
          </a:prstGeom>
        </p:spPr>
      </p:pic>
      <p:sp>
        <p:nvSpPr>
          <p:cNvPr id="14" name="QuadreDeText 16">
            <a:extLst>
              <a:ext uri="{FF2B5EF4-FFF2-40B4-BE49-F238E27FC236}">
                <a16:creationId xmlns:a16="http://schemas.microsoft.com/office/drawing/2014/main" id="{8A57D901-1450-D722-706A-A9D0A78CB1EA}"/>
              </a:ext>
            </a:extLst>
          </p:cNvPr>
          <p:cNvSpPr txBox="1"/>
          <p:nvPr/>
        </p:nvSpPr>
        <p:spPr>
          <a:xfrm>
            <a:off x="4273616" y="1373402"/>
            <a:ext cx="1323709"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Hipoteca</a:t>
            </a:r>
          </a:p>
        </p:txBody>
      </p:sp>
      <p:sp>
        <p:nvSpPr>
          <p:cNvPr id="21" name="QuadreDeText 16">
            <a:extLst>
              <a:ext uri="{FF2B5EF4-FFF2-40B4-BE49-F238E27FC236}">
                <a16:creationId xmlns:a16="http://schemas.microsoft.com/office/drawing/2014/main" id="{6714C52F-F15D-E3E5-6A9F-B0F341923622}"/>
              </a:ext>
            </a:extLst>
          </p:cNvPr>
          <p:cNvSpPr txBox="1"/>
          <p:nvPr/>
        </p:nvSpPr>
        <p:spPr>
          <a:xfrm>
            <a:off x="406400" y="4332379"/>
            <a:ext cx="2445085" cy="1940957"/>
          </a:xfrm>
          <a:prstGeom prst="roundRect">
            <a:avLst/>
          </a:prstGeom>
          <a:solidFill>
            <a:schemeClr val="accent5">
              <a:lumMod val="25000"/>
              <a:lumOff val="75000"/>
            </a:schemeClr>
          </a:solidFill>
          <a:ln>
            <a:solidFill>
              <a:schemeClr val="bg1"/>
            </a:solidFill>
          </a:ln>
        </p:spPr>
        <p:txBody>
          <a:bodyPr wrap="square">
            <a:spAutoFit/>
          </a:bodyPr>
          <a:lstStyle/>
          <a:p>
            <a:r>
              <a:rPr lang="es-ES" sz="1200" b="1" dirty="0"/>
              <a:t>Enfocar estrategias en productos de vivienda y ahorro para clientes de 31-50 años</a:t>
            </a:r>
            <a:r>
              <a:rPr lang="es-ES" sz="1200" dirty="0"/>
              <a:t>, ya que son los más activos en la contratación de estos productos. Se podrían diseñar </a:t>
            </a:r>
            <a:r>
              <a:rPr lang="es-ES" sz="1200" b="1" dirty="0"/>
              <a:t>planes de hipotecas flexibles</a:t>
            </a:r>
            <a:r>
              <a:rPr lang="es-ES" sz="1200" dirty="0"/>
              <a:t> y </a:t>
            </a:r>
            <a:r>
              <a:rPr lang="es-ES" sz="1200" b="1" dirty="0"/>
              <a:t>cuentas de ahorro de alto rendimiento</a:t>
            </a:r>
            <a:r>
              <a:rPr lang="es-ES" sz="1200" dirty="0"/>
              <a:t> para captar a este grupo.</a:t>
            </a:r>
          </a:p>
        </p:txBody>
      </p:sp>
    </p:spTree>
    <p:extLst>
      <p:ext uri="{BB962C8B-B14F-4D97-AF65-F5344CB8AC3E}">
        <p14:creationId xmlns:p14="http://schemas.microsoft.com/office/powerpoint/2010/main" val="3887214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D6166-8C21-77AC-EA37-46BD82FFC7E8}"/>
            </a:ext>
          </a:extLst>
        </p:cNvPr>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929F3EE3-349E-F6B8-2F55-BFE99C428809}"/>
              </a:ext>
            </a:extLst>
          </p:cNvPr>
          <p:cNvSpPr/>
          <p:nvPr/>
        </p:nvSpPr>
        <p:spPr>
          <a:xfrm>
            <a:off x="505958" y="1104370"/>
            <a:ext cx="11230211" cy="529643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BC1241C2-7B1F-E0F7-BDBF-BB89CAF26F55}"/>
              </a:ext>
            </a:extLst>
          </p:cNvPr>
          <p:cNvSpPr txBox="1"/>
          <p:nvPr/>
        </p:nvSpPr>
        <p:spPr>
          <a:xfrm>
            <a:off x="505959" y="250347"/>
            <a:ext cx="11230210" cy="677108"/>
          </a:xfrm>
          <a:prstGeom prst="rect">
            <a:avLst/>
          </a:prstGeom>
          <a:noFill/>
        </p:spPr>
        <p:txBody>
          <a:bodyPr wrap="square">
            <a:spAutoFit/>
          </a:bodyPr>
          <a:lstStyle/>
          <a:p>
            <a:r>
              <a:rPr lang="es-ES" sz="2400" b="1" dirty="0">
                <a:solidFill>
                  <a:schemeClr val="accent3">
                    <a:lumMod val="50000"/>
                  </a:schemeClr>
                </a:solidFill>
                <a:effectLst/>
                <a:latin typeface="+mj-lt"/>
              </a:rPr>
              <a:t>ANÁLISIS DE TASAS DE CONTRATACIÓN</a:t>
            </a:r>
          </a:p>
          <a:p>
            <a:r>
              <a:rPr lang="es-ES" sz="1400" b="1" dirty="0"/>
              <a:t>Calculamos la tasa de contratación </a:t>
            </a:r>
            <a:r>
              <a:rPr lang="es-ES" sz="1400" b="1" u="sng" dirty="0"/>
              <a:t>por trabajo</a:t>
            </a:r>
          </a:p>
        </p:txBody>
      </p:sp>
      <p:pic>
        <p:nvPicPr>
          <p:cNvPr id="7" name="Imagen 6">
            <a:extLst>
              <a:ext uri="{FF2B5EF4-FFF2-40B4-BE49-F238E27FC236}">
                <a16:creationId xmlns:a16="http://schemas.microsoft.com/office/drawing/2014/main" id="{6336458A-B807-17B8-978D-968423ADA450}"/>
              </a:ext>
            </a:extLst>
          </p:cNvPr>
          <p:cNvPicPr>
            <a:picLocks noChangeAspect="1"/>
          </p:cNvPicPr>
          <p:nvPr/>
        </p:nvPicPr>
        <p:blipFill>
          <a:blip r:embed="rId3"/>
          <a:srcRect t="3029"/>
          <a:stretch/>
        </p:blipFill>
        <p:spPr>
          <a:xfrm>
            <a:off x="6876075" y="1260789"/>
            <a:ext cx="4604326" cy="2520000"/>
          </a:xfrm>
          <a:prstGeom prst="rect">
            <a:avLst/>
          </a:prstGeom>
        </p:spPr>
      </p:pic>
      <p:sp>
        <p:nvSpPr>
          <p:cNvPr id="13" name="QuadreDeText 16">
            <a:extLst>
              <a:ext uri="{FF2B5EF4-FFF2-40B4-BE49-F238E27FC236}">
                <a16:creationId xmlns:a16="http://schemas.microsoft.com/office/drawing/2014/main" id="{E4735857-0968-9234-D548-6E19136F467D}"/>
              </a:ext>
            </a:extLst>
          </p:cNvPr>
          <p:cNvSpPr txBox="1"/>
          <p:nvPr/>
        </p:nvSpPr>
        <p:spPr>
          <a:xfrm>
            <a:off x="9975920" y="3136767"/>
            <a:ext cx="1324800" cy="323493"/>
          </a:xfrm>
          <a:prstGeom prst="roundRect">
            <a:avLst/>
          </a:prstGeom>
          <a:solidFill>
            <a:schemeClr val="accent5">
              <a:lumMod val="25000"/>
              <a:lumOff val="75000"/>
            </a:schemeClr>
          </a:solidFill>
          <a:ln>
            <a:solidFill>
              <a:schemeClr val="bg1"/>
            </a:solidFill>
          </a:ln>
        </p:spPr>
        <p:txBody>
          <a:bodyPr wrap="square">
            <a:spAutoFit/>
          </a:bodyPr>
          <a:lstStyle>
            <a:defPPr rtl="0">
              <a:defRPr lang="es-es"/>
            </a:defPPr>
            <a:lvl1pPr algn="ctr">
              <a:defRPr sz="1300" b="1"/>
            </a:lvl1pPr>
          </a:lstStyle>
          <a:p>
            <a:r>
              <a:rPr lang="es-ES" dirty="0"/>
              <a:t>Depósitos</a:t>
            </a:r>
          </a:p>
        </p:txBody>
      </p:sp>
      <p:pic>
        <p:nvPicPr>
          <p:cNvPr id="8" name="Imagen 7">
            <a:extLst>
              <a:ext uri="{FF2B5EF4-FFF2-40B4-BE49-F238E27FC236}">
                <a16:creationId xmlns:a16="http://schemas.microsoft.com/office/drawing/2014/main" id="{E51E12AE-CDCC-84DA-A51D-A33DCE5E8227}"/>
              </a:ext>
            </a:extLst>
          </p:cNvPr>
          <p:cNvPicPr>
            <a:picLocks noChangeAspect="1"/>
          </p:cNvPicPr>
          <p:nvPr/>
        </p:nvPicPr>
        <p:blipFill>
          <a:blip r:embed="rId4"/>
          <a:srcRect t="5659"/>
          <a:stretch/>
        </p:blipFill>
        <p:spPr>
          <a:xfrm>
            <a:off x="4104396" y="3880800"/>
            <a:ext cx="4698142" cy="2520000"/>
          </a:xfrm>
          <a:prstGeom prst="rect">
            <a:avLst/>
          </a:prstGeom>
        </p:spPr>
      </p:pic>
      <p:pic>
        <p:nvPicPr>
          <p:cNvPr id="3" name="Imagen 2">
            <a:extLst>
              <a:ext uri="{FF2B5EF4-FFF2-40B4-BE49-F238E27FC236}">
                <a16:creationId xmlns:a16="http://schemas.microsoft.com/office/drawing/2014/main" id="{D29F360A-C649-8171-FE19-34E290178050}"/>
              </a:ext>
            </a:extLst>
          </p:cNvPr>
          <p:cNvPicPr>
            <a:picLocks noChangeAspect="1"/>
          </p:cNvPicPr>
          <p:nvPr/>
        </p:nvPicPr>
        <p:blipFill>
          <a:blip r:embed="rId5"/>
          <a:srcRect t="6004"/>
          <a:stretch/>
        </p:blipFill>
        <p:spPr>
          <a:xfrm>
            <a:off x="806877" y="1260906"/>
            <a:ext cx="4618775" cy="2520000"/>
          </a:xfrm>
          <a:prstGeom prst="rect">
            <a:avLst/>
          </a:prstGeom>
        </p:spPr>
      </p:pic>
      <p:sp>
        <p:nvSpPr>
          <p:cNvPr id="14" name="QuadreDeText 16">
            <a:extLst>
              <a:ext uri="{FF2B5EF4-FFF2-40B4-BE49-F238E27FC236}">
                <a16:creationId xmlns:a16="http://schemas.microsoft.com/office/drawing/2014/main" id="{CA641A30-4E3A-013A-CDDA-D5970BCFAF77}"/>
              </a:ext>
            </a:extLst>
          </p:cNvPr>
          <p:cNvSpPr txBox="1"/>
          <p:nvPr/>
        </p:nvSpPr>
        <p:spPr>
          <a:xfrm>
            <a:off x="3924645" y="3154812"/>
            <a:ext cx="1323709"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Hipoteca</a:t>
            </a:r>
          </a:p>
        </p:txBody>
      </p:sp>
      <p:sp>
        <p:nvSpPr>
          <p:cNvPr id="15" name="QuadreDeText 16">
            <a:extLst>
              <a:ext uri="{FF2B5EF4-FFF2-40B4-BE49-F238E27FC236}">
                <a16:creationId xmlns:a16="http://schemas.microsoft.com/office/drawing/2014/main" id="{88019A98-DC0B-C860-F935-02578600038B}"/>
              </a:ext>
            </a:extLst>
          </p:cNvPr>
          <p:cNvSpPr txBox="1"/>
          <p:nvPr/>
        </p:nvSpPr>
        <p:spPr>
          <a:xfrm>
            <a:off x="7224148" y="5761445"/>
            <a:ext cx="1324800"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Préstamos</a:t>
            </a:r>
          </a:p>
        </p:txBody>
      </p:sp>
      <p:sp>
        <p:nvSpPr>
          <p:cNvPr id="6" name="Rectángulo 5">
            <a:extLst>
              <a:ext uri="{FF2B5EF4-FFF2-40B4-BE49-F238E27FC236}">
                <a16:creationId xmlns:a16="http://schemas.microsoft.com/office/drawing/2014/main" id="{A6FAD7A1-E2E8-E940-3908-B921652996D6}"/>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16">
            <a:extLst>
              <a:ext uri="{FF2B5EF4-FFF2-40B4-BE49-F238E27FC236}">
                <a16:creationId xmlns:a16="http://schemas.microsoft.com/office/drawing/2014/main" id="{274182DE-93A9-6555-DE82-31A3008F48D6}"/>
              </a:ext>
            </a:extLst>
          </p:cNvPr>
          <p:cNvSpPr txBox="1"/>
          <p:nvPr/>
        </p:nvSpPr>
        <p:spPr>
          <a:xfrm>
            <a:off x="789198" y="4120374"/>
            <a:ext cx="3031958" cy="1940957"/>
          </a:xfrm>
          <a:prstGeom prst="roundRect">
            <a:avLst/>
          </a:prstGeom>
          <a:solidFill>
            <a:schemeClr val="accent5">
              <a:lumMod val="25000"/>
              <a:lumOff val="75000"/>
            </a:schemeClr>
          </a:solidFill>
          <a:ln>
            <a:solidFill>
              <a:schemeClr val="bg1"/>
            </a:solidFill>
          </a:ln>
        </p:spPr>
        <p:txBody>
          <a:bodyPr wrap="square">
            <a:spAutoFit/>
          </a:bodyPr>
          <a:lstStyle/>
          <a:p>
            <a:r>
              <a:rPr lang="es-ES" sz="1200" b="1" dirty="0"/>
              <a:t>Ofrecer productos financieros personalizados para emprendedores y trabajadores blue-collar</a:t>
            </a:r>
            <a:r>
              <a:rPr lang="es-ES" sz="1200" dirty="0"/>
              <a:t>, como líneas de crédito accesibles o planes de financiación que se ajusten a sus ciclos de ingresos. Además, se podría desarrollar una </a:t>
            </a:r>
            <a:r>
              <a:rPr lang="es-ES" sz="1200" b="1" dirty="0"/>
              <a:t>campaña de ahorro orientada a estudiantes y retirados</a:t>
            </a:r>
            <a:r>
              <a:rPr lang="es-ES" sz="1200" dirty="0"/>
              <a:t>, enfocándose en la seguridad y estabilidad financiera.</a:t>
            </a:r>
          </a:p>
        </p:txBody>
      </p:sp>
    </p:spTree>
    <p:extLst>
      <p:ext uri="{BB962C8B-B14F-4D97-AF65-F5344CB8AC3E}">
        <p14:creationId xmlns:p14="http://schemas.microsoft.com/office/powerpoint/2010/main" val="1484553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045D2-305B-B5BD-ACA3-46EF81383062}"/>
            </a:ext>
          </a:extLst>
        </p:cNvPr>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62F60FAB-2D45-EF75-C1B9-60B539D00290}"/>
              </a:ext>
            </a:extLst>
          </p:cNvPr>
          <p:cNvSpPr/>
          <p:nvPr/>
        </p:nvSpPr>
        <p:spPr>
          <a:xfrm>
            <a:off x="505959" y="1104370"/>
            <a:ext cx="11230211" cy="529643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podría ser interesante </a:t>
            </a:r>
            <a:r>
              <a:rPr lang="es-ES" b="1"/>
              <a:t>diseñar productos de inversión flexibles</a:t>
            </a:r>
            <a:r>
              <a:rPr lang="es-ES"/>
              <a:t> que se adapten mejor a las necesidades de los solteros, que parecen ser más propensos a ahorrar.</a:t>
            </a:r>
          </a:p>
        </p:txBody>
      </p:sp>
      <p:sp>
        <p:nvSpPr>
          <p:cNvPr id="5" name="QuadreDeText 3">
            <a:extLst>
              <a:ext uri="{FF2B5EF4-FFF2-40B4-BE49-F238E27FC236}">
                <a16:creationId xmlns:a16="http://schemas.microsoft.com/office/drawing/2014/main" id="{F10AD7B7-049C-1B90-782F-8B68294FF96D}"/>
              </a:ext>
            </a:extLst>
          </p:cNvPr>
          <p:cNvSpPr txBox="1"/>
          <p:nvPr/>
        </p:nvSpPr>
        <p:spPr>
          <a:xfrm>
            <a:off x="505959" y="250347"/>
            <a:ext cx="11230210" cy="677108"/>
          </a:xfrm>
          <a:prstGeom prst="rect">
            <a:avLst/>
          </a:prstGeom>
          <a:noFill/>
        </p:spPr>
        <p:txBody>
          <a:bodyPr wrap="square">
            <a:spAutoFit/>
          </a:bodyPr>
          <a:lstStyle/>
          <a:p>
            <a:r>
              <a:rPr lang="es-ES" sz="2400" b="1" dirty="0">
                <a:solidFill>
                  <a:schemeClr val="accent3">
                    <a:lumMod val="50000"/>
                  </a:schemeClr>
                </a:solidFill>
                <a:effectLst/>
                <a:latin typeface="+mj-lt"/>
              </a:rPr>
              <a:t>ANÁLISIS DE TASAS DE CONTRATACIÓN</a:t>
            </a:r>
          </a:p>
          <a:p>
            <a:r>
              <a:rPr lang="es-ES" sz="1400" b="1" dirty="0"/>
              <a:t>Calculamos la tasa de contratación </a:t>
            </a:r>
            <a:r>
              <a:rPr lang="es-ES" sz="1400" b="1" u="sng" dirty="0"/>
              <a:t>por estado civil</a:t>
            </a:r>
          </a:p>
        </p:txBody>
      </p:sp>
      <p:pic>
        <p:nvPicPr>
          <p:cNvPr id="7" name="Imagen 6">
            <a:extLst>
              <a:ext uri="{FF2B5EF4-FFF2-40B4-BE49-F238E27FC236}">
                <a16:creationId xmlns:a16="http://schemas.microsoft.com/office/drawing/2014/main" id="{F0412F73-4316-A48B-DC2A-03D77BEE6869}"/>
              </a:ext>
            </a:extLst>
          </p:cNvPr>
          <p:cNvPicPr>
            <a:picLocks noChangeAspect="1"/>
          </p:cNvPicPr>
          <p:nvPr/>
        </p:nvPicPr>
        <p:blipFill>
          <a:blip r:embed="rId2"/>
          <a:srcRect t="5921"/>
          <a:stretch/>
        </p:blipFill>
        <p:spPr>
          <a:xfrm>
            <a:off x="6856960" y="1257083"/>
            <a:ext cx="4583504" cy="2520000"/>
          </a:xfrm>
          <a:prstGeom prst="rect">
            <a:avLst/>
          </a:prstGeom>
        </p:spPr>
      </p:pic>
      <p:pic>
        <p:nvPicPr>
          <p:cNvPr id="3" name="Imagen 2">
            <a:extLst>
              <a:ext uri="{FF2B5EF4-FFF2-40B4-BE49-F238E27FC236}">
                <a16:creationId xmlns:a16="http://schemas.microsoft.com/office/drawing/2014/main" id="{2492B025-188F-013C-C6B0-F1FE2C79505C}"/>
              </a:ext>
            </a:extLst>
          </p:cNvPr>
          <p:cNvPicPr>
            <a:picLocks noChangeAspect="1"/>
          </p:cNvPicPr>
          <p:nvPr/>
        </p:nvPicPr>
        <p:blipFill>
          <a:blip r:embed="rId3"/>
          <a:srcRect t="6403"/>
          <a:stretch/>
        </p:blipFill>
        <p:spPr>
          <a:xfrm>
            <a:off x="751536" y="1257083"/>
            <a:ext cx="4547044" cy="2520000"/>
          </a:xfrm>
          <a:prstGeom prst="rect">
            <a:avLst/>
          </a:prstGeom>
        </p:spPr>
      </p:pic>
      <p:pic>
        <p:nvPicPr>
          <p:cNvPr id="8" name="Imagen 7">
            <a:extLst>
              <a:ext uri="{FF2B5EF4-FFF2-40B4-BE49-F238E27FC236}">
                <a16:creationId xmlns:a16="http://schemas.microsoft.com/office/drawing/2014/main" id="{B4AF455A-787C-100B-C809-DA79D8B2A5B7}"/>
              </a:ext>
            </a:extLst>
          </p:cNvPr>
          <p:cNvPicPr>
            <a:picLocks noChangeAspect="1"/>
          </p:cNvPicPr>
          <p:nvPr/>
        </p:nvPicPr>
        <p:blipFill>
          <a:blip r:embed="rId4"/>
          <a:srcRect t="6348"/>
          <a:stretch/>
        </p:blipFill>
        <p:spPr>
          <a:xfrm>
            <a:off x="3753358" y="3845199"/>
            <a:ext cx="4685283" cy="2503742"/>
          </a:xfrm>
          <a:prstGeom prst="rect">
            <a:avLst/>
          </a:prstGeom>
        </p:spPr>
      </p:pic>
      <p:sp>
        <p:nvSpPr>
          <p:cNvPr id="13" name="QuadreDeText 16">
            <a:extLst>
              <a:ext uri="{FF2B5EF4-FFF2-40B4-BE49-F238E27FC236}">
                <a16:creationId xmlns:a16="http://schemas.microsoft.com/office/drawing/2014/main" id="{4F669674-E0F4-E24B-B8D5-B6BBA6B4059E}"/>
              </a:ext>
            </a:extLst>
          </p:cNvPr>
          <p:cNvSpPr txBox="1"/>
          <p:nvPr/>
        </p:nvSpPr>
        <p:spPr>
          <a:xfrm>
            <a:off x="7160557" y="1179442"/>
            <a:ext cx="1324800" cy="323493"/>
          </a:xfrm>
          <a:prstGeom prst="roundRect">
            <a:avLst/>
          </a:prstGeom>
          <a:solidFill>
            <a:schemeClr val="accent5">
              <a:lumMod val="25000"/>
              <a:lumOff val="75000"/>
            </a:schemeClr>
          </a:solidFill>
          <a:ln>
            <a:solidFill>
              <a:schemeClr val="bg1"/>
            </a:solidFill>
          </a:ln>
        </p:spPr>
        <p:txBody>
          <a:bodyPr wrap="square">
            <a:spAutoFit/>
          </a:bodyPr>
          <a:lstStyle>
            <a:defPPr rtl="0">
              <a:defRPr lang="es-es"/>
            </a:defPPr>
            <a:lvl1pPr algn="ctr">
              <a:defRPr sz="1300" b="1"/>
            </a:lvl1pPr>
          </a:lstStyle>
          <a:p>
            <a:r>
              <a:rPr lang="es-ES" dirty="0"/>
              <a:t>Depósitos</a:t>
            </a:r>
          </a:p>
        </p:txBody>
      </p:sp>
      <p:sp>
        <p:nvSpPr>
          <p:cNvPr id="14" name="QuadreDeText 16">
            <a:extLst>
              <a:ext uri="{FF2B5EF4-FFF2-40B4-BE49-F238E27FC236}">
                <a16:creationId xmlns:a16="http://schemas.microsoft.com/office/drawing/2014/main" id="{33698856-D5F4-8129-C15E-8201D1571994}"/>
              </a:ext>
            </a:extLst>
          </p:cNvPr>
          <p:cNvSpPr txBox="1"/>
          <p:nvPr/>
        </p:nvSpPr>
        <p:spPr>
          <a:xfrm>
            <a:off x="3815515" y="1179443"/>
            <a:ext cx="1323709"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Hipoteca</a:t>
            </a:r>
          </a:p>
        </p:txBody>
      </p:sp>
      <p:sp>
        <p:nvSpPr>
          <p:cNvPr id="15" name="QuadreDeText 16">
            <a:extLst>
              <a:ext uri="{FF2B5EF4-FFF2-40B4-BE49-F238E27FC236}">
                <a16:creationId xmlns:a16="http://schemas.microsoft.com/office/drawing/2014/main" id="{CF57A688-F633-74E1-2931-5C27DD2EFDC3}"/>
              </a:ext>
            </a:extLst>
          </p:cNvPr>
          <p:cNvSpPr txBox="1"/>
          <p:nvPr/>
        </p:nvSpPr>
        <p:spPr>
          <a:xfrm>
            <a:off x="5503815" y="3683452"/>
            <a:ext cx="1324800"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Préstamos</a:t>
            </a:r>
          </a:p>
        </p:txBody>
      </p:sp>
      <p:sp>
        <p:nvSpPr>
          <p:cNvPr id="6" name="Rectángulo 5">
            <a:extLst>
              <a:ext uri="{FF2B5EF4-FFF2-40B4-BE49-F238E27FC236}">
                <a16:creationId xmlns:a16="http://schemas.microsoft.com/office/drawing/2014/main" id="{4D201979-413F-ED65-0B77-43F922FC19AB}"/>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QuadreDeText 16">
            <a:extLst>
              <a:ext uri="{FF2B5EF4-FFF2-40B4-BE49-F238E27FC236}">
                <a16:creationId xmlns:a16="http://schemas.microsoft.com/office/drawing/2014/main" id="{796217F6-0051-08C7-0FC1-66A004067EE2}"/>
              </a:ext>
            </a:extLst>
          </p:cNvPr>
          <p:cNvSpPr txBox="1"/>
          <p:nvPr/>
        </p:nvSpPr>
        <p:spPr>
          <a:xfrm>
            <a:off x="751536" y="4445537"/>
            <a:ext cx="2713559" cy="1123712"/>
          </a:xfrm>
          <a:prstGeom prst="roundRect">
            <a:avLst/>
          </a:prstGeom>
          <a:solidFill>
            <a:schemeClr val="accent5">
              <a:lumMod val="25000"/>
              <a:lumOff val="75000"/>
            </a:schemeClr>
          </a:solidFill>
          <a:ln>
            <a:solidFill>
              <a:schemeClr val="bg1"/>
            </a:solidFill>
          </a:ln>
        </p:spPr>
        <p:txBody>
          <a:bodyPr wrap="square">
            <a:spAutoFit/>
          </a:bodyPr>
          <a:lstStyle/>
          <a:p>
            <a:r>
              <a:rPr lang="es-ES" sz="1200" dirty="0"/>
              <a:t>Podría ser interesante </a:t>
            </a:r>
            <a:r>
              <a:rPr lang="es-ES" sz="1200" b="1" dirty="0"/>
              <a:t>diseñar productos de inversión flexibles</a:t>
            </a:r>
            <a:r>
              <a:rPr lang="es-ES" sz="1200" dirty="0"/>
              <a:t> que se adapten mejor a las necesidades de los solteros, que parecen ser más propensos a ahorrar.</a:t>
            </a:r>
          </a:p>
        </p:txBody>
      </p:sp>
    </p:spTree>
    <p:extLst>
      <p:ext uri="{BB962C8B-B14F-4D97-AF65-F5344CB8AC3E}">
        <p14:creationId xmlns:p14="http://schemas.microsoft.com/office/powerpoint/2010/main" val="2140914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3B979-CB4D-32D5-E78B-2F03B3BA95E6}"/>
            </a:ext>
          </a:extLst>
        </p:cNvPr>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D2BEE991-24BB-DA9A-4259-6219BF796B98}"/>
              </a:ext>
            </a:extLst>
          </p:cNvPr>
          <p:cNvSpPr/>
          <p:nvPr/>
        </p:nvSpPr>
        <p:spPr>
          <a:xfrm>
            <a:off x="505958" y="1104370"/>
            <a:ext cx="11230211" cy="529643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4ED2222E-1058-98E6-C80B-4563F26D04D1}"/>
              </a:ext>
            </a:extLst>
          </p:cNvPr>
          <p:cNvSpPr txBox="1"/>
          <p:nvPr/>
        </p:nvSpPr>
        <p:spPr>
          <a:xfrm>
            <a:off x="505959" y="250347"/>
            <a:ext cx="11230210" cy="677108"/>
          </a:xfrm>
          <a:prstGeom prst="rect">
            <a:avLst/>
          </a:prstGeom>
          <a:noFill/>
        </p:spPr>
        <p:txBody>
          <a:bodyPr wrap="square">
            <a:spAutoFit/>
          </a:bodyPr>
          <a:lstStyle/>
          <a:p>
            <a:r>
              <a:rPr lang="es-ES" sz="2400" b="1" dirty="0">
                <a:solidFill>
                  <a:schemeClr val="accent3">
                    <a:lumMod val="50000"/>
                  </a:schemeClr>
                </a:solidFill>
                <a:effectLst/>
                <a:latin typeface="+mj-lt"/>
              </a:rPr>
              <a:t>ANÁLISIS DE TASAS DE CONTRATACIÓN</a:t>
            </a:r>
          </a:p>
          <a:p>
            <a:r>
              <a:rPr lang="es-ES" sz="1400" b="1" dirty="0"/>
              <a:t>Calculamos la tasa de contratación </a:t>
            </a:r>
            <a:r>
              <a:rPr lang="es-ES" sz="1400" b="1" u="sng" dirty="0"/>
              <a:t>por nivel educativo</a:t>
            </a:r>
          </a:p>
        </p:txBody>
      </p:sp>
      <p:pic>
        <p:nvPicPr>
          <p:cNvPr id="10" name="Imagen 9">
            <a:extLst>
              <a:ext uri="{FF2B5EF4-FFF2-40B4-BE49-F238E27FC236}">
                <a16:creationId xmlns:a16="http://schemas.microsoft.com/office/drawing/2014/main" id="{FA295189-F3EC-ECA1-7EEB-E3F58C2239D9}"/>
              </a:ext>
            </a:extLst>
          </p:cNvPr>
          <p:cNvPicPr>
            <a:picLocks noChangeAspect="1"/>
          </p:cNvPicPr>
          <p:nvPr/>
        </p:nvPicPr>
        <p:blipFill>
          <a:blip r:embed="rId3"/>
          <a:srcRect t="4922" b="6530"/>
          <a:stretch/>
        </p:blipFill>
        <p:spPr>
          <a:xfrm>
            <a:off x="3745583" y="3854723"/>
            <a:ext cx="4841264" cy="2520000"/>
          </a:xfrm>
          <a:prstGeom prst="rect">
            <a:avLst/>
          </a:prstGeom>
        </p:spPr>
      </p:pic>
      <p:pic>
        <p:nvPicPr>
          <p:cNvPr id="9" name="Imagen 8">
            <a:extLst>
              <a:ext uri="{FF2B5EF4-FFF2-40B4-BE49-F238E27FC236}">
                <a16:creationId xmlns:a16="http://schemas.microsoft.com/office/drawing/2014/main" id="{317277CD-0FD0-C76C-3E38-56AA06CA10AE}"/>
              </a:ext>
            </a:extLst>
          </p:cNvPr>
          <p:cNvPicPr>
            <a:picLocks noChangeAspect="1"/>
          </p:cNvPicPr>
          <p:nvPr/>
        </p:nvPicPr>
        <p:blipFill>
          <a:blip r:embed="rId4"/>
          <a:srcRect t="4975"/>
          <a:stretch/>
        </p:blipFill>
        <p:spPr>
          <a:xfrm>
            <a:off x="6808133" y="1259003"/>
            <a:ext cx="4746818" cy="2520000"/>
          </a:xfrm>
          <a:prstGeom prst="rect">
            <a:avLst/>
          </a:prstGeom>
        </p:spPr>
      </p:pic>
      <p:sp>
        <p:nvSpPr>
          <p:cNvPr id="13" name="QuadreDeText 16">
            <a:extLst>
              <a:ext uri="{FF2B5EF4-FFF2-40B4-BE49-F238E27FC236}">
                <a16:creationId xmlns:a16="http://schemas.microsoft.com/office/drawing/2014/main" id="{ACC9FA77-52ED-F11D-108B-A705A5152233}"/>
              </a:ext>
            </a:extLst>
          </p:cNvPr>
          <p:cNvSpPr txBox="1"/>
          <p:nvPr/>
        </p:nvSpPr>
        <p:spPr>
          <a:xfrm>
            <a:off x="7160557" y="1179442"/>
            <a:ext cx="1324800" cy="323493"/>
          </a:xfrm>
          <a:prstGeom prst="roundRect">
            <a:avLst/>
          </a:prstGeom>
          <a:solidFill>
            <a:schemeClr val="accent5">
              <a:lumMod val="25000"/>
              <a:lumOff val="75000"/>
            </a:schemeClr>
          </a:solidFill>
          <a:ln>
            <a:solidFill>
              <a:schemeClr val="bg1"/>
            </a:solidFill>
          </a:ln>
        </p:spPr>
        <p:txBody>
          <a:bodyPr wrap="square">
            <a:spAutoFit/>
          </a:bodyPr>
          <a:lstStyle>
            <a:defPPr rtl="0">
              <a:defRPr lang="es-es"/>
            </a:defPPr>
            <a:lvl1pPr algn="ctr">
              <a:defRPr sz="1300" b="1"/>
            </a:lvl1pPr>
          </a:lstStyle>
          <a:p>
            <a:r>
              <a:rPr lang="es-ES" dirty="0"/>
              <a:t>Depósitos</a:t>
            </a:r>
          </a:p>
        </p:txBody>
      </p:sp>
      <p:sp>
        <p:nvSpPr>
          <p:cNvPr id="15" name="QuadreDeText 16">
            <a:extLst>
              <a:ext uri="{FF2B5EF4-FFF2-40B4-BE49-F238E27FC236}">
                <a16:creationId xmlns:a16="http://schemas.microsoft.com/office/drawing/2014/main" id="{95AAFB4F-E4CA-A5C8-02C0-3BF6B061D4DB}"/>
              </a:ext>
            </a:extLst>
          </p:cNvPr>
          <p:cNvSpPr txBox="1"/>
          <p:nvPr/>
        </p:nvSpPr>
        <p:spPr>
          <a:xfrm>
            <a:off x="6908870" y="3882801"/>
            <a:ext cx="1324800"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Préstamos</a:t>
            </a:r>
          </a:p>
        </p:txBody>
      </p:sp>
      <p:sp>
        <p:nvSpPr>
          <p:cNvPr id="6" name="Rectángulo 5">
            <a:extLst>
              <a:ext uri="{FF2B5EF4-FFF2-40B4-BE49-F238E27FC236}">
                <a16:creationId xmlns:a16="http://schemas.microsoft.com/office/drawing/2014/main" id="{FCC1B4DD-828B-B5EF-6BD3-92396A651711}"/>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29B9BBB0-198C-D34D-293F-58EDE31F1EDF}"/>
              </a:ext>
            </a:extLst>
          </p:cNvPr>
          <p:cNvPicPr>
            <a:picLocks noChangeAspect="1"/>
          </p:cNvPicPr>
          <p:nvPr/>
        </p:nvPicPr>
        <p:blipFill>
          <a:blip r:embed="rId5"/>
          <a:srcRect t="5657"/>
          <a:stretch/>
        </p:blipFill>
        <p:spPr>
          <a:xfrm>
            <a:off x="751536" y="1257083"/>
            <a:ext cx="4632333" cy="2520000"/>
          </a:xfrm>
          <a:prstGeom prst="rect">
            <a:avLst/>
          </a:prstGeom>
        </p:spPr>
      </p:pic>
      <p:sp>
        <p:nvSpPr>
          <p:cNvPr id="14" name="QuadreDeText 16">
            <a:extLst>
              <a:ext uri="{FF2B5EF4-FFF2-40B4-BE49-F238E27FC236}">
                <a16:creationId xmlns:a16="http://schemas.microsoft.com/office/drawing/2014/main" id="{29FDC71C-94F8-C295-FFC1-7AA29D2D2B4F}"/>
              </a:ext>
            </a:extLst>
          </p:cNvPr>
          <p:cNvSpPr txBox="1"/>
          <p:nvPr/>
        </p:nvSpPr>
        <p:spPr>
          <a:xfrm>
            <a:off x="3878145" y="1179443"/>
            <a:ext cx="1323709"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Hipoteca</a:t>
            </a:r>
          </a:p>
        </p:txBody>
      </p:sp>
      <p:sp>
        <p:nvSpPr>
          <p:cNvPr id="3" name="QuadreDeText 16">
            <a:extLst>
              <a:ext uri="{FF2B5EF4-FFF2-40B4-BE49-F238E27FC236}">
                <a16:creationId xmlns:a16="http://schemas.microsoft.com/office/drawing/2014/main" id="{068CBD99-A485-9C1E-0591-3EDDD5BF53FA}"/>
              </a:ext>
            </a:extLst>
          </p:cNvPr>
          <p:cNvSpPr txBox="1"/>
          <p:nvPr/>
        </p:nvSpPr>
        <p:spPr>
          <a:xfrm>
            <a:off x="751537" y="4118463"/>
            <a:ext cx="2731014" cy="2145268"/>
          </a:xfrm>
          <a:prstGeom prst="roundRect">
            <a:avLst/>
          </a:prstGeom>
          <a:solidFill>
            <a:schemeClr val="accent5">
              <a:lumMod val="25000"/>
              <a:lumOff val="75000"/>
            </a:schemeClr>
          </a:solidFill>
          <a:ln>
            <a:solidFill>
              <a:schemeClr val="bg1"/>
            </a:solidFill>
          </a:ln>
        </p:spPr>
        <p:txBody>
          <a:bodyPr wrap="square">
            <a:spAutoFit/>
          </a:bodyPr>
          <a:lstStyle/>
          <a:p>
            <a:r>
              <a:rPr lang="es-ES" sz="1200" b="1" dirty="0"/>
              <a:t>Diseñar programas de educación financiera</a:t>
            </a:r>
            <a:r>
              <a:rPr lang="es-ES" sz="1200" dirty="0"/>
              <a:t> para aquellos con educación secundaria, incentivando el ahorro y la planificación financiera a largo plazo. Además, se podrían ofrecer </a:t>
            </a:r>
            <a:r>
              <a:rPr lang="es-ES" sz="1200" b="1" dirty="0"/>
              <a:t>préstamos con condiciones favorables</a:t>
            </a:r>
            <a:r>
              <a:rPr lang="es-ES" sz="1200" dirty="0"/>
              <a:t> para aquellos que contratan préstamos personales, como tasas de interés reducidas o mayores plazos de pago.</a:t>
            </a:r>
          </a:p>
        </p:txBody>
      </p:sp>
    </p:spTree>
    <p:extLst>
      <p:ext uri="{BB962C8B-B14F-4D97-AF65-F5344CB8AC3E}">
        <p14:creationId xmlns:p14="http://schemas.microsoft.com/office/powerpoint/2010/main" val="2581066201"/>
      </p:ext>
    </p:extLst>
  </p:cSld>
  <p:clrMapOvr>
    <a:masterClrMapping/>
  </p:clrMapOvr>
</p:sld>
</file>

<file path=ppt/theme/theme1.xml><?xml version="1.0" encoding="utf-8"?>
<a:theme xmlns:a="http://schemas.openxmlformats.org/drawingml/2006/main" name="Tema de Offic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49603285_TF16411253_Win32" id="{2C59E102-15E9-4D8B-B2F3-9BC4537C440C}" vid="{D57EAC22-0DAE-4CAE-BBA4-28BA0EB5CB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1174</TotalTime>
  <Words>2373</Words>
  <Application>Microsoft Office PowerPoint</Application>
  <PresentationFormat>Widescreen</PresentationFormat>
  <Paragraphs>305</Paragraphs>
  <Slides>24</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Cambria Math</vt:lpstr>
      <vt:lpstr>Corbel</vt:lpstr>
      <vt:lpstr>Wingdings</vt:lpstr>
      <vt:lpstr>Tema de Office</vt:lpstr>
      <vt:lpstr>RESULTADOS DESAFÍO 1</vt:lpstr>
      <vt:lpstr>Análisis del Perfil de Cliente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Análisis de Márketing y Comunicación</vt:lpstr>
      <vt:lpstr>PowerPoint Presentation</vt:lpstr>
      <vt:lpstr>PowerPoint Presentation</vt:lpstr>
      <vt:lpstr>PowerPoint Presentation</vt:lpstr>
      <vt:lpstr>PowerPoint Presentation</vt:lpstr>
      <vt:lpstr>PowerPoint Presentation</vt:lpstr>
      <vt:lpstr>PowerPoint Presentation</vt:lpstr>
      <vt:lpstr>Análisis de Finanzas y  Riesgo Crediticio</vt:lpstr>
      <vt:lpstr>PowerPoint Presentation</vt:lpstr>
      <vt:lpstr>PowerPoint Presentation</vt:lpstr>
      <vt:lpstr>PowerPoint Presentation</vt:lpstr>
      <vt:lpstr>PowerPoint Presentation</vt:lpstr>
      <vt:lpstr>PowerPoint Presentation</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RESULTADOS DESAFÍO 1</dc:title>
  <dc:creator>Natalya Martyn</dc:creator>
  <cp:lastModifiedBy>Germán Lizarraga Pereira</cp:lastModifiedBy>
  <cp:revision>20</cp:revision>
  <dcterms:created xsi:type="dcterms:W3CDTF">2024-10-12T08:55:41Z</dcterms:created>
  <dcterms:modified xsi:type="dcterms:W3CDTF">2024-10-14T09:17:27Z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