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5"/>
  </p:notesMasterIdLst>
  <p:handoutMasterIdLst>
    <p:handoutMasterId r:id="rId36"/>
  </p:handoutMasterIdLst>
  <p:sldIdLst>
    <p:sldId id="324" r:id="rId5"/>
    <p:sldId id="302" r:id="rId6"/>
    <p:sldId id="371" r:id="rId7"/>
    <p:sldId id="372" r:id="rId8"/>
    <p:sldId id="373" r:id="rId9"/>
    <p:sldId id="374" r:id="rId10"/>
    <p:sldId id="375" r:id="rId11"/>
    <p:sldId id="327" r:id="rId12"/>
    <p:sldId id="366" r:id="rId13"/>
    <p:sldId id="367" r:id="rId14"/>
    <p:sldId id="368" r:id="rId15"/>
    <p:sldId id="369" r:id="rId16"/>
    <p:sldId id="361" r:id="rId17"/>
    <p:sldId id="355" r:id="rId18"/>
    <p:sldId id="357" r:id="rId19"/>
    <p:sldId id="358" r:id="rId20"/>
    <p:sldId id="354" r:id="rId21"/>
    <p:sldId id="359" r:id="rId22"/>
    <p:sldId id="363" r:id="rId23"/>
    <p:sldId id="365" r:id="rId24"/>
    <p:sldId id="370" r:id="rId25"/>
    <p:sldId id="328" r:id="rId26"/>
    <p:sldId id="330" r:id="rId27"/>
    <p:sldId id="329" r:id="rId28"/>
    <p:sldId id="339" r:id="rId29"/>
    <p:sldId id="338" r:id="rId30"/>
    <p:sldId id="336" r:id="rId31"/>
    <p:sldId id="332" r:id="rId32"/>
    <p:sldId id="340" r:id="rId33"/>
    <p:sldId id="335" r:id="rId34"/>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593E"/>
    <a:srgbClr val="FFB7B7"/>
    <a:srgbClr val="C39BE1"/>
    <a:srgbClr val="FF7575"/>
    <a:srgbClr val="009900"/>
    <a:srgbClr val="D9FFD9"/>
    <a:srgbClr val="CFAFE7"/>
    <a:srgbClr val="81D185"/>
    <a:srgbClr val="45BB4B"/>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3348" autoAdjust="0"/>
  </p:normalViewPr>
  <p:slideViewPr>
    <p:cSldViewPr snapToGrid="0">
      <p:cViewPr varScale="1">
        <p:scale>
          <a:sx n="83" d="100"/>
          <a:sy n="83" d="100"/>
        </p:scale>
        <p:origin x="677" y="77"/>
      </p:cViewPr>
      <p:guideLst>
        <p:guide orient="horz" pos="1968"/>
        <p:guide pos="408"/>
        <p:guide orient="horz" pos="3912"/>
        <p:guide pos="7272"/>
        <p:guide orient="horz" pos="1656"/>
      </p:guideLst>
    </p:cSldViewPr>
  </p:slideViewPr>
  <p:outlineViewPr>
    <p:cViewPr>
      <p:scale>
        <a:sx n="33" d="100"/>
        <a:sy n="33" d="100"/>
      </p:scale>
      <p:origin x="0" y="0"/>
    </p:cViewPr>
  </p:outlineViewPr>
  <p:notesTextViewPr>
    <p:cViewPr>
      <p:scale>
        <a:sx n="3" d="2"/>
        <a:sy n="3" d="2"/>
      </p:scale>
      <p:origin x="0" y="0"/>
    </p:cViewPr>
  </p:notesTextViewPr>
  <p:sorterViewPr>
    <p:cViewPr>
      <p:scale>
        <a:sx n="110" d="100"/>
        <a:sy n="110" d="100"/>
      </p:scale>
      <p:origin x="0" y="0"/>
    </p:cViewPr>
  </p:sorterViewPr>
  <p:notesViewPr>
    <p:cSldViewPr snapToGrid="0">
      <p:cViewPr varScale="1">
        <p:scale>
          <a:sx n="47" d="100"/>
          <a:sy n="47" d="100"/>
        </p:scale>
        <p:origin x="2778"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5725A15-8D86-497D-8EAD-2EB1176C54F6}" type="datetime1">
              <a:rPr lang="es-ES" smtClean="0"/>
              <a:t>25/10/2024</a:t>
            </a:fld>
            <a:endParaRPr lang="es-ES"/>
          </a:p>
        </p:txBody>
      </p:sp>
      <p:sp>
        <p:nvSpPr>
          <p:cNvPr id="4" name="Marcador de pie de página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es-ES" smtClean="0"/>
              <a:t>‹Nº›</a:t>
            </a:fld>
            <a:endParaRPr lang="es-E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58D509-07EE-4A09-900B-403023880868}" type="datetime1">
              <a:rPr lang="es-ES" smtClean="0"/>
              <a:pPr/>
              <a:t>25/10/2024</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es-ES" noProof="0" smtClean="0"/>
              <a:t>‹Nº›</a:t>
            </a:fld>
            <a:endParaRPr lang="es-E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1</a:t>
            </a:fld>
            <a:endParaRPr lang="es-ES"/>
          </a:p>
        </p:txBody>
      </p:sp>
    </p:spTree>
    <p:extLst>
      <p:ext uri="{BB962C8B-B14F-4D97-AF65-F5344CB8AC3E}">
        <p14:creationId xmlns:p14="http://schemas.microsoft.com/office/powerpoint/2010/main" val="364420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F9210-6D20-19EF-DA13-72C56BAE23D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85DFB2B-4DC6-A4AC-C311-C2F9EBABF1B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49BC6DC-3D61-C40D-308A-D98F4E4B90CA}"/>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B309D8CD-035A-94D5-0CA5-4DEC8D69E4A4}"/>
              </a:ext>
            </a:extLst>
          </p:cNvPr>
          <p:cNvSpPr>
            <a:spLocks noGrp="1"/>
          </p:cNvSpPr>
          <p:nvPr>
            <p:ph type="sldNum" sz="quarter" idx="5"/>
          </p:nvPr>
        </p:nvSpPr>
        <p:spPr/>
        <p:txBody>
          <a:bodyPr/>
          <a:lstStyle/>
          <a:p>
            <a:pPr rtl="0"/>
            <a:fld id="{8530193B-564F-4854-8A52-728F3FB19C85}" type="slidenum">
              <a:rPr lang="es-ES" noProof="0" smtClean="0"/>
              <a:t>28</a:t>
            </a:fld>
            <a:endParaRPr lang="es-ES" noProof="0"/>
          </a:p>
        </p:txBody>
      </p:sp>
    </p:spTree>
    <p:extLst>
      <p:ext uri="{BB962C8B-B14F-4D97-AF65-F5344CB8AC3E}">
        <p14:creationId xmlns:p14="http://schemas.microsoft.com/office/powerpoint/2010/main" val="522672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87F8E-208E-B79A-014B-B7B8F09DDBB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F77DD6B-0550-874E-9F64-666E12A41D6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4D78EB2-20FF-CBB2-23B0-8B40155EB8BC}"/>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912D5C78-601C-6EAF-81C1-106788E0DC41}"/>
              </a:ext>
            </a:extLst>
          </p:cNvPr>
          <p:cNvSpPr>
            <a:spLocks noGrp="1"/>
          </p:cNvSpPr>
          <p:nvPr>
            <p:ph type="sldNum" sz="quarter" idx="5"/>
          </p:nvPr>
        </p:nvSpPr>
        <p:spPr/>
        <p:txBody>
          <a:bodyPr/>
          <a:lstStyle/>
          <a:p>
            <a:pPr rtl="0"/>
            <a:fld id="{8530193B-564F-4854-8A52-728F3FB19C85}" type="slidenum">
              <a:rPr lang="es-ES" noProof="0" smtClean="0"/>
              <a:t>29</a:t>
            </a:fld>
            <a:endParaRPr lang="es-ES" noProof="0"/>
          </a:p>
        </p:txBody>
      </p:sp>
    </p:spTree>
    <p:extLst>
      <p:ext uri="{BB962C8B-B14F-4D97-AF65-F5344CB8AC3E}">
        <p14:creationId xmlns:p14="http://schemas.microsoft.com/office/powerpoint/2010/main" val="425112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9C85F-EC1B-CFD1-A657-E7902541FA4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AFF142F-1FC3-8081-0C22-8E98D74940C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46EE938-C74C-25D5-628C-C9B03E86980E}"/>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0A613478-0ACE-0074-01E5-8217CC3C0DB5}"/>
              </a:ext>
            </a:extLst>
          </p:cNvPr>
          <p:cNvSpPr>
            <a:spLocks noGrp="1"/>
          </p:cNvSpPr>
          <p:nvPr>
            <p:ph type="sldNum" sz="quarter" idx="5"/>
          </p:nvPr>
        </p:nvSpPr>
        <p:spPr/>
        <p:txBody>
          <a:bodyPr rtlCol="0"/>
          <a:lstStyle/>
          <a:p>
            <a:pPr rtl="0"/>
            <a:fld id="{8530193B-564F-4854-8A52-728F3FB19C85}" type="slidenum">
              <a:rPr lang="es-ES" smtClean="0"/>
              <a:t>30</a:t>
            </a:fld>
            <a:endParaRPr lang="es-ES"/>
          </a:p>
        </p:txBody>
      </p:sp>
    </p:spTree>
    <p:extLst>
      <p:ext uri="{BB962C8B-B14F-4D97-AF65-F5344CB8AC3E}">
        <p14:creationId xmlns:p14="http://schemas.microsoft.com/office/powerpoint/2010/main" val="78472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2</a:t>
            </a:fld>
            <a:endParaRPr lang="es-ES"/>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C1542-2F6F-8339-5B04-09EBEB6F89A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CE4BF95-B6D9-70EA-5FB7-3ACAE190637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ECBC7F2-46C7-0BCC-8135-DDA803EDA3E6}"/>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259C90F5-F2E3-1426-624D-69C3024A32FC}"/>
              </a:ext>
            </a:extLst>
          </p:cNvPr>
          <p:cNvSpPr>
            <a:spLocks noGrp="1"/>
          </p:cNvSpPr>
          <p:nvPr>
            <p:ph type="sldNum" sz="quarter" idx="5"/>
          </p:nvPr>
        </p:nvSpPr>
        <p:spPr/>
        <p:txBody>
          <a:bodyPr rtlCol="0"/>
          <a:lstStyle/>
          <a:p>
            <a:pPr rtl="0"/>
            <a:fld id="{8530193B-564F-4854-8A52-728F3FB19C85}" type="slidenum">
              <a:rPr lang="es-ES" smtClean="0"/>
              <a:t>8</a:t>
            </a:fld>
            <a:endParaRPr lang="es-ES"/>
          </a:p>
        </p:txBody>
      </p:sp>
    </p:spTree>
    <p:extLst>
      <p:ext uri="{BB962C8B-B14F-4D97-AF65-F5344CB8AC3E}">
        <p14:creationId xmlns:p14="http://schemas.microsoft.com/office/powerpoint/2010/main" val="2236013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B5F8B-C47F-E364-FF4F-0710957ADB2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43889D0-0E6B-1C3E-A08A-481B08938A4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62FB440-6DD3-AE5B-8243-49CB15AF8730}"/>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95581750-F2D6-8825-E734-274E3CA2386C}"/>
              </a:ext>
            </a:extLst>
          </p:cNvPr>
          <p:cNvSpPr>
            <a:spLocks noGrp="1"/>
          </p:cNvSpPr>
          <p:nvPr>
            <p:ph type="sldNum" sz="quarter" idx="5"/>
          </p:nvPr>
        </p:nvSpPr>
        <p:spPr/>
        <p:txBody>
          <a:bodyPr/>
          <a:lstStyle/>
          <a:p>
            <a:pPr rtl="0"/>
            <a:fld id="{8530193B-564F-4854-8A52-728F3FB19C85}" type="slidenum">
              <a:rPr lang="es-ES" noProof="0" smtClean="0"/>
              <a:t>13</a:t>
            </a:fld>
            <a:endParaRPr lang="es-ES" noProof="0"/>
          </a:p>
        </p:txBody>
      </p:sp>
    </p:spTree>
    <p:extLst>
      <p:ext uri="{BB962C8B-B14F-4D97-AF65-F5344CB8AC3E}">
        <p14:creationId xmlns:p14="http://schemas.microsoft.com/office/powerpoint/2010/main" val="746271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B5F8B-C47F-E364-FF4F-0710957ADB2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43889D0-0E6B-1C3E-A08A-481B08938A4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62FB440-6DD3-AE5B-8243-49CB15AF8730}"/>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95581750-F2D6-8825-E734-274E3CA2386C}"/>
              </a:ext>
            </a:extLst>
          </p:cNvPr>
          <p:cNvSpPr>
            <a:spLocks noGrp="1"/>
          </p:cNvSpPr>
          <p:nvPr>
            <p:ph type="sldNum" sz="quarter" idx="5"/>
          </p:nvPr>
        </p:nvSpPr>
        <p:spPr/>
        <p:txBody>
          <a:bodyPr/>
          <a:lstStyle/>
          <a:p>
            <a:pPr rtl="0"/>
            <a:fld id="{8530193B-564F-4854-8A52-728F3FB19C85}" type="slidenum">
              <a:rPr lang="es-ES" noProof="0" smtClean="0"/>
              <a:t>21</a:t>
            </a:fld>
            <a:endParaRPr lang="es-ES" noProof="0"/>
          </a:p>
        </p:txBody>
      </p:sp>
    </p:spTree>
    <p:extLst>
      <p:ext uri="{BB962C8B-B14F-4D97-AF65-F5344CB8AC3E}">
        <p14:creationId xmlns:p14="http://schemas.microsoft.com/office/powerpoint/2010/main" val="46208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00017-33F2-412C-1854-7A09F665AC9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2F3EA81-C122-FBE8-1C8D-279D57A5116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B0EA864-363F-25FE-C2EE-1714F76C1466}"/>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C3F3647A-B7CE-5539-7577-C001475F3EBA}"/>
              </a:ext>
            </a:extLst>
          </p:cNvPr>
          <p:cNvSpPr>
            <a:spLocks noGrp="1"/>
          </p:cNvSpPr>
          <p:nvPr>
            <p:ph type="sldNum" sz="quarter" idx="5"/>
          </p:nvPr>
        </p:nvSpPr>
        <p:spPr/>
        <p:txBody>
          <a:bodyPr rtlCol="0"/>
          <a:lstStyle/>
          <a:p>
            <a:pPr rtl="0"/>
            <a:fld id="{8530193B-564F-4854-8A52-728F3FB19C85}" type="slidenum">
              <a:rPr lang="es-ES" smtClean="0"/>
              <a:t>22</a:t>
            </a:fld>
            <a:endParaRPr lang="es-ES"/>
          </a:p>
        </p:txBody>
      </p:sp>
    </p:spTree>
    <p:extLst>
      <p:ext uri="{BB962C8B-B14F-4D97-AF65-F5344CB8AC3E}">
        <p14:creationId xmlns:p14="http://schemas.microsoft.com/office/powerpoint/2010/main" val="2370279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8530193B-564F-4854-8A52-728F3FB19C85}" type="slidenum">
              <a:rPr lang="es-ES" noProof="0" smtClean="0"/>
              <a:t>24</a:t>
            </a:fld>
            <a:endParaRPr lang="es-ES" noProof="0"/>
          </a:p>
        </p:txBody>
      </p:sp>
    </p:spTree>
    <p:extLst>
      <p:ext uri="{BB962C8B-B14F-4D97-AF65-F5344CB8AC3E}">
        <p14:creationId xmlns:p14="http://schemas.microsoft.com/office/powerpoint/2010/main" val="3770405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62B09-6EAD-0128-BC40-B15CC2F94DE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C43D383-88D5-5B71-6BE9-05BEBB4E029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8660A48-7F55-2E76-8659-BDA0027E79F1}"/>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276093CA-8BFF-F79F-75A7-512E1107940E}"/>
              </a:ext>
            </a:extLst>
          </p:cNvPr>
          <p:cNvSpPr>
            <a:spLocks noGrp="1"/>
          </p:cNvSpPr>
          <p:nvPr>
            <p:ph type="sldNum" sz="quarter" idx="5"/>
          </p:nvPr>
        </p:nvSpPr>
        <p:spPr/>
        <p:txBody>
          <a:bodyPr/>
          <a:lstStyle/>
          <a:p>
            <a:pPr rtl="0"/>
            <a:fld id="{8530193B-564F-4854-8A52-728F3FB19C85}" type="slidenum">
              <a:rPr lang="es-ES" noProof="0" smtClean="0"/>
              <a:t>25</a:t>
            </a:fld>
            <a:endParaRPr lang="es-ES" noProof="0"/>
          </a:p>
        </p:txBody>
      </p:sp>
    </p:spTree>
    <p:extLst>
      <p:ext uri="{BB962C8B-B14F-4D97-AF65-F5344CB8AC3E}">
        <p14:creationId xmlns:p14="http://schemas.microsoft.com/office/powerpoint/2010/main" val="1404789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305B4-C231-D39A-202B-17A25AB9694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352D6FF-0768-7DCB-5D95-44771B30E9B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0893B6C-ECE4-AB5F-851D-796B8E1A2EFA}"/>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FAF864CC-86BA-5795-54BB-582097021609}"/>
              </a:ext>
            </a:extLst>
          </p:cNvPr>
          <p:cNvSpPr>
            <a:spLocks noGrp="1"/>
          </p:cNvSpPr>
          <p:nvPr>
            <p:ph type="sldNum" sz="quarter" idx="5"/>
          </p:nvPr>
        </p:nvSpPr>
        <p:spPr/>
        <p:txBody>
          <a:bodyPr/>
          <a:lstStyle/>
          <a:p>
            <a:pPr rtl="0"/>
            <a:fld id="{8530193B-564F-4854-8A52-728F3FB19C85}" type="slidenum">
              <a:rPr lang="es-ES" noProof="0" smtClean="0"/>
              <a:t>26</a:t>
            </a:fld>
            <a:endParaRPr lang="es-ES" noProof="0"/>
          </a:p>
        </p:txBody>
      </p:sp>
    </p:spTree>
    <p:extLst>
      <p:ext uri="{BB962C8B-B14F-4D97-AF65-F5344CB8AC3E}">
        <p14:creationId xmlns:p14="http://schemas.microsoft.com/office/powerpoint/2010/main" val="1401005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seño personalizado">
    <p:bg>
      <p:bgPr>
        <a:solidFill>
          <a:schemeClr val="tx1"/>
        </a:solidFill>
        <a:effectLst/>
      </p:bgPr>
    </p:bg>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6" name="Hexágono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4" name="Hexágono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Hexágono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Hexágono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0" name="Hexágono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Título 1">
            <a:extLst>
              <a:ext uri="{FF2B5EF4-FFF2-40B4-BE49-F238E27FC236}">
                <a16:creationId xmlns:a16="http://schemas.microsoft.com/office/drawing/2014/main" id="{A7A620BD-CFAD-4100-8C9F-494D15A0A900}"/>
              </a:ext>
            </a:extLst>
          </p:cNvPr>
          <p:cNvSpPr>
            <a:spLocks noGrp="1"/>
          </p:cNvSpPr>
          <p:nvPr>
            <p:ph type="title" hasCustomPrompt="1"/>
          </p:nvPr>
        </p:nvSpPr>
        <p:spPr>
          <a:xfrm>
            <a:off x="4096846" y="2576760"/>
            <a:ext cx="3924935" cy="1695637"/>
          </a:xfrm>
          <a:prstGeom prst="rect">
            <a:avLst/>
          </a:prstGeom>
        </p:spPr>
        <p:txBody>
          <a:bodyPr rtlCol="0"/>
          <a:lstStyle>
            <a:lvl1pPr>
              <a:spcBef>
                <a:spcPts val="1000"/>
              </a:spcBef>
              <a:defRPr sz="4800" b="1">
                <a:solidFill>
                  <a:schemeClr val="bg1"/>
                </a:solidFill>
              </a:defRPr>
            </a:lvl1pPr>
          </a:lstStyle>
          <a:p>
            <a:pPr rtl="0"/>
            <a:r>
              <a:rPr lang="es-ES" noProof="0"/>
              <a:t>Haga clic para editar el patrón</a:t>
            </a:r>
          </a:p>
        </p:txBody>
      </p:sp>
      <p:sp>
        <p:nvSpPr>
          <p:cNvPr id="24" name="Marcador de texto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rtlCol="0"/>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28" name="Marcador de texto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rtlCol="0" anchor="b"/>
          <a:lstStyle>
            <a:lvl1pPr algn="r">
              <a:buNone/>
              <a:defRPr lang="en-US" sz="1600" kern="1200" dirty="0" smtClean="0">
                <a:solidFill>
                  <a:schemeClr val="bg1"/>
                </a:solidFill>
                <a:latin typeface="+mn-lt"/>
                <a:ea typeface="+mn-ea"/>
                <a:cs typeface="+mn-cs"/>
              </a:defRPr>
            </a:lvl1pPr>
          </a:lstStyle>
          <a:p>
            <a:pPr lvl="0" rtl="0"/>
            <a:r>
              <a:rPr lang="es-ES" noProof="0"/>
              <a:t>Haga clic para modificar los estilos de texto del patrón</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scala de tiempo">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es-ES" sz="4800" b="1" noProof="0">
                <a:solidFill>
                  <a:schemeClr val="tx1"/>
                </a:solidFill>
              </a:rPr>
              <a:t>Haga clic para modificar el estilo de título del patrón</a:t>
            </a: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ido de dos columnas">
    <p:spTree>
      <p:nvGrpSpPr>
        <p:cNvPr id="1" name=""/>
        <p:cNvGrpSpPr/>
        <p:nvPr/>
      </p:nvGrpSpPr>
      <p:grpSpPr>
        <a:xfrm>
          <a:off x="0" y="0"/>
          <a:ext cx="0" cy="0"/>
          <a:chOff x="0" y="0"/>
          <a:chExt cx="0" cy="0"/>
        </a:xfrm>
      </p:grpSpPr>
      <p:sp>
        <p:nvSpPr>
          <p:cNvPr id="28" name="Marcador de texto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14" name="Elipse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0" name="Elipse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4" name="Elipse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6" name="Marcador de texto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29" name="Marcador de texto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30" name="Marcador de texto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13" name="Marcador de posición de imagen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11" name="Título 1">
            <a:extLst>
              <a:ext uri="{FF2B5EF4-FFF2-40B4-BE49-F238E27FC236}">
                <a16:creationId xmlns:a16="http://schemas.microsoft.com/office/drawing/2014/main" id="{92F03355-C197-48C4-A4DF-B41338483356}"/>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ido de tres columnas">
    <p:spTree>
      <p:nvGrpSpPr>
        <p:cNvPr id="1" name=""/>
        <p:cNvGrpSpPr/>
        <p:nvPr/>
      </p:nvGrpSpPr>
      <p:grpSpPr>
        <a:xfrm>
          <a:off x="0" y="0"/>
          <a:ext cx="0" cy="0"/>
          <a:chOff x="0" y="0"/>
          <a:chExt cx="0" cy="0"/>
        </a:xfrm>
      </p:grpSpPr>
      <p:sp>
        <p:nvSpPr>
          <p:cNvPr id="28" name="Marcador de texto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26" name="Marcador de texto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29" name="Marcador de texto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30" name="Marcador de texto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11" name="Marcador de texto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12" name="Marcador de texto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3" name="Hexágono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Hexágono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1"/>
              </a:solidFill>
            </a:endParaRPr>
          </a:p>
        </p:txBody>
      </p:sp>
      <p:sp>
        <p:nvSpPr>
          <p:cNvPr id="5" name="Hexágono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1"/>
              </a:solidFill>
            </a:endParaRPr>
          </a:p>
        </p:txBody>
      </p:sp>
      <p:sp>
        <p:nvSpPr>
          <p:cNvPr id="13" name="Título 1">
            <a:extLst>
              <a:ext uri="{FF2B5EF4-FFF2-40B4-BE49-F238E27FC236}">
                <a16:creationId xmlns:a16="http://schemas.microsoft.com/office/drawing/2014/main" id="{91D9F6BE-FB0B-42EE-8F02-95F5CC039B06}"/>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
        <p:nvSpPr>
          <p:cNvPr id="16" name="Forma libre: Forma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sp>
        <p:nvSpPr>
          <p:cNvPr id="7" name="Elipse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Elipse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Elipse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Marcador de texto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rtlCol="0"/>
          <a:lstStyle>
            <a:lvl1pPr marL="0" indent="0">
              <a:buNone/>
              <a:defRPr sz="2000"/>
            </a:lvl1pPr>
            <a:lvl2pPr>
              <a:buNone/>
              <a:defRPr/>
            </a:lvl2pPr>
            <a:lvl3pPr>
              <a:buNone/>
              <a:defRPr/>
            </a:lvl3pPr>
            <a:lvl4pPr>
              <a:buNone/>
              <a:defRPr/>
            </a:lvl4pPr>
            <a:lvl5pPr>
              <a:buNone/>
              <a:defRPr/>
            </a:lvl5pPr>
          </a:lstStyle>
          <a:p>
            <a:pPr lvl="0" rtl="0"/>
            <a:r>
              <a:rPr lang="es-ES" noProof="0"/>
              <a:t>Haga clic para modificar los estilos de texto del patrón</a:t>
            </a:r>
          </a:p>
          <a:p>
            <a:pPr lvl="1" rtl="0"/>
            <a:r>
              <a:rPr lang="es-ES" noProof="0"/>
              <a:t>Segundo nivel</a:t>
            </a:r>
          </a:p>
        </p:txBody>
      </p:sp>
      <p:sp>
        <p:nvSpPr>
          <p:cNvPr id="17" name="Marcador de texto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rtlCol="0"/>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rtl="0"/>
            <a:r>
              <a:rPr lang="es-ES" noProof="0"/>
              <a:t>Haga clic para modificar los estilos de texto del patrón</a:t>
            </a:r>
          </a:p>
          <a:p>
            <a:pPr lvl="1" rtl="0"/>
            <a:r>
              <a:rPr lang="es-ES" noProof="0"/>
              <a:t>Segundo nivel</a:t>
            </a:r>
          </a:p>
        </p:txBody>
      </p:sp>
      <p:sp>
        <p:nvSpPr>
          <p:cNvPr id="12" name="Marcador de posición de imagen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13" name="Título 1">
            <a:extLst>
              <a:ext uri="{FF2B5EF4-FFF2-40B4-BE49-F238E27FC236}">
                <a16:creationId xmlns:a16="http://schemas.microsoft.com/office/drawing/2014/main" id="{11176083-2CE5-4707-A564-46805454AF1A}"/>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iseño personalizado">
    <p:bg>
      <p:bgPr>
        <a:solidFill>
          <a:schemeClr val="tx1"/>
        </a:solidFill>
        <a:effectLst/>
      </p:bgPr>
    </p:bg>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2" name="Rectángulo 1" descr="Rascacielos de oficinas con vista hacia arriba">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4" name="Marcador de texto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rtlCol="0"/>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6" name="Título 1">
            <a:extLst>
              <a:ext uri="{FF2B5EF4-FFF2-40B4-BE49-F238E27FC236}">
                <a16:creationId xmlns:a16="http://schemas.microsoft.com/office/drawing/2014/main" id="{162BE5D7-9E35-49F8-A8E4-2093183A6404}"/>
              </a:ext>
            </a:extLst>
          </p:cNvPr>
          <p:cNvSpPr>
            <a:spLocks noGrp="1"/>
          </p:cNvSpPr>
          <p:nvPr>
            <p:ph type="title" hasCustomPrompt="1"/>
          </p:nvPr>
        </p:nvSpPr>
        <p:spPr>
          <a:xfrm>
            <a:off x="4149139" y="1529685"/>
            <a:ext cx="3924934" cy="1695637"/>
          </a:xfrm>
          <a:prstGeom prst="rect">
            <a:avLst/>
          </a:prstGeom>
        </p:spPr>
        <p:txBody>
          <a:bodyPr rtlCol="0"/>
          <a:lstStyle>
            <a:lvl1pPr>
              <a:spcBef>
                <a:spcPts val="1000"/>
              </a:spcBef>
              <a:defRPr sz="4800" b="1">
                <a:solidFill>
                  <a:schemeClr val="bg1"/>
                </a:solidFill>
              </a:defRPr>
            </a:lvl1pPr>
          </a:lstStyle>
          <a:p>
            <a:pPr rtl="0"/>
            <a:r>
              <a:rPr lang="es-ES" noProof="0"/>
              <a:t>Haga clic para editar el patrón</a:t>
            </a:r>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Diseño personalizado">
    <p:bg>
      <p:bgPr>
        <a:solidFill>
          <a:schemeClr val="tx1"/>
        </a:solidFill>
        <a:effectLst/>
      </p:bgPr>
    </p:bg>
    <p:spTree>
      <p:nvGrpSpPr>
        <p:cNvPr id="1" name=""/>
        <p:cNvGrpSpPr/>
        <p:nvPr/>
      </p:nvGrpSpPr>
      <p:grpSpPr>
        <a:xfrm>
          <a:off x="0" y="0"/>
          <a:ext cx="0" cy="0"/>
          <a:chOff x="0" y="0"/>
          <a:chExt cx="0" cy="0"/>
        </a:xfrm>
      </p:grpSpPr>
      <p:sp>
        <p:nvSpPr>
          <p:cNvPr id="14" name="Marcador de posición de imagen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3" name="Elipse 2" descr="Rascacielos de oficinas con vista hacia arriba">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Elipse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Elipse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Elipse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5" name="Marcador de texto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rtlCol="0"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2" name="Título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rtlCol="0"/>
          <a:lstStyle>
            <a:lvl1pPr algn="ctr">
              <a:spcBef>
                <a:spcPts val="1000"/>
              </a:spcBef>
              <a:defRPr sz="2800">
                <a:solidFill>
                  <a:schemeClr val="bg1"/>
                </a:solidFill>
                <a:latin typeface="+mn-lt"/>
              </a:defRPr>
            </a:lvl1pPr>
          </a:lstStyle>
          <a:p>
            <a:pPr rtl="0"/>
            <a:r>
              <a:rPr lang="es-ES" noProof="0"/>
              <a:t>Haga clic para modificar el estilo de título del patrón</a:t>
            </a:r>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Marcador de texto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rtlCol="0"/>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rtl="0"/>
            <a:r>
              <a:rPr lang="es-ES" noProof="0"/>
              <a:t>Haga clic para modificar los estilos de texto del patrón</a:t>
            </a:r>
          </a:p>
        </p:txBody>
      </p:sp>
      <p:sp>
        <p:nvSpPr>
          <p:cNvPr id="19" name="Rectángulo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1" name="Rectángulo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Rectángulo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Marcador de posición de imagen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459DADC7-BE21-4434-A6E4-BAF809005389}"/>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ción">
    <p:spTree>
      <p:nvGrpSpPr>
        <p:cNvPr id="1" name=""/>
        <p:cNvGrpSpPr/>
        <p:nvPr/>
      </p:nvGrpSpPr>
      <p:grpSpPr>
        <a:xfrm>
          <a:off x="0" y="0"/>
          <a:ext cx="0" cy="0"/>
          <a:chOff x="0" y="0"/>
          <a:chExt cx="0" cy="0"/>
        </a:xfrm>
      </p:grpSpPr>
      <p:sp>
        <p:nvSpPr>
          <p:cNvPr id="10" name="Elipse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14" name="Elipse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16" name="Elipse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3" name="Marcador de posición de imagen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7" name="Marcador de texto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rtlCol="0"/>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rtl="0"/>
            <a:r>
              <a:rPr lang="es-ES" noProof="0"/>
              <a:t>Haga clic para modificar los estilos de texto del patrón</a:t>
            </a:r>
          </a:p>
        </p:txBody>
      </p:sp>
      <p:sp>
        <p:nvSpPr>
          <p:cNvPr id="8" name="Título 1">
            <a:extLst>
              <a:ext uri="{FF2B5EF4-FFF2-40B4-BE49-F238E27FC236}">
                <a16:creationId xmlns:a16="http://schemas.microsoft.com/office/drawing/2014/main" id="{DEB8F0E5-B89F-48AD-87BD-534EA9463CD3}"/>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áfico y tabla">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 name="Título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rtlCol="0" anchor="ctr"/>
          <a:lstStyle>
            <a:lvl1pPr algn="ctr">
              <a:defRPr sz="4800" b="1">
                <a:solidFill>
                  <a:schemeClr val="tx1"/>
                </a:solidFill>
              </a:defRPr>
            </a:lvl1pPr>
          </a:lstStyle>
          <a:p>
            <a:pPr rtl="0"/>
            <a:r>
              <a:rPr lang="es-ES" noProof="0"/>
              <a:t>Haga clic para modificar el estilo de título del patrón</a:t>
            </a:r>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
    <p:spTree>
      <p:nvGrpSpPr>
        <p:cNvPr id="1" name=""/>
        <p:cNvGrpSpPr/>
        <p:nvPr/>
      </p:nvGrpSpPr>
      <p:grpSpPr>
        <a:xfrm>
          <a:off x="0" y="0"/>
          <a:ext cx="0" cy="0"/>
          <a:chOff x="0" y="0"/>
          <a:chExt cx="0" cy="0"/>
        </a:xfrm>
      </p:grpSpPr>
      <p:sp>
        <p:nvSpPr>
          <p:cNvPr id="11" name="Marcador de texto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rtlCol="0"/>
          <a:lstStyle>
            <a:lvl1pPr marL="0" indent="0">
              <a:buNone/>
              <a:defRPr sz="2000" b="1">
                <a:solidFill>
                  <a:schemeClr val="accent4"/>
                </a:solidFill>
                <a:latin typeface="+mj-lt"/>
              </a:defRPr>
            </a:lvl1pPr>
            <a:lvl2pPr>
              <a:buNone/>
              <a:defRPr sz="2000"/>
            </a:lvl2pPr>
          </a:lstStyle>
          <a:p>
            <a:pPr lvl="0" rtl="0"/>
            <a:r>
              <a:rPr lang="es-ES" noProof="0"/>
              <a:t>Haga clic para modificar los estilos de texto del patrón</a:t>
            </a:r>
          </a:p>
          <a:p>
            <a:pPr lvl="1" rtl="0"/>
            <a:r>
              <a:rPr lang="es-ES" noProof="0"/>
              <a:t>Segundo nivel</a:t>
            </a:r>
          </a:p>
        </p:txBody>
      </p:sp>
      <p:sp>
        <p:nvSpPr>
          <p:cNvPr id="15" name="Hexágono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Hexágono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Hexágono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Hexágono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9" name="Marcador de posición de imagen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rtlCol="0"/>
          <a:lstStyle>
            <a:lvl1pPr>
              <a:defRPr sz="2800">
                <a:solidFill>
                  <a:schemeClr val="tx1"/>
                </a:solidFill>
                <a:latin typeface="+mn-lt"/>
              </a:defRPr>
            </a:lvl1pPr>
          </a:lstStyle>
          <a:p>
            <a:pPr rtl="0"/>
            <a:r>
              <a:rPr lang="es-ES" noProof="0"/>
              <a:t>Haga clic para modificar el estilo de título del patrón</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quipo">
    <p:spTree>
      <p:nvGrpSpPr>
        <p:cNvPr id="1" name=""/>
        <p:cNvGrpSpPr/>
        <p:nvPr/>
      </p:nvGrpSpPr>
      <p:grpSpPr>
        <a:xfrm>
          <a:off x="0" y="0"/>
          <a:ext cx="0" cy="0"/>
          <a:chOff x="0" y="0"/>
          <a:chExt cx="0" cy="0"/>
        </a:xfrm>
      </p:grpSpPr>
      <p:sp>
        <p:nvSpPr>
          <p:cNvPr id="39" name="Marcador de posición de imagen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38" name="Marcador de posición de imagen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40" name="Marcador de posición de imagen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41" name="Marcador de posición de imagen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8" name="Título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es-ES" sz="4800" b="1" noProof="0">
                <a:solidFill>
                  <a:schemeClr val="tx1"/>
                </a:solidFill>
              </a:rPr>
              <a:t>Haga clic para modificar el estilo de título del patrón</a:t>
            </a:r>
          </a:p>
        </p:txBody>
      </p:sp>
      <p:sp>
        <p:nvSpPr>
          <p:cNvPr id="9" name="Hexágono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Hexágono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Hexágono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Marcador de texto 22">
            <a:extLst>
              <a:ext uri="{FF2B5EF4-FFF2-40B4-BE49-F238E27FC236}">
                <a16:creationId xmlns:a16="http://schemas.microsoft.com/office/drawing/2014/main" id="{591F943B-ED0D-49A1-844A-E23BA9A4871B}"/>
              </a:ext>
            </a:extLst>
          </p:cNvPr>
          <p:cNvSpPr>
            <a:spLocks noGrp="1"/>
          </p:cNvSpPr>
          <p:nvPr>
            <p:ph type="body" sz="quarter" idx="10" hasCustomPrompt="1"/>
          </p:nvPr>
        </p:nvSpPr>
        <p:spPr>
          <a:xfrm>
            <a:off x="546668"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24" name="Marcador de texto 22">
            <a:extLst>
              <a:ext uri="{FF2B5EF4-FFF2-40B4-BE49-F238E27FC236}">
                <a16:creationId xmlns:a16="http://schemas.microsoft.com/office/drawing/2014/main" id="{9AC6B9A8-053C-4828-B705-901C6018F30D}"/>
              </a:ext>
            </a:extLst>
          </p:cNvPr>
          <p:cNvSpPr>
            <a:spLocks noGrp="1"/>
          </p:cNvSpPr>
          <p:nvPr>
            <p:ph type="body" sz="quarter" idx="11" hasCustomPrompt="1"/>
          </p:nvPr>
        </p:nvSpPr>
        <p:spPr>
          <a:xfrm>
            <a:off x="556692"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27" name="Marcador de texto 22">
            <a:extLst>
              <a:ext uri="{FF2B5EF4-FFF2-40B4-BE49-F238E27FC236}">
                <a16:creationId xmlns:a16="http://schemas.microsoft.com/office/drawing/2014/main" id="{BBA6FD52-E179-41F8-AE78-9AF3D65F28B6}"/>
              </a:ext>
            </a:extLst>
          </p:cNvPr>
          <p:cNvSpPr>
            <a:spLocks noGrp="1"/>
          </p:cNvSpPr>
          <p:nvPr>
            <p:ph type="body" sz="quarter" idx="12" hasCustomPrompt="1"/>
          </p:nvPr>
        </p:nvSpPr>
        <p:spPr>
          <a:xfrm>
            <a:off x="2789482"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28" name="Marcador de texto 22">
            <a:extLst>
              <a:ext uri="{FF2B5EF4-FFF2-40B4-BE49-F238E27FC236}">
                <a16:creationId xmlns:a16="http://schemas.microsoft.com/office/drawing/2014/main" id="{C49A82AB-D328-4DB0-841B-186884119EBF}"/>
              </a:ext>
            </a:extLst>
          </p:cNvPr>
          <p:cNvSpPr>
            <a:spLocks noGrp="1"/>
          </p:cNvSpPr>
          <p:nvPr>
            <p:ph type="body" sz="quarter" idx="13" hasCustomPrompt="1"/>
          </p:nvPr>
        </p:nvSpPr>
        <p:spPr>
          <a:xfrm>
            <a:off x="278948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29" name="Marcador de texto 22">
            <a:extLst>
              <a:ext uri="{FF2B5EF4-FFF2-40B4-BE49-F238E27FC236}">
                <a16:creationId xmlns:a16="http://schemas.microsoft.com/office/drawing/2014/main" id="{84E23D5D-9866-48F9-8E08-DD2DBE4C4E32}"/>
              </a:ext>
            </a:extLst>
          </p:cNvPr>
          <p:cNvSpPr>
            <a:spLocks noGrp="1"/>
          </p:cNvSpPr>
          <p:nvPr>
            <p:ph type="body" sz="quarter" idx="14" hasCustomPrompt="1"/>
          </p:nvPr>
        </p:nvSpPr>
        <p:spPr>
          <a:xfrm>
            <a:off x="5032296"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0" name="Marcador de texto 22">
            <a:extLst>
              <a:ext uri="{FF2B5EF4-FFF2-40B4-BE49-F238E27FC236}">
                <a16:creationId xmlns:a16="http://schemas.microsoft.com/office/drawing/2014/main" id="{E671C9E6-A1A5-4EE5-8642-94AA7635DB05}"/>
              </a:ext>
            </a:extLst>
          </p:cNvPr>
          <p:cNvSpPr>
            <a:spLocks noGrp="1"/>
          </p:cNvSpPr>
          <p:nvPr>
            <p:ph type="body" sz="quarter" idx="15" hasCustomPrompt="1"/>
          </p:nvPr>
        </p:nvSpPr>
        <p:spPr>
          <a:xfrm>
            <a:off x="502920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1" name="Marcador de texto 22">
            <a:extLst>
              <a:ext uri="{FF2B5EF4-FFF2-40B4-BE49-F238E27FC236}">
                <a16:creationId xmlns:a16="http://schemas.microsoft.com/office/drawing/2014/main" id="{DF6BB5C9-B678-435A-830F-4C10EB1A957C}"/>
              </a:ext>
            </a:extLst>
          </p:cNvPr>
          <p:cNvSpPr>
            <a:spLocks noGrp="1"/>
          </p:cNvSpPr>
          <p:nvPr>
            <p:ph type="body" sz="quarter" idx="16" hasCustomPrompt="1"/>
          </p:nvPr>
        </p:nvSpPr>
        <p:spPr>
          <a:xfrm>
            <a:off x="7275110"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2" name="Marcador de texto 22">
            <a:extLst>
              <a:ext uri="{FF2B5EF4-FFF2-40B4-BE49-F238E27FC236}">
                <a16:creationId xmlns:a16="http://schemas.microsoft.com/office/drawing/2014/main" id="{1861EC87-A9E2-4FC3-B8BC-06C520B8A17F}"/>
              </a:ext>
            </a:extLst>
          </p:cNvPr>
          <p:cNvSpPr>
            <a:spLocks noGrp="1"/>
          </p:cNvSpPr>
          <p:nvPr>
            <p:ph type="body" sz="quarter" idx="17" hasCustomPrompt="1"/>
          </p:nvPr>
        </p:nvSpPr>
        <p:spPr>
          <a:xfrm>
            <a:off x="727511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3" name="Marcador de texto 22">
            <a:extLst>
              <a:ext uri="{FF2B5EF4-FFF2-40B4-BE49-F238E27FC236}">
                <a16:creationId xmlns:a16="http://schemas.microsoft.com/office/drawing/2014/main" id="{FC3EDE91-631F-4947-94DC-557685FD23E0}"/>
              </a:ext>
            </a:extLst>
          </p:cNvPr>
          <p:cNvSpPr>
            <a:spLocks noGrp="1"/>
          </p:cNvSpPr>
          <p:nvPr>
            <p:ph type="body" sz="quarter" idx="18" hasCustomPrompt="1"/>
          </p:nvPr>
        </p:nvSpPr>
        <p:spPr>
          <a:xfrm>
            <a:off x="9517923"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4" name="Marcador de texto 22">
            <a:extLst>
              <a:ext uri="{FF2B5EF4-FFF2-40B4-BE49-F238E27FC236}">
                <a16:creationId xmlns:a16="http://schemas.microsoft.com/office/drawing/2014/main" id="{8FDDBEF4-1329-49DF-B043-D51B34F5EE34}"/>
              </a:ext>
            </a:extLst>
          </p:cNvPr>
          <p:cNvSpPr>
            <a:spLocks noGrp="1"/>
          </p:cNvSpPr>
          <p:nvPr>
            <p:ph type="body" sz="quarter" idx="19" hasCustomPrompt="1"/>
          </p:nvPr>
        </p:nvSpPr>
        <p:spPr>
          <a:xfrm>
            <a:off x="951792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7" name="Marcador de posición de imagen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sumen">
    <p:spTree>
      <p:nvGrpSpPr>
        <p:cNvPr id="1" name=""/>
        <p:cNvGrpSpPr/>
        <p:nvPr/>
      </p:nvGrpSpPr>
      <p:grpSpPr>
        <a:xfrm>
          <a:off x="0" y="0"/>
          <a:ext cx="0" cy="0"/>
          <a:chOff x="0" y="0"/>
          <a:chExt cx="0" cy="0"/>
        </a:xfrm>
      </p:grpSpPr>
      <p:sp>
        <p:nvSpPr>
          <p:cNvPr id="40" name="Marcador de contenido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1" name="Marcador de contenido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2" name="Marcador de contenido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3" name="Marcador de contenido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4" name="Marcador de contenido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5" name="Marcador de contenido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10" name="Título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rtlCol="0"/>
          <a:lstStyle>
            <a:lvl1pPr>
              <a:defRPr sz="4800" b="1">
                <a:solidFill>
                  <a:schemeClr val="tx1"/>
                </a:solidFill>
              </a:defRPr>
            </a:lvl1pPr>
          </a:lstStyle>
          <a:p>
            <a:pPr rtl="0"/>
            <a:r>
              <a:rPr lang="es-ES" noProof="0"/>
              <a:t>Haga clic para modificar el estilo de título del patrón</a:t>
            </a:r>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Marcador de fecha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9CC8AACD-E2E5-4E77-87E6-D0C33E06F5CD}" type="datetime1">
              <a:rPr lang="es-ES" sz="1100" noProof="0" smtClean="0">
                <a:solidFill>
                  <a:schemeClr val="accent2"/>
                </a:solidFill>
              </a:rPr>
              <a:t>25/10/2024</a:t>
            </a:fld>
            <a:endParaRPr lang="es-ES" sz="1100" noProof="0" dirty="0">
              <a:solidFill>
                <a:schemeClr val="accent2"/>
              </a:solidFill>
            </a:endParaRPr>
          </a:p>
        </p:txBody>
      </p:sp>
      <p:sp>
        <p:nvSpPr>
          <p:cNvPr id="5" name="Marcador de pie de página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rtl="0"/>
            <a:r>
              <a:rPr lang="es-ES" sz="1100" b="1" noProof="0">
                <a:solidFill>
                  <a:schemeClr val="accent2"/>
                </a:solidFill>
              </a:rPr>
              <a:t>Revisión anual</a:t>
            </a:r>
          </a:p>
        </p:txBody>
      </p:sp>
      <p:sp>
        <p:nvSpPr>
          <p:cNvPr id="7" name="Marcador de número de diapositiva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rtl="0"/>
            <a:fld id="{2C18C1E5-FB55-42F5-BD6D-9CC153FCDBE6}" type="slidenum">
              <a:rPr lang="es-ES" sz="1100" noProof="0" smtClean="0">
                <a:solidFill>
                  <a:schemeClr val="accent4"/>
                </a:solidFill>
              </a:rPr>
              <a:pPr algn="r" rtl="0"/>
              <a:t>‹Nº›</a:t>
            </a:fld>
            <a:endParaRPr lang="es-ES" sz="1100" noProof="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42.png"/><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5000"/>
            <a:lum/>
          </a:blip>
          <a:srcRect/>
          <a:stretch>
            <a:fillRect l="-1000" r="-1000"/>
          </a:stretch>
        </a:blipFill>
        <a:effectLst/>
      </p:bgPr>
    </p:bg>
    <p:spTree>
      <p:nvGrpSpPr>
        <p:cNvPr id="1" name=""/>
        <p:cNvGrpSpPr/>
        <p:nvPr/>
      </p:nvGrpSpPr>
      <p:grpSpPr>
        <a:xfrm>
          <a:off x="0" y="0"/>
          <a:ext cx="0" cy="0"/>
          <a:chOff x="0" y="0"/>
          <a:chExt cx="0" cy="0"/>
        </a:xfrm>
      </p:grpSpPr>
      <p:sp>
        <p:nvSpPr>
          <p:cNvPr id="6" name="Hexágono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bg1">
              <a:alpha val="87000"/>
            </a:schemeClr>
          </a:solidFill>
          <a:ln w="63500">
            <a:solidFill>
              <a:schemeClr val="bg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7" name="Título 6">
            <a:extLst>
              <a:ext uri="{FF2B5EF4-FFF2-40B4-BE49-F238E27FC236}">
                <a16:creationId xmlns:a16="http://schemas.microsoft.com/office/drawing/2014/main" id="{BD837CEB-1A69-4F72-95D4-054D82F09696}"/>
              </a:ext>
            </a:extLst>
          </p:cNvPr>
          <p:cNvSpPr>
            <a:spLocks noGrp="1"/>
          </p:cNvSpPr>
          <p:nvPr>
            <p:ph type="title"/>
          </p:nvPr>
        </p:nvSpPr>
        <p:spPr>
          <a:xfrm>
            <a:off x="3825528" y="2276784"/>
            <a:ext cx="4540944" cy="1627235"/>
          </a:xfrm>
          <a:noFill/>
        </p:spPr>
        <p:txBody>
          <a:bodyPr rtlCol="0"/>
          <a:lstStyle/>
          <a:p>
            <a:pPr algn="ctr" rtl="0"/>
            <a:r>
              <a:rPr lang="es-ES" dirty="0">
                <a:solidFill>
                  <a:schemeClr val="accent5">
                    <a:lumMod val="90000"/>
                    <a:lumOff val="10000"/>
                  </a:schemeClr>
                </a:solidFill>
                <a:effectLst>
                  <a:outerShdw blurRad="38100" dist="38100" dir="2700000" algn="tl">
                    <a:srgbClr val="000000">
                      <a:alpha val="43137"/>
                    </a:srgbClr>
                  </a:outerShdw>
                </a:effectLst>
              </a:rPr>
              <a:t>RESULTADOS DESAFÍO 3</a:t>
            </a:r>
          </a:p>
        </p:txBody>
      </p:sp>
      <p:sp>
        <p:nvSpPr>
          <p:cNvPr id="11" name="Marcador de texto 10">
            <a:extLst>
              <a:ext uri="{FF2B5EF4-FFF2-40B4-BE49-F238E27FC236}">
                <a16:creationId xmlns:a16="http://schemas.microsoft.com/office/drawing/2014/main" id="{E6DF5064-7AAC-4887-9BD5-FB6BC40A6768}"/>
              </a:ext>
            </a:extLst>
          </p:cNvPr>
          <p:cNvSpPr>
            <a:spLocks noGrp="1"/>
          </p:cNvSpPr>
          <p:nvPr>
            <p:ph type="body" sz="quarter" idx="13"/>
          </p:nvPr>
        </p:nvSpPr>
        <p:spPr>
          <a:xfrm>
            <a:off x="4484582" y="4177004"/>
            <a:ext cx="3222836" cy="1029509"/>
          </a:xfrm>
        </p:spPr>
        <p:txBody>
          <a:bodyPr rtlCol="0"/>
          <a:lstStyle/>
          <a:p>
            <a:pPr algn="ctr" rtl="0"/>
            <a:r>
              <a:rPr lang="es-ES" sz="3200" b="1" dirty="0">
                <a:solidFill>
                  <a:schemeClr val="accent4">
                    <a:lumMod val="75000"/>
                  </a:schemeClr>
                </a:solidFill>
                <a:latin typeface="Calibri" panose="020F0502020204030204" pitchFamily="34" charset="0"/>
                <a:cs typeface="Calibri" panose="020F0502020204030204" pitchFamily="34" charset="0"/>
              </a:rPr>
              <a:t>Equipo B</a:t>
            </a:r>
          </a:p>
          <a:p>
            <a:pPr algn="ctr" rtl="0"/>
            <a:r>
              <a:rPr lang="es-ES" sz="2000" b="1" dirty="0">
                <a:solidFill>
                  <a:schemeClr val="accent4">
                    <a:lumMod val="50000"/>
                  </a:schemeClr>
                </a:solidFill>
              </a:rPr>
              <a:t>25 de octubre de 2024</a:t>
            </a:r>
          </a:p>
        </p:txBody>
      </p:sp>
      <p:sp>
        <p:nvSpPr>
          <p:cNvPr id="21" name="Hexágono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6" name="Hexágono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8" name="Hexágono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Hexágono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480894" y="338435"/>
            <a:ext cx="11230211" cy="461665"/>
          </a:xfrm>
          <a:prstGeom prst="rect">
            <a:avLst/>
          </a:prstGeom>
          <a:noFill/>
        </p:spPr>
        <p:txBody>
          <a:bodyPr wrap="square">
            <a:spAutoFit/>
          </a:bodyPr>
          <a:lstStyle/>
          <a:p>
            <a:r>
              <a:rPr lang="es-ES" sz="2400" b="1" dirty="0">
                <a:solidFill>
                  <a:schemeClr val="accent3">
                    <a:lumMod val="50000"/>
                  </a:schemeClr>
                </a:solidFill>
                <a:latin typeface="+mj-lt"/>
              </a:rPr>
              <a:t>TASA CONVERSIÓN Y NÚMERO DE LLAMADAS POR DÍA [2 a 17 min] </a:t>
            </a:r>
            <a:endParaRPr lang="es-ES" sz="2400" b="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437770" y="4833553"/>
            <a:ext cx="5524881" cy="800219"/>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Wingdings" panose="05000000000000000000" pitchFamily="2" charset="2"/>
              <a:buChar char="§"/>
            </a:pPr>
            <a:r>
              <a:rPr lang="es-ES" sz="1400" b="1" dirty="0"/>
              <a:t>Sorprendentemente, la tasa de conversión es decreciente, </a:t>
            </a:r>
            <a:r>
              <a:rPr lang="es-ES" sz="1400" dirty="0"/>
              <a:t>estabilizándose a partir del miércoles.</a:t>
            </a:r>
          </a:p>
          <a:p>
            <a:pPr marL="285750" indent="-285750">
              <a:buFont typeface="Wingdings" panose="05000000000000000000" pitchFamily="2" charset="2"/>
              <a:buChar char="§"/>
            </a:pPr>
            <a:endParaRPr lang="es-ES" sz="1300" dirty="0"/>
          </a:p>
        </p:txBody>
      </p:sp>
      <p:sp>
        <p:nvSpPr>
          <p:cNvPr id="11" name="QuadreDeText 16">
            <a:extLst>
              <a:ext uri="{FF2B5EF4-FFF2-40B4-BE49-F238E27FC236}">
                <a16:creationId xmlns:a16="http://schemas.microsoft.com/office/drawing/2014/main" id="{5A904658-11A2-903C-C8F4-05F7A988430D}"/>
              </a:ext>
            </a:extLst>
          </p:cNvPr>
          <p:cNvSpPr txBox="1"/>
          <p:nvPr/>
        </p:nvSpPr>
        <p:spPr>
          <a:xfrm>
            <a:off x="6155053" y="4833554"/>
            <a:ext cx="5556052" cy="817245"/>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Wingdings" panose="05000000000000000000" pitchFamily="2" charset="2"/>
              <a:buChar char="§"/>
            </a:pPr>
            <a:r>
              <a:rPr lang="es-ES" sz="1400" dirty="0"/>
              <a:t>Parece ser que a los clientes que se les llama al lunes, </a:t>
            </a:r>
            <a:r>
              <a:rPr lang="es-ES" sz="1400" b="1" dirty="0"/>
              <a:t>están mucho más predispuestos a contratar un depósito.</a:t>
            </a:r>
            <a:r>
              <a:rPr lang="es-ES" sz="1400" dirty="0"/>
              <a:t> Sorprende el alto número de llamadas en festivos.</a:t>
            </a:r>
            <a:endParaRPr lang="es-ES" sz="1300" dirty="0"/>
          </a:p>
        </p:txBody>
      </p:sp>
      <p:pic>
        <p:nvPicPr>
          <p:cNvPr id="12" name="Imagen 11">
            <a:extLst>
              <a:ext uri="{FF2B5EF4-FFF2-40B4-BE49-F238E27FC236}">
                <a16:creationId xmlns:a16="http://schemas.microsoft.com/office/drawing/2014/main" id="{7925A06B-52D4-A4CD-DEB7-D600880C81E5}"/>
              </a:ext>
            </a:extLst>
          </p:cNvPr>
          <p:cNvPicPr>
            <a:picLocks noChangeAspect="1"/>
          </p:cNvPicPr>
          <p:nvPr/>
        </p:nvPicPr>
        <p:blipFill>
          <a:blip r:embed="rId2"/>
          <a:stretch>
            <a:fillRect/>
          </a:stretch>
        </p:blipFill>
        <p:spPr>
          <a:xfrm>
            <a:off x="6155054" y="1033079"/>
            <a:ext cx="5593163" cy="3567496"/>
          </a:xfrm>
          <a:prstGeom prst="rect">
            <a:avLst/>
          </a:prstGeom>
        </p:spPr>
      </p:pic>
      <p:pic>
        <p:nvPicPr>
          <p:cNvPr id="18" name="Imagen 17">
            <a:extLst>
              <a:ext uri="{FF2B5EF4-FFF2-40B4-BE49-F238E27FC236}">
                <a16:creationId xmlns:a16="http://schemas.microsoft.com/office/drawing/2014/main" id="{AD104BFA-9DAF-CD75-3F94-CC0CB67F550F}"/>
              </a:ext>
            </a:extLst>
          </p:cNvPr>
          <p:cNvPicPr>
            <a:picLocks noChangeAspect="1"/>
          </p:cNvPicPr>
          <p:nvPr/>
        </p:nvPicPr>
        <p:blipFill>
          <a:blip r:embed="rId3"/>
          <a:stretch>
            <a:fillRect/>
          </a:stretch>
        </p:blipFill>
        <p:spPr>
          <a:xfrm>
            <a:off x="437770" y="1033079"/>
            <a:ext cx="5524881" cy="3581781"/>
          </a:xfrm>
          <a:prstGeom prst="rect">
            <a:avLst/>
          </a:prstGeom>
        </p:spPr>
      </p:pic>
    </p:spTree>
    <p:extLst>
      <p:ext uri="{BB962C8B-B14F-4D97-AF65-F5344CB8AC3E}">
        <p14:creationId xmlns:p14="http://schemas.microsoft.com/office/powerpoint/2010/main" val="3660466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480894" y="338435"/>
            <a:ext cx="11230211" cy="461665"/>
          </a:xfrm>
          <a:prstGeom prst="rect">
            <a:avLst/>
          </a:prstGeom>
          <a:noFill/>
        </p:spPr>
        <p:txBody>
          <a:bodyPr wrap="square">
            <a:spAutoFit/>
          </a:bodyPr>
          <a:lstStyle/>
          <a:p>
            <a:r>
              <a:rPr lang="es-ES" sz="2400" b="1" dirty="0">
                <a:solidFill>
                  <a:schemeClr val="accent3">
                    <a:lumMod val="50000"/>
                  </a:schemeClr>
                </a:solidFill>
                <a:latin typeface="+mj-lt"/>
              </a:rPr>
              <a:t>TASA CONVERSIÓN Y NÚMERO DE LLAMADAS POR DÍA [2 a 17 min] </a:t>
            </a:r>
            <a:endParaRPr lang="es-ES" sz="2400" b="1" dirty="0">
              <a:solidFill>
                <a:schemeClr val="accent3">
                  <a:lumMod val="50000"/>
                </a:schemeClr>
              </a:solidFill>
              <a:effectLst/>
              <a:latin typeface="+mj-lt"/>
            </a:endParaRPr>
          </a:p>
        </p:txBody>
      </p:sp>
      <p:sp>
        <p:nvSpPr>
          <p:cNvPr id="4" name="QuadreDeText 16">
            <a:extLst>
              <a:ext uri="{FF2B5EF4-FFF2-40B4-BE49-F238E27FC236}">
                <a16:creationId xmlns:a16="http://schemas.microsoft.com/office/drawing/2014/main" id="{E3A16A9E-7472-CE39-9815-5063A5744B85}"/>
              </a:ext>
            </a:extLst>
          </p:cNvPr>
          <p:cNvSpPr txBox="1"/>
          <p:nvPr/>
        </p:nvSpPr>
        <p:spPr>
          <a:xfrm>
            <a:off x="8848446" y="1680779"/>
            <a:ext cx="3162580" cy="1276945"/>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Wingdings" panose="05000000000000000000" pitchFamily="2" charset="2"/>
              <a:buChar char="§"/>
            </a:pPr>
            <a:r>
              <a:rPr lang="es-ES" sz="1400" dirty="0"/>
              <a:t>La edad solo se nota que haga aumentar las tasas de conversión </a:t>
            </a:r>
            <a:r>
              <a:rPr lang="es-ES" sz="1400" b="1" dirty="0"/>
              <a:t>por encima del rango alto, superior a 45 años</a:t>
            </a:r>
            <a:r>
              <a:rPr lang="es-ES" sz="1400" dirty="0"/>
              <a:t>. </a:t>
            </a:r>
          </a:p>
          <a:p>
            <a:endParaRPr lang="es-ES" sz="1300" dirty="0"/>
          </a:p>
        </p:txBody>
      </p:sp>
      <p:sp>
        <p:nvSpPr>
          <p:cNvPr id="7" name="QuadreDeText 16">
            <a:extLst>
              <a:ext uri="{FF2B5EF4-FFF2-40B4-BE49-F238E27FC236}">
                <a16:creationId xmlns:a16="http://schemas.microsoft.com/office/drawing/2014/main" id="{EC8BC701-2627-24B1-2A93-70D667709CDD}"/>
              </a:ext>
            </a:extLst>
          </p:cNvPr>
          <p:cNvSpPr txBox="1"/>
          <p:nvPr/>
        </p:nvSpPr>
        <p:spPr>
          <a:xfrm>
            <a:off x="8848446" y="3997789"/>
            <a:ext cx="3162580" cy="1515308"/>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Wingdings" panose="05000000000000000000" pitchFamily="2" charset="2"/>
              <a:buChar char="§"/>
            </a:pPr>
            <a:r>
              <a:rPr lang="es-ES" sz="1400" dirty="0"/>
              <a:t>También </a:t>
            </a:r>
            <a:r>
              <a:rPr lang="es-ES" sz="1400" b="1" dirty="0"/>
              <a:t>el aumento de los rangos de balance, hace aumentar la tasa de conversión</a:t>
            </a:r>
            <a:r>
              <a:rPr lang="es-ES" sz="1400" dirty="0"/>
              <a:t>, exceptuando el lunes, aunque no es un día con muchos registros.</a:t>
            </a:r>
          </a:p>
          <a:p>
            <a:pPr marL="285750" indent="-285750">
              <a:buFont typeface="Wingdings" panose="05000000000000000000" pitchFamily="2" charset="2"/>
              <a:buChar char="§"/>
            </a:pPr>
            <a:endParaRPr lang="es-ES" sz="1300" dirty="0"/>
          </a:p>
        </p:txBody>
      </p:sp>
      <p:pic>
        <p:nvPicPr>
          <p:cNvPr id="10" name="Imagen 9">
            <a:extLst>
              <a:ext uri="{FF2B5EF4-FFF2-40B4-BE49-F238E27FC236}">
                <a16:creationId xmlns:a16="http://schemas.microsoft.com/office/drawing/2014/main" id="{FEF002FC-EDD8-5E0A-BCBF-0140E9D5A72F}"/>
              </a:ext>
            </a:extLst>
          </p:cNvPr>
          <p:cNvPicPr>
            <a:picLocks noChangeAspect="1"/>
          </p:cNvPicPr>
          <p:nvPr/>
        </p:nvPicPr>
        <p:blipFill>
          <a:blip r:embed="rId2"/>
          <a:srcRect t="-1" r="122" b="33472"/>
          <a:stretch/>
        </p:blipFill>
        <p:spPr>
          <a:xfrm>
            <a:off x="611092" y="843174"/>
            <a:ext cx="8075717" cy="5648448"/>
          </a:xfrm>
          <a:prstGeom prst="rect">
            <a:avLst/>
          </a:prstGeom>
        </p:spPr>
      </p:pic>
    </p:spTree>
    <p:extLst>
      <p:ext uri="{BB962C8B-B14F-4D97-AF65-F5344CB8AC3E}">
        <p14:creationId xmlns:p14="http://schemas.microsoft.com/office/powerpoint/2010/main" val="1852357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480894" y="338435"/>
            <a:ext cx="11230211" cy="461665"/>
          </a:xfrm>
          <a:prstGeom prst="rect">
            <a:avLst/>
          </a:prstGeom>
          <a:noFill/>
        </p:spPr>
        <p:txBody>
          <a:bodyPr wrap="square">
            <a:spAutoFit/>
          </a:bodyPr>
          <a:lstStyle/>
          <a:p>
            <a:r>
              <a:rPr lang="es-ES" sz="2400" b="1" dirty="0">
                <a:solidFill>
                  <a:schemeClr val="accent3">
                    <a:lumMod val="50000"/>
                  </a:schemeClr>
                </a:solidFill>
                <a:latin typeface="+mj-lt"/>
              </a:rPr>
              <a:t>TASA CONVERSIÓN Y NÚMERO DE LLAMADAS POR DÍA [2 a 17 min] </a:t>
            </a:r>
            <a:endParaRPr lang="es-ES" sz="2400" b="1" dirty="0">
              <a:solidFill>
                <a:schemeClr val="accent3">
                  <a:lumMod val="50000"/>
                </a:schemeClr>
              </a:solidFill>
              <a:effectLst/>
              <a:latin typeface="+mj-lt"/>
            </a:endParaRPr>
          </a:p>
        </p:txBody>
      </p:sp>
      <p:sp>
        <p:nvSpPr>
          <p:cNvPr id="7" name="QuadreDeText 16">
            <a:extLst>
              <a:ext uri="{FF2B5EF4-FFF2-40B4-BE49-F238E27FC236}">
                <a16:creationId xmlns:a16="http://schemas.microsoft.com/office/drawing/2014/main" id="{EC8BC701-2627-24B1-2A93-70D667709CDD}"/>
              </a:ext>
            </a:extLst>
          </p:cNvPr>
          <p:cNvSpPr txBox="1"/>
          <p:nvPr/>
        </p:nvSpPr>
        <p:spPr>
          <a:xfrm>
            <a:off x="4968901" y="4528815"/>
            <a:ext cx="6742203" cy="1055608"/>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Wingdings" panose="05000000000000000000" pitchFamily="2" charset="2"/>
              <a:buChar char="§"/>
            </a:pPr>
            <a:r>
              <a:rPr lang="es-ES" sz="1400" b="1" dirty="0"/>
              <a:t>Se debería priorizar llamar en invierno y primavera</a:t>
            </a:r>
            <a:r>
              <a:rPr lang="es-ES" sz="1400" dirty="0"/>
              <a:t>, pues son las estaciones con más tasa de conversión.</a:t>
            </a:r>
          </a:p>
          <a:p>
            <a:endParaRPr lang="es-ES" sz="1400" dirty="0"/>
          </a:p>
          <a:p>
            <a:pPr marL="285750" indent="-285750">
              <a:buFont typeface="Wingdings" panose="05000000000000000000" pitchFamily="2" charset="2"/>
              <a:buChar char="§"/>
            </a:pPr>
            <a:r>
              <a:rPr lang="es-ES" sz="1400" dirty="0"/>
              <a:t>Sorprende que además en estas estaciones, </a:t>
            </a:r>
            <a:r>
              <a:rPr lang="es-ES" sz="1400" b="1" dirty="0"/>
              <a:t>el domingo nunca se llame a los clientes</a:t>
            </a:r>
            <a:r>
              <a:rPr lang="es-ES" sz="1400" dirty="0"/>
              <a:t>.</a:t>
            </a:r>
            <a:endParaRPr lang="es-ES" sz="1300" dirty="0"/>
          </a:p>
        </p:txBody>
      </p:sp>
      <p:pic>
        <p:nvPicPr>
          <p:cNvPr id="10" name="Imagen 9">
            <a:extLst>
              <a:ext uri="{FF2B5EF4-FFF2-40B4-BE49-F238E27FC236}">
                <a16:creationId xmlns:a16="http://schemas.microsoft.com/office/drawing/2014/main" id="{C9172344-E746-BFCF-E2C0-283EAC6CDEA3}"/>
              </a:ext>
            </a:extLst>
          </p:cNvPr>
          <p:cNvPicPr>
            <a:picLocks noChangeAspect="1"/>
          </p:cNvPicPr>
          <p:nvPr/>
        </p:nvPicPr>
        <p:blipFill>
          <a:blip r:embed="rId2"/>
          <a:stretch>
            <a:fillRect/>
          </a:stretch>
        </p:blipFill>
        <p:spPr>
          <a:xfrm>
            <a:off x="414217" y="4526770"/>
            <a:ext cx="3879545" cy="1556329"/>
          </a:xfrm>
          <a:prstGeom prst="rect">
            <a:avLst/>
          </a:prstGeom>
        </p:spPr>
      </p:pic>
      <p:pic>
        <p:nvPicPr>
          <p:cNvPr id="12" name="Imagen 11">
            <a:extLst>
              <a:ext uri="{FF2B5EF4-FFF2-40B4-BE49-F238E27FC236}">
                <a16:creationId xmlns:a16="http://schemas.microsoft.com/office/drawing/2014/main" id="{5C8ACBC2-6907-837C-405D-9A096D53DFD6}"/>
              </a:ext>
            </a:extLst>
          </p:cNvPr>
          <p:cNvPicPr>
            <a:picLocks noChangeAspect="1"/>
          </p:cNvPicPr>
          <p:nvPr/>
        </p:nvPicPr>
        <p:blipFill>
          <a:blip r:embed="rId3"/>
          <a:stretch>
            <a:fillRect/>
          </a:stretch>
        </p:blipFill>
        <p:spPr>
          <a:xfrm>
            <a:off x="480894" y="1174951"/>
            <a:ext cx="11136630" cy="2911031"/>
          </a:xfrm>
          <a:prstGeom prst="rect">
            <a:avLst/>
          </a:prstGeom>
        </p:spPr>
      </p:pic>
    </p:spTree>
    <p:extLst>
      <p:ext uri="{BB962C8B-B14F-4D97-AF65-F5344CB8AC3E}">
        <p14:creationId xmlns:p14="http://schemas.microsoft.com/office/powerpoint/2010/main" val="1850503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AFFAE-1245-19B5-3C60-58AC8A5EA54D}"/>
            </a:ext>
          </a:extLst>
        </p:cNvPr>
        <p:cNvGrpSpPr/>
        <p:nvPr/>
      </p:nvGrpSpPr>
      <p:grpSpPr>
        <a:xfrm>
          <a:off x="0" y="0"/>
          <a:ext cx="0" cy="0"/>
          <a:chOff x="0" y="0"/>
          <a:chExt cx="0" cy="0"/>
        </a:xfrm>
      </p:grpSpPr>
      <p:sp>
        <p:nvSpPr>
          <p:cNvPr id="6" name="Rectángulo 5">
            <a:extLst>
              <a:ext uri="{FF2B5EF4-FFF2-40B4-BE49-F238E27FC236}">
                <a16:creationId xmlns:a16="http://schemas.microsoft.com/office/drawing/2014/main" id="{82C12619-B1CF-D3F7-B28B-32652C0F05E3}"/>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0EF04D99-B7F8-3573-2F18-E88215F913F3}"/>
              </a:ext>
            </a:extLst>
          </p:cNvPr>
          <p:cNvSpPr/>
          <p:nvPr/>
        </p:nvSpPr>
        <p:spPr>
          <a:xfrm>
            <a:off x="455833" y="1625256"/>
            <a:ext cx="5344932" cy="4803820"/>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QuadreDeText 3">
            <a:extLst>
              <a:ext uri="{FF2B5EF4-FFF2-40B4-BE49-F238E27FC236}">
                <a16:creationId xmlns:a16="http://schemas.microsoft.com/office/drawing/2014/main" id="{8D4C57D9-90FA-1254-9EC5-207A0AEE2D7F}"/>
              </a:ext>
            </a:extLst>
          </p:cNvPr>
          <p:cNvSpPr txBox="1"/>
          <p:nvPr/>
        </p:nvSpPr>
        <p:spPr>
          <a:xfrm>
            <a:off x="505958" y="250347"/>
            <a:ext cx="11230211" cy="707886"/>
          </a:xfrm>
          <a:prstGeom prst="rect">
            <a:avLst/>
          </a:prstGeom>
          <a:noFill/>
        </p:spPr>
        <p:txBody>
          <a:bodyPr wrap="square">
            <a:spAutoFit/>
          </a:bodyPr>
          <a:lstStyle/>
          <a:p>
            <a:r>
              <a:rPr lang="es-ES" sz="2400" b="1" dirty="0">
                <a:solidFill>
                  <a:schemeClr val="accent3">
                    <a:lumMod val="50000"/>
                  </a:schemeClr>
                </a:solidFill>
                <a:effectLst/>
                <a:latin typeface="+mj-lt"/>
              </a:rPr>
              <a:t>PROPUESTAS </a:t>
            </a:r>
            <a:r>
              <a:rPr lang="es-ES" sz="2400" b="1" dirty="0">
                <a:solidFill>
                  <a:schemeClr val="accent3">
                    <a:lumMod val="50000"/>
                  </a:schemeClr>
                </a:solidFill>
                <a:latin typeface="+mj-lt"/>
              </a:rPr>
              <a:t>DE PRIORIZACIÓN DE DÍAS DE LA SEMANA </a:t>
            </a:r>
            <a:endParaRPr lang="es-ES" sz="2400" b="1" dirty="0">
              <a:solidFill>
                <a:schemeClr val="accent3">
                  <a:lumMod val="50000"/>
                </a:schemeClr>
              </a:solidFill>
              <a:effectLst/>
              <a:latin typeface="+mj-lt"/>
            </a:endParaRPr>
          </a:p>
          <a:p>
            <a:endParaRPr lang="es-ES" sz="1600" b="1" dirty="0"/>
          </a:p>
        </p:txBody>
      </p:sp>
      <p:sp>
        <p:nvSpPr>
          <p:cNvPr id="30" name="CuadroTexto 29">
            <a:extLst>
              <a:ext uri="{FF2B5EF4-FFF2-40B4-BE49-F238E27FC236}">
                <a16:creationId xmlns:a16="http://schemas.microsoft.com/office/drawing/2014/main" id="{6B0A3DF6-5B8C-C82E-4007-09D066866A92}"/>
              </a:ext>
            </a:extLst>
          </p:cNvPr>
          <p:cNvSpPr txBox="1"/>
          <p:nvPr/>
        </p:nvSpPr>
        <p:spPr>
          <a:xfrm>
            <a:off x="825135" y="2523781"/>
            <a:ext cx="4365989" cy="2230398"/>
          </a:xfrm>
          <a:prstGeom prst="roundRect">
            <a:avLst/>
          </a:prstGeom>
          <a:noFill/>
          <a:ln w="19050">
            <a:solidFill>
              <a:srgbClr val="92D050"/>
            </a:solidFill>
            <a:prstDash val="sysDash"/>
          </a:ln>
        </p:spPr>
        <p:txBody>
          <a:bodyPr wrap="square">
            <a:spAutoFit/>
          </a:bodyPr>
          <a:lstStyle/>
          <a:p>
            <a:pPr marL="171450" indent="-171450" algn="just">
              <a:spcBef>
                <a:spcPts val="300"/>
              </a:spcBef>
              <a:buFont typeface="Arial" panose="020B0604020202020204" pitchFamily="34" charset="0"/>
              <a:buChar char="•"/>
            </a:pPr>
            <a:r>
              <a:rPr lang="es-ES" sz="1200" b="1" dirty="0"/>
              <a:t>Sin realizar ninguna segmentación (excepto rango duración)</a:t>
            </a:r>
            <a:r>
              <a:rPr lang="es-ES" sz="1200" dirty="0"/>
              <a:t>, la tasa de conversión empieza muy alta y </a:t>
            </a:r>
            <a:r>
              <a:rPr lang="es-ES" sz="1200" b="1" dirty="0"/>
              <a:t>decrece a lo largo de la semana</a:t>
            </a:r>
            <a:r>
              <a:rPr lang="es-ES" sz="1200" dirty="0"/>
              <a:t>.</a:t>
            </a:r>
          </a:p>
          <a:p>
            <a:pPr marL="171450" indent="-171450" algn="just">
              <a:spcBef>
                <a:spcPts val="300"/>
              </a:spcBef>
              <a:buFont typeface="Arial" panose="020B0604020202020204" pitchFamily="34" charset="0"/>
              <a:buChar char="•"/>
            </a:pPr>
            <a:r>
              <a:rPr lang="es-ES" sz="1200" b="1" dirty="0"/>
              <a:t>Segmentando por tres rangos de edad y tres rangos balance</a:t>
            </a:r>
            <a:r>
              <a:rPr lang="es-ES" sz="1200" dirty="0"/>
              <a:t>, para </a:t>
            </a:r>
            <a:r>
              <a:rPr lang="es-ES" sz="1200" b="1" dirty="0"/>
              <a:t>edades inferiores a 34 años</a:t>
            </a:r>
            <a:r>
              <a:rPr lang="es-ES" sz="1200" dirty="0"/>
              <a:t>, las tasas de conversión siguen el patrón anterior, pero </a:t>
            </a:r>
            <a:r>
              <a:rPr lang="es-ES" sz="1200" b="1" dirty="0"/>
              <a:t>el jueves hacen un pequeño repunte</a:t>
            </a:r>
            <a:r>
              <a:rPr lang="es-ES" sz="1200" dirty="0"/>
              <a:t>. </a:t>
            </a:r>
          </a:p>
          <a:p>
            <a:pPr marL="171450" indent="-171450" algn="just">
              <a:spcBef>
                <a:spcPts val="300"/>
              </a:spcBef>
              <a:buFont typeface="Arial" panose="020B0604020202020204" pitchFamily="34" charset="0"/>
              <a:buChar char="•"/>
            </a:pPr>
            <a:r>
              <a:rPr lang="es-ES" sz="1200" b="1" dirty="0"/>
              <a:t>Segmentando por estaciones del año, </a:t>
            </a:r>
            <a:r>
              <a:rPr lang="es-ES" sz="1200" dirty="0"/>
              <a:t>las curvas difieren del comportamiento promedio, aunque se mantiene el lunes como el día de más tasa de conversión, </a:t>
            </a:r>
            <a:r>
              <a:rPr lang="es-ES" sz="1200" b="1" dirty="0"/>
              <a:t>por encima del 0,78. </a:t>
            </a:r>
            <a:endParaRPr lang="es-ES" sz="1200" dirty="0"/>
          </a:p>
        </p:txBody>
      </p:sp>
      <p:sp>
        <p:nvSpPr>
          <p:cNvPr id="31" name="Rectángulo: esquinas redondeadas 30">
            <a:extLst>
              <a:ext uri="{FF2B5EF4-FFF2-40B4-BE49-F238E27FC236}">
                <a16:creationId xmlns:a16="http://schemas.microsoft.com/office/drawing/2014/main" id="{2A86DF7C-2112-699E-12B5-9B66B3CC713C}"/>
              </a:ext>
            </a:extLst>
          </p:cNvPr>
          <p:cNvSpPr/>
          <p:nvPr/>
        </p:nvSpPr>
        <p:spPr>
          <a:xfrm>
            <a:off x="6371770" y="1625256"/>
            <a:ext cx="5344932" cy="4803820"/>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CuadroTexto 1">
            <a:extLst>
              <a:ext uri="{FF2B5EF4-FFF2-40B4-BE49-F238E27FC236}">
                <a16:creationId xmlns:a16="http://schemas.microsoft.com/office/drawing/2014/main" id="{FB4A5B90-D21B-B193-A37A-573840257D21}"/>
              </a:ext>
            </a:extLst>
          </p:cNvPr>
          <p:cNvSpPr txBox="1"/>
          <p:nvPr/>
        </p:nvSpPr>
        <p:spPr>
          <a:xfrm>
            <a:off x="551431" y="776446"/>
            <a:ext cx="11184738" cy="584775"/>
          </a:xfrm>
          <a:prstGeom prst="rect">
            <a:avLst/>
          </a:prstGeom>
          <a:noFill/>
        </p:spPr>
        <p:txBody>
          <a:bodyPr wrap="square" rtlCol="0">
            <a:spAutoFit/>
          </a:bodyPr>
          <a:lstStyle/>
          <a:p>
            <a:r>
              <a:rPr lang="es-ES" sz="1600" b="1" dirty="0"/>
              <a:t>Enfoque 1</a:t>
            </a:r>
            <a:r>
              <a:rPr lang="es-ES" sz="1600" dirty="0"/>
              <a:t>: Nos enfocaríamos a los rangos con más tasas de conversión, </a:t>
            </a:r>
            <a:r>
              <a:rPr lang="es-ES" sz="1600" b="1" dirty="0"/>
              <a:t>entre duraciones 2 a 17 min, </a:t>
            </a:r>
          </a:p>
          <a:p>
            <a:r>
              <a:rPr lang="es-ES" sz="1600" dirty="0"/>
              <a:t>y a los clientes que les han llamado en 2010.</a:t>
            </a:r>
          </a:p>
        </p:txBody>
      </p:sp>
      <p:sp>
        <p:nvSpPr>
          <p:cNvPr id="9" name="Rectángulo: esquinas redondeadas 8">
            <a:extLst>
              <a:ext uri="{FF2B5EF4-FFF2-40B4-BE49-F238E27FC236}">
                <a16:creationId xmlns:a16="http://schemas.microsoft.com/office/drawing/2014/main" id="{3FAEE228-6729-211B-2A46-8B3A02A83818}"/>
              </a:ext>
            </a:extLst>
          </p:cNvPr>
          <p:cNvSpPr/>
          <p:nvPr/>
        </p:nvSpPr>
        <p:spPr>
          <a:xfrm>
            <a:off x="825135" y="1887320"/>
            <a:ext cx="4127865" cy="449964"/>
          </a:xfrm>
          <a:prstGeom prst="roundRect">
            <a:avLst>
              <a:gd name="adj" fmla="val 27880"/>
            </a:avLst>
          </a:prstGeom>
          <a:solidFill>
            <a:srgbClr val="D2ECB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¿Cómo influyen los días de la semana en la efectividad de nuestras campañas de </a:t>
            </a:r>
            <a:r>
              <a:rPr lang="es-ES" sz="1400" dirty="0" err="1">
                <a:solidFill>
                  <a:schemeClr val="tx1"/>
                </a:solidFill>
              </a:rPr>
              <a:t>marqueting</a:t>
            </a:r>
            <a:r>
              <a:rPr lang="es-ES" sz="1400" dirty="0">
                <a:solidFill>
                  <a:schemeClr val="tx1"/>
                </a:solidFill>
              </a:rPr>
              <a:t>?</a:t>
            </a:r>
          </a:p>
        </p:txBody>
      </p:sp>
      <p:sp>
        <p:nvSpPr>
          <p:cNvPr id="10" name="Rectángulo: esquinas redondeadas 9">
            <a:extLst>
              <a:ext uri="{FF2B5EF4-FFF2-40B4-BE49-F238E27FC236}">
                <a16:creationId xmlns:a16="http://schemas.microsoft.com/office/drawing/2014/main" id="{BEEFA64B-D29F-CD76-5F2E-B88DC42940CE}"/>
              </a:ext>
            </a:extLst>
          </p:cNvPr>
          <p:cNvSpPr/>
          <p:nvPr/>
        </p:nvSpPr>
        <p:spPr>
          <a:xfrm>
            <a:off x="6863984" y="1908876"/>
            <a:ext cx="4051666" cy="454599"/>
          </a:xfrm>
          <a:prstGeom prst="roundRect">
            <a:avLst>
              <a:gd name="adj" fmla="val 27880"/>
            </a:avLst>
          </a:prstGeom>
          <a:solidFill>
            <a:srgbClr val="D2ECB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¿Qué días deberían priorizarse para maximizar nuestras estrategias de contacto?</a:t>
            </a:r>
          </a:p>
        </p:txBody>
      </p:sp>
      <p:sp>
        <p:nvSpPr>
          <p:cNvPr id="11" name="CuadroTexto 10">
            <a:extLst>
              <a:ext uri="{FF2B5EF4-FFF2-40B4-BE49-F238E27FC236}">
                <a16:creationId xmlns:a16="http://schemas.microsoft.com/office/drawing/2014/main" id="{B91B07CF-2C71-34AC-CFFC-EFE973B600AE}"/>
              </a:ext>
            </a:extLst>
          </p:cNvPr>
          <p:cNvSpPr txBox="1"/>
          <p:nvPr/>
        </p:nvSpPr>
        <p:spPr>
          <a:xfrm>
            <a:off x="6861242" y="2561460"/>
            <a:ext cx="4051666" cy="3337084"/>
          </a:xfrm>
          <a:prstGeom prst="roundRect">
            <a:avLst/>
          </a:prstGeom>
          <a:noFill/>
          <a:ln w="19050">
            <a:solidFill>
              <a:srgbClr val="92D050"/>
            </a:solidFill>
            <a:prstDash val="sysDash"/>
          </a:ln>
        </p:spPr>
        <p:txBody>
          <a:bodyPr wrap="square">
            <a:spAutoFit/>
          </a:bodyPr>
          <a:lstStyle/>
          <a:p>
            <a:pPr marL="171450" indent="-171450" algn="just">
              <a:spcBef>
                <a:spcPts val="300"/>
              </a:spcBef>
              <a:buFont typeface="Arial" panose="020B0604020202020204" pitchFamily="34" charset="0"/>
              <a:buChar char="•"/>
            </a:pPr>
            <a:r>
              <a:rPr lang="es-ES" sz="1200" b="1" dirty="0"/>
              <a:t>Primavera e invierno deberían centrar el peso de las campañas, </a:t>
            </a:r>
            <a:r>
              <a:rPr lang="es-ES" sz="1200" dirty="0"/>
              <a:t>al tener tasas de conversión más favorables que otras estaciones, </a:t>
            </a:r>
            <a:r>
              <a:rPr lang="es-ES" sz="1200" b="1" dirty="0"/>
              <a:t>con un 25%  de incremento en tasa de conversión</a:t>
            </a:r>
            <a:r>
              <a:rPr lang="es-ES" sz="1200" dirty="0"/>
              <a:t> (0,65) frente al verano (0,49).</a:t>
            </a:r>
          </a:p>
          <a:p>
            <a:pPr marL="171450" indent="-171450" algn="just">
              <a:spcBef>
                <a:spcPts val="300"/>
              </a:spcBef>
              <a:buFont typeface="Arial" panose="020B0604020202020204" pitchFamily="34" charset="0"/>
              <a:buChar char="•"/>
            </a:pPr>
            <a:r>
              <a:rPr lang="es-ES" sz="1200" b="1" dirty="0"/>
              <a:t>Los días más favorables para llamar en invierno, serían lunes y miércoles</a:t>
            </a:r>
            <a:r>
              <a:rPr lang="es-ES" sz="1200" dirty="0"/>
              <a:t>, y no llamaríamos en domingo, respetando el día de descanso de los clientes. </a:t>
            </a:r>
          </a:p>
          <a:p>
            <a:pPr marL="171450" indent="-171450" algn="just">
              <a:spcBef>
                <a:spcPts val="300"/>
              </a:spcBef>
              <a:buFont typeface="Arial" panose="020B0604020202020204" pitchFamily="34" charset="0"/>
              <a:buChar char="•"/>
            </a:pPr>
            <a:r>
              <a:rPr lang="es-ES" sz="1200" b="1" dirty="0"/>
              <a:t>Los días más favorables para llamar en primavera serían los lunes</a:t>
            </a:r>
            <a:r>
              <a:rPr lang="es-ES" sz="1200" dirty="0"/>
              <a:t>, aunque cualquier día tiene una tasa de conversión similar a la media del mes de 0,65, excepto el sábado, que es más baja. Tampoco se llamará el domingo.</a:t>
            </a:r>
          </a:p>
          <a:p>
            <a:pPr marL="171450" indent="-171450" algn="just">
              <a:spcBef>
                <a:spcPts val="300"/>
              </a:spcBef>
              <a:buFont typeface="Arial" panose="020B0604020202020204" pitchFamily="34" charset="0"/>
              <a:buChar char="•"/>
            </a:pPr>
            <a:r>
              <a:rPr lang="es-ES" sz="1200" dirty="0"/>
              <a:t>Para el resto de las estaciones del año </a:t>
            </a:r>
            <a:r>
              <a:rPr lang="es-ES" sz="1200" b="1" dirty="0"/>
              <a:t>se priorizará llamar los lunes y martes</a:t>
            </a:r>
            <a:r>
              <a:rPr lang="es-ES" sz="1200" dirty="0"/>
              <a:t>.</a:t>
            </a:r>
          </a:p>
          <a:p>
            <a:pPr algn="just">
              <a:spcBef>
                <a:spcPts val="300"/>
              </a:spcBef>
            </a:pPr>
            <a:endParaRPr lang="es-ES" sz="1200" dirty="0"/>
          </a:p>
        </p:txBody>
      </p:sp>
    </p:spTree>
    <p:extLst>
      <p:ext uri="{BB962C8B-B14F-4D97-AF65-F5344CB8AC3E}">
        <p14:creationId xmlns:p14="http://schemas.microsoft.com/office/powerpoint/2010/main" val="4066954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DURACIÓN MEDIA DE LAS LLAMADAS POR SEMANA DEL MES</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7386320" y="1881022"/>
            <a:ext cx="4091960" cy="1055608"/>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Wingdings" panose="05000000000000000000" pitchFamily="2" charset="2"/>
              <a:buChar char="§"/>
            </a:pPr>
            <a:r>
              <a:rPr lang="es-ES" sz="1400" b="1" dirty="0"/>
              <a:t>Estabilidad en las primeras semanas</a:t>
            </a:r>
            <a:r>
              <a:rPr lang="es-ES" sz="1400" dirty="0"/>
              <a:t>: Las semanas 1, 2 y 3 mantienen llamadas estables con una duración media de 6 minutos, lo que refleja constancia en las interacciones.</a:t>
            </a:r>
            <a:endParaRPr lang="es-ES" sz="1300" dirty="0"/>
          </a:p>
        </p:txBody>
      </p:sp>
      <p:sp>
        <p:nvSpPr>
          <p:cNvPr id="11" name="QuadreDeText 16">
            <a:extLst>
              <a:ext uri="{FF2B5EF4-FFF2-40B4-BE49-F238E27FC236}">
                <a16:creationId xmlns:a16="http://schemas.microsoft.com/office/drawing/2014/main" id="{5A904658-11A2-903C-C8F4-05F7A988430D}"/>
              </a:ext>
            </a:extLst>
          </p:cNvPr>
          <p:cNvSpPr txBox="1"/>
          <p:nvPr/>
        </p:nvSpPr>
        <p:spPr>
          <a:xfrm>
            <a:off x="7386320" y="3739523"/>
            <a:ext cx="4167449" cy="1055608"/>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Wingdings" panose="05000000000000000000" pitchFamily="2" charset="2"/>
              <a:buChar char="§"/>
            </a:pPr>
            <a:r>
              <a:rPr lang="es-ES" sz="1400" b="1" dirty="0"/>
              <a:t>Caída en la semana 4</a:t>
            </a:r>
            <a:r>
              <a:rPr lang="es-ES" sz="1400" dirty="0"/>
              <a:t>: La semana 4 muestra una reducción notable en la duración de las llamadas, lo que podría indicar menor disposición o interés del cliente.</a:t>
            </a:r>
            <a:endParaRPr lang="es-ES" sz="1300" dirty="0"/>
          </a:p>
        </p:txBody>
      </p:sp>
      <p:pic>
        <p:nvPicPr>
          <p:cNvPr id="4" name="Picture 3">
            <a:extLst>
              <a:ext uri="{FF2B5EF4-FFF2-40B4-BE49-F238E27FC236}">
                <a16:creationId xmlns:a16="http://schemas.microsoft.com/office/drawing/2014/main" id="{573E5A8C-8E72-465C-9816-66D85BDBE036}"/>
              </a:ext>
            </a:extLst>
          </p:cNvPr>
          <p:cNvPicPr>
            <a:picLocks noChangeAspect="1"/>
          </p:cNvPicPr>
          <p:nvPr/>
        </p:nvPicPr>
        <p:blipFill>
          <a:blip r:embed="rId2"/>
          <a:stretch>
            <a:fillRect/>
          </a:stretch>
        </p:blipFill>
        <p:spPr>
          <a:xfrm>
            <a:off x="505958" y="800100"/>
            <a:ext cx="6606042" cy="5257800"/>
          </a:xfrm>
          <a:prstGeom prst="rect">
            <a:avLst/>
          </a:prstGeom>
        </p:spPr>
      </p:pic>
      <p:sp>
        <p:nvSpPr>
          <p:cNvPr id="6" name="Rectangle: Rounded Corners 5">
            <a:extLst>
              <a:ext uri="{FF2B5EF4-FFF2-40B4-BE49-F238E27FC236}">
                <a16:creationId xmlns:a16="http://schemas.microsoft.com/office/drawing/2014/main" id="{DDACF53D-30CD-4BCB-91E2-78631DAF69C2}"/>
              </a:ext>
            </a:extLst>
          </p:cNvPr>
          <p:cNvSpPr/>
          <p:nvPr/>
        </p:nvSpPr>
        <p:spPr>
          <a:xfrm>
            <a:off x="5415280" y="1584960"/>
            <a:ext cx="1463040" cy="4175760"/>
          </a:xfrm>
          <a:prstGeom prst="round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38541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CONVERSIÓN POR SEMANA DEL MES Y RANGOS DE LLAMADAS</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8686800" y="948886"/>
            <a:ext cx="3129995" cy="1293971"/>
          </a:xfrm>
          <a:prstGeom prst="roundRect">
            <a:avLst/>
          </a:prstGeom>
          <a:solidFill>
            <a:schemeClr val="accent5">
              <a:lumMod val="25000"/>
              <a:lumOff val="75000"/>
            </a:schemeClr>
          </a:solidFill>
          <a:ln>
            <a:solidFill>
              <a:schemeClr val="bg1"/>
            </a:solidFill>
          </a:ln>
        </p:spPr>
        <p:txBody>
          <a:bodyPr wrap="square">
            <a:spAutoFit/>
          </a:bodyPr>
          <a:lstStyle/>
          <a:p>
            <a:pPr>
              <a:buFont typeface="Arial" panose="020B0604020202020204" pitchFamily="34" charset="0"/>
              <a:buChar char="•"/>
            </a:pPr>
            <a:r>
              <a:rPr lang="es-ES" sz="1400" b="1" dirty="0"/>
              <a:t>Duraciones largas, mayores conversiones</a:t>
            </a:r>
            <a:r>
              <a:rPr lang="es-ES" sz="1400" dirty="0"/>
              <a:t>: El rango de 8 a 17 minutos </a:t>
            </a:r>
            <a:r>
              <a:rPr lang="es-ES" sz="1400" b="1" dirty="0"/>
              <a:t>domina en todas las semanas</a:t>
            </a:r>
            <a:r>
              <a:rPr lang="es-ES" sz="1400" dirty="0"/>
              <a:t>, con tasas de conversión que alcanzan hasta el </a:t>
            </a:r>
            <a:r>
              <a:rPr lang="es-ES" sz="1400" b="1" dirty="0"/>
              <a:t>83%</a:t>
            </a:r>
            <a:r>
              <a:rPr lang="es-ES" sz="1400" dirty="0"/>
              <a:t>.</a:t>
            </a:r>
            <a:endParaRPr lang="es-ES" sz="1300" dirty="0"/>
          </a:p>
        </p:txBody>
      </p:sp>
      <p:sp>
        <p:nvSpPr>
          <p:cNvPr id="11" name="QuadreDeText 16">
            <a:extLst>
              <a:ext uri="{FF2B5EF4-FFF2-40B4-BE49-F238E27FC236}">
                <a16:creationId xmlns:a16="http://schemas.microsoft.com/office/drawing/2014/main" id="{5A904658-11A2-903C-C8F4-05F7A988430D}"/>
              </a:ext>
            </a:extLst>
          </p:cNvPr>
          <p:cNvSpPr txBox="1"/>
          <p:nvPr/>
        </p:nvSpPr>
        <p:spPr>
          <a:xfrm>
            <a:off x="8686801" y="2365878"/>
            <a:ext cx="3129994" cy="919401"/>
          </a:xfrm>
          <a:prstGeom prst="roundRect">
            <a:avLst/>
          </a:prstGeom>
          <a:solidFill>
            <a:schemeClr val="accent5">
              <a:lumMod val="25000"/>
              <a:lumOff val="75000"/>
            </a:schemeClr>
          </a:solidFill>
          <a:ln>
            <a:solidFill>
              <a:schemeClr val="bg1"/>
            </a:solidFill>
          </a:ln>
        </p:spPr>
        <p:txBody>
          <a:bodyPr wrap="square">
            <a:spAutoFit/>
          </a:bodyPr>
          <a:lstStyle/>
          <a:p>
            <a:pPr marL="171450" indent="-171450">
              <a:buFont typeface="Arial" panose="020B0604020202020204" pitchFamily="34" charset="0"/>
              <a:buChar char="•"/>
            </a:pPr>
            <a:r>
              <a:rPr lang="es-ES" sz="1200" b="1" dirty="0"/>
              <a:t>Las primeras semanas marcan la pauta</a:t>
            </a:r>
            <a:r>
              <a:rPr lang="es-ES" sz="1200" dirty="0"/>
              <a:t>: La </a:t>
            </a:r>
            <a:r>
              <a:rPr lang="es-ES" sz="1200" b="1" dirty="0"/>
              <a:t>semana 1</a:t>
            </a:r>
            <a:r>
              <a:rPr lang="es-ES" sz="1200" dirty="0"/>
              <a:t> y la </a:t>
            </a:r>
            <a:r>
              <a:rPr lang="es-ES" sz="1200" b="1" dirty="0"/>
              <a:t>semana 2</a:t>
            </a:r>
            <a:r>
              <a:rPr lang="es-ES" sz="1200" dirty="0"/>
              <a:t> son clave, con altas tasas de conversión para interacciones de mayor duración.</a:t>
            </a:r>
            <a:endParaRPr lang="es-ES" sz="1300" dirty="0"/>
          </a:p>
        </p:txBody>
      </p:sp>
      <p:pic>
        <p:nvPicPr>
          <p:cNvPr id="4" name="Picture 3">
            <a:extLst>
              <a:ext uri="{FF2B5EF4-FFF2-40B4-BE49-F238E27FC236}">
                <a16:creationId xmlns:a16="http://schemas.microsoft.com/office/drawing/2014/main" id="{007F0F2B-10C5-4E13-97E8-592C91FDC140}"/>
              </a:ext>
            </a:extLst>
          </p:cNvPr>
          <p:cNvPicPr>
            <a:picLocks noChangeAspect="1"/>
          </p:cNvPicPr>
          <p:nvPr/>
        </p:nvPicPr>
        <p:blipFill>
          <a:blip r:embed="rId2"/>
          <a:stretch>
            <a:fillRect/>
          </a:stretch>
        </p:blipFill>
        <p:spPr>
          <a:xfrm>
            <a:off x="609600" y="948886"/>
            <a:ext cx="7650480" cy="5147114"/>
          </a:xfrm>
          <a:prstGeom prst="rect">
            <a:avLst/>
          </a:prstGeom>
        </p:spPr>
      </p:pic>
      <p:sp>
        <p:nvSpPr>
          <p:cNvPr id="12" name="QuadreDeText 16">
            <a:extLst>
              <a:ext uri="{FF2B5EF4-FFF2-40B4-BE49-F238E27FC236}">
                <a16:creationId xmlns:a16="http://schemas.microsoft.com/office/drawing/2014/main" id="{FC6E6906-D8F0-4A69-AE91-77D2FB02774F}"/>
              </a:ext>
            </a:extLst>
          </p:cNvPr>
          <p:cNvSpPr txBox="1"/>
          <p:nvPr/>
        </p:nvSpPr>
        <p:spPr>
          <a:xfrm>
            <a:off x="8686800" y="3429000"/>
            <a:ext cx="3129995" cy="1055608"/>
          </a:xfrm>
          <a:prstGeom prst="roundRect">
            <a:avLst/>
          </a:prstGeom>
          <a:solidFill>
            <a:schemeClr val="accent5">
              <a:lumMod val="25000"/>
              <a:lumOff val="75000"/>
            </a:schemeClr>
          </a:solidFill>
          <a:ln>
            <a:solidFill>
              <a:schemeClr val="bg1"/>
            </a:solidFill>
          </a:ln>
        </p:spPr>
        <p:txBody>
          <a:bodyPr wrap="square">
            <a:spAutoFit/>
          </a:bodyPr>
          <a:lstStyle/>
          <a:p>
            <a:pPr>
              <a:buFont typeface="Arial" panose="020B0604020202020204" pitchFamily="34" charset="0"/>
              <a:buChar char="•"/>
            </a:pPr>
            <a:r>
              <a:rPr lang="es-ES" sz="1400" b="1" dirty="0"/>
              <a:t>Conversión explosiva con más de 8 minutos</a:t>
            </a:r>
            <a:r>
              <a:rPr lang="es-ES" sz="1400" dirty="0"/>
              <a:t>: Las llamadas más largas superan consistentemente el </a:t>
            </a:r>
            <a:r>
              <a:rPr lang="es-ES" sz="1400" b="1" dirty="0"/>
              <a:t>80%</a:t>
            </a:r>
            <a:r>
              <a:rPr lang="es-ES" sz="1400" dirty="0"/>
              <a:t> de conversión en cada semana.</a:t>
            </a:r>
            <a:endParaRPr lang="es-ES" sz="1300" dirty="0"/>
          </a:p>
        </p:txBody>
      </p:sp>
      <p:sp>
        <p:nvSpPr>
          <p:cNvPr id="13" name="QuadreDeText 16">
            <a:extLst>
              <a:ext uri="{FF2B5EF4-FFF2-40B4-BE49-F238E27FC236}">
                <a16:creationId xmlns:a16="http://schemas.microsoft.com/office/drawing/2014/main" id="{DE1779FA-8AF6-4161-8FA2-A645252CB828}"/>
              </a:ext>
            </a:extLst>
          </p:cNvPr>
          <p:cNvSpPr txBox="1"/>
          <p:nvPr/>
        </p:nvSpPr>
        <p:spPr>
          <a:xfrm>
            <a:off x="8686800" y="4558231"/>
            <a:ext cx="3129995" cy="1055608"/>
          </a:xfrm>
          <a:prstGeom prst="roundRect">
            <a:avLst/>
          </a:prstGeom>
          <a:solidFill>
            <a:schemeClr val="accent5">
              <a:lumMod val="25000"/>
              <a:lumOff val="75000"/>
            </a:schemeClr>
          </a:solidFill>
          <a:ln>
            <a:solidFill>
              <a:schemeClr val="bg1"/>
            </a:solidFill>
          </a:ln>
        </p:spPr>
        <p:txBody>
          <a:bodyPr wrap="square">
            <a:spAutoFit/>
          </a:bodyPr>
          <a:lstStyle/>
          <a:p>
            <a:pPr>
              <a:buFont typeface="Arial" panose="020B0604020202020204" pitchFamily="34" charset="0"/>
              <a:buChar char="•"/>
            </a:pPr>
            <a:r>
              <a:rPr lang="es-ES" sz="1400" b="1" dirty="0"/>
              <a:t>Corto tiempo, bajo rendimiento</a:t>
            </a:r>
            <a:r>
              <a:rPr lang="es-ES" sz="1400" dirty="0"/>
              <a:t>: Las llamadas más cortas (menos de 2 minutos) apenas logran un </a:t>
            </a:r>
            <a:r>
              <a:rPr lang="es-ES" sz="1400" b="1" dirty="0"/>
              <a:t>15% de conversión</a:t>
            </a:r>
            <a:r>
              <a:rPr lang="es-ES" sz="1400" dirty="0"/>
              <a:t>.</a:t>
            </a:r>
            <a:endParaRPr lang="es-ES" sz="1300" dirty="0"/>
          </a:p>
        </p:txBody>
      </p:sp>
    </p:spTree>
    <p:extLst>
      <p:ext uri="{BB962C8B-B14F-4D97-AF65-F5344CB8AC3E}">
        <p14:creationId xmlns:p14="http://schemas.microsoft.com/office/powerpoint/2010/main" val="748986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CANTIDAD DE CAMPAÑAS CERRADAS POR SEMANA DEL MES</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9310292" y="948886"/>
            <a:ext cx="2648027" cy="1055608"/>
          </a:xfrm>
          <a:prstGeom prst="roundRect">
            <a:avLst/>
          </a:prstGeom>
          <a:solidFill>
            <a:schemeClr val="accent5">
              <a:lumMod val="25000"/>
              <a:lumOff val="75000"/>
            </a:schemeClr>
          </a:solidFill>
          <a:ln>
            <a:solidFill>
              <a:schemeClr val="bg1"/>
            </a:solidFill>
          </a:ln>
        </p:spPr>
        <p:txBody>
          <a:bodyPr wrap="square">
            <a:spAutoFit/>
          </a:bodyPr>
          <a:lstStyle/>
          <a:p>
            <a:pPr>
              <a:buFont typeface="Arial" panose="020B0604020202020204" pitchFamily="34" charset="0"/>
              <a:buChar char="•"/>
            </a:pPr>
            <a:r>
              <a:rPr lang="es-ES" sz="1400" b="1" dirty="0"/>
              <a:t>Semana 2 lidera la conversión</a:t>
            </a:r>
            <a:r>
              <a:rPr lang="es-ES" sz="1400" dirty="0"/>
              <a:t>: ¡Más de 3,500 campañas cerradas, el mejor momento del mes!</a:t>
            </a:r>
            <a:endParaRPr lang="es-ES" sz="1300" dirty="0"/>
          </a:p>
        </p:txBody>
      </p:sp>
      <p:sp>
        <p:nvSpPr>
          <p:cNvPr id="11" name="QuadreDeText 16">
            <a:extLst>
              <a:ext uri="{FF2B5EF4-FFF2-40B4-BE49-F238E27FC236}">
                <a16:creationId xmlns:a16="http://schemas.microsoft.com/office/drawing/2014/main" id="{5A904658-11A2-903C-C8F4-05F7A988430D}"/>
              </a:ext>
            </a:extLst>
          </p:cNvPr>
          <p:cNvSpPr txBox="1"/>
          <p:nvPr/>
        </p:nvSpPr>
        <p:spPr>
          <a:xfrm>
            <a:off x="9326166" y="2173264"/>
            <a:ext cx="2648027" cy="1055608"/>
          </a:xfrm>
          <a:prstGeom prst="roundRect">
            <a:avLst/>
          </a:prstGeom>
          <a:solidFill>
            <a:schemeClr val="accent5">
              <a:lumMod val="25000"/>
              <a:lumOff val="75000"/>
            </a:schemeClr>
          </a:solidFill>
          <a:ln>
            <a:solidFill>
              <a:schemeClr val="bg1"/>
            </a:solidFill>
          </a:ln>
        </p:spPr>
        <p:txBody>
          <a:bodyPr wrap="square">
            <a:spAutoFit/>
          </a:bodyPr>
          <a:lstStyle/>
          <a:p>
            <a:pPr marL="171450" indent="-171450">
              <a:buFont typeface="Arial" panose="020B0604020202020204" pitchFamily="34" charset="0"/>
              <a:buChar char="•"/>
            </a:pPr>
            <a:r>
              <a:rPr lang="es-ES" sz="1400" b="1" dirty="0"/>
              <a:t>Semana 1 arranca fuerte</a:t>
            </a:r>
            <a:r>
              <a:rPr lang="es-ES" sz="1400" dirty="0"/>
              <a:t>: Más de 3,000 campañas cerradas, ¡el impulso perfecto para empezar!</a:t>
            </a:r>
          </a:p>
        </p:txBody>
      </p:sp>
      <p:sp>
        <p:nvSpPr>
          <p:cNvPr id="14" name="QuadreDeText 16">
            <a:extLst>
              <a:ext uri="{FF2B5EF4-FFF2-40B4-BE49-F238E27FC236}">
                <a16:creationId xmlns:a16="http://schemas.microsoft.com/office/drawing/2014/main" id="{65C05A16-0C5E-40E7-234D-8D6111594B31}"/>
              </a:ext>
            </a:extLst>
          </p:cNvPr>
          <p:cNvSpPr txBox="1"/>
          <p:nvPr/>
        </p:nvSpPr>
        <p:spPr>
          <a:xfrm>
            <a:off x="9310291" y="3397642"/>
            <a:ext cx="2648026" cy="1055608"/>
          </a:xfrm>
          <a:prstGeom prst="roundRect">
            <a:avLst/>
          </a:prstGeom>
          <a:solidFill>
            <a:schemeClr val="accent5">
              <a:lumMod val="25000"/>
              <a:lumOff val="75000"/>
            </a:schemeClr>
          </a:solidFill>
          <a:ln>
            <a:solidFill>
              <a:schemeClr val="bg1"/>
            </a:solidFill>
          </a:ln>
        </p:spPr>
        <p:txBody>
          <a:bodyPr wrap="square">
            <a:spAutoFit/>
          </a:bodyPr>
          <a:lstStyle/>
          <a:p>
            <a:pPr marL="342900" indent="-342900">
              <a:buFont typeface="Arial" panose="020B0604020202020204" pitchFamily="34" charset="0"/>
              <a:buChar char="•"/>
            </a:pPr>
            <a:r>
              <a:rPr lang="es-ES" sz="1400" b="1" dirty="0"/>
              <a:t>Semana 3, sólida pero estable</a:t>
            </a:r>
            <a:r>
              <a:rPr lang="es-ES" sz="1400" dirty="0"/>
              <a:t>: Casi 3,500 cierres, manteniendo el ritmo de la conversión.</a:t>
            </a:r>
            <a:endParaRPr lang="es-ES" sz="1300" dirty="0"/>
          </a:p>
        </p:txBody>
      </p:sp>
      <p:sp>
        <p:nvSpPr>
          <p:cNvPr id="12" name="QuadreDeText 16">
            <a:extLst>
              <a:ext uri="{FF2B5EF4-FFF2-40B4-BE49-F238E27FC236}">
                <a16:creationId xmlns:a16="http://schemas.microsoft.com/office/drawing/2014/main" id="{D9D14259-6AC5-4A23-8868-B9C97E794FCF}"/>
              </a:ext>
            </a:extLst>
          </p:cNvPr>
          <p:cNvSpPr txBox="1"/>
          <p:nvPr/>
        </p:nvSpPr>
        <p:spPr>
          <a:xfrm>
            <a:off x="9326166" y="4622020"/>
            <a:ext cx="2648026" cy="1055608"/>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400" b="1" dirty="0"/>
              <a:t>El éxito ocurre en la primera mitad</a:t>
            </a:r>
            <a:r>
              <a:rPr lang="es-ES" sz="1400" dirty="0"/>
              <a:t>: Las dos primeras semanas dominan el cierre de campañas.</a:t>
            </a:r>
            <a:endParaRPr lang="es-ES" sz="1300" dirty="0"/>
          </a:p>
        </p:txBody>
      </p:sp>
      <p:pic>
        <p:nvPicPr>
          <p:cNvPr id="3" name="Picture 2">
            <a:extLst>
              <a:ext uri="{FF2B5EF4-FFF2-40B4-BE49-F238E27FC236}">
                <a16:creationId xmlns:a16="http://schemas.microsoft.com/office/drawing/2014/main" id="{48EEDEA2-5A5B-481E-BFF6-276D6EEA467D}"/>
              </a:ext>
            </a:extLst>
          </p:cNvPr>
          <p:cNvPicPr>
            <a:picLocks noChangeAspect="1"/>
          </p:cNvPicPr>
          <p:nvPr/>
        </p:nvPicPr>
        <p:blipFill>
          <a:blip r:embed="rId2"/>
          <a:stretch>
            <a:fillRect/>
          </a:stretch>
        </p:blipFill>
        <p:spPr>
          <a:xfrm>
            <a:off x="375206" y="956080"/>
            <a:ext cx="8575754" cy="5566639"/>
          </a:xfrm>
          <a:prstGeom prst="rect">
            <a:avLst/>
          </a:prstGeom>
        </p:spPr>
      </p:pic>
      <p:sp>
        <p:nvSpPr>
          <p:cNvPr id="6" name="Rectangle: Rounded Corners 5">
            <a:extLst>
              <a:ext uri="{FF2B5EF4-FFF2-40B4-BE49-F238E27FC236}">
                <a16:creationId xmlns:a16="http://schemas.microsoft.com/office/drawing/2014/main" id="{D8E482C5-414A-4F39-BD6C-FEF8E6221722}"/>
              </a:ext>
            </a:extLst>
          </p:cNvPr>
          <p:cNvSpPr/>
          <p:nvPr/>
        </p:nvSpPr>
        <p:spPr>
          <a:xfrm>
            <a:off x="3007360" y="1381760"/>
            <a:ext cx="1910080" cy="4714240"/>
          </a:xfrm>
          <a:prstGeom prst="round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7718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IMPACTO DEL TIPO DE CONTACTO POR SEMANA DEL MES</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9310293" y="853636"/>
            <a:ext cx="2506502" cy="1055608"/>
          </a:xfrm>
          <a:prstGeom prst="roundRect">
            <a:avLst/>
          </a:prstGeom>
          <a:solidFill>
            <a:schemeClr val="accent5">
              <a:lumMod val="25000"/>
              <a:lumOff val="75000"/>
            </a:schemeClr>
          </a:solidFill>
          <a:ln>
            <a:solidFill>
              <a:schemeClr val="bg1"/>
            </a:solidFill>
          </a:ln>
        </p:spPr>
        <p:txBody>
          <a:bodyPr wrap="square">
            <a:spAutoFit/>
          </a:bodyPr>
          <a:lstStyle/>
          <a:p>
            <a:r>
              <a:rPr lang="es-ES" sz="1400" b="1" dirty="0"/>
              <a:t>El celular domina</a:t>
            </a:r>
            <a:r>
              <a:rPr lang="es-ES" sz="1400" dirty="0"/>
              <a:t>: ¡Más del 90% de los contactos se realizan por celular en todas las semanas!</a:t>
            </a:r>
            <a:endParaRPr lang="es-ES" sz="1300" dirty="0"/>
          </a:p>
        </p:txBody>
      </p:sp>
      <p:sp>
        <p:nvSpPr>
          <p:cNvPr id="11" name="QuadreDeText 16">
            <a:extLst>
              <a:ext uri="{FF2B5EF4-FFF2-40B4-BE49-F238E27FC236}">
                <a16:creationId xmlns:a16="http://schemas.microsoft.com/office/drawing/2014/main" id="{5A904658-11A2-903C-C8F4-05F7A988430D}"/>
              </a:ext>
            </a:extLst>
          </p:cNvPr>
          <p:cNvSpPr txBox="1"/>
          <p:nvPr/>
        </p:nvSpPr>
        <p:spPr>
          <a:xfrm>
            <a:off x="9324775" y="2167167"/>
            <a:ext cx="2506503" cy="1055608"/>
          </a:xfrm>
          <a:prstGeom prst="roundRect">
            <a:avLst/>
          </a:prstGeom>
          <a:solidFill>
            <a:schemeClr val="accent5">
              <a:lumMod val="25000"/>
              <a:lumOff val="75000"/>
            </a:schemeClr>
          </a:solidFill>
          <a:ln>
            <a:solidFill>
              <a:schemeClr val="bg1"/>
            </a:solidFill>
          </a:ln>
        </p:spPr>
        <p:txBody>
          <a:bodyPr wrap="square">
            <a:spAutoFit/>
          </a:bodyPr>
          <a:lstStyle/>
          <a:p>
            <a:r>
              <a:rPr lang="es-ES" sz="1400" b="1" dirty="0"/>
              <a:t>Semana 3, el pico del celular</a:t>
            </a:r>
            <a:r>
              <a:rPr lang="es-ES" sz="1400" dirty="0"/>
              <a:t>: ¡Más de 5,000 contactos, el momento clave para conectar!</a:t>
            </a:r>
            <a:endParaRPr lang="es-ES" sz="1300" dirty="0"/>
          </a:p>
        </p:txBody>
      </p:sp>
      <p:sp>
        <p:nvSpPr>
          <p:cNvPr id="14" name="QuadreDeText 16">
            <a:extLst>
              <a:ext uri="{FF2B5EF4-FFF2-40B4-BE49-F238E27FC236}">
                <a16:creationId xmlns:a16="http://schemas.microsoft.com/office/drawing/2014/main" id="{65C05A16-0C5E-40E7-234D-8D6111594B31}"/>
              </a:ext>
            </a:extLst>
          </p:cNvPr>
          <p:cNvSpPr txBox="1"/>
          <p:nvPr/>
        </p:nvSpPr>
        <p:spPr>
          <a:xfrm>
            <a:off x="9310293" y="3357746"/>
            <a:ext cx="2411394" cy="1055608"/>
          </a:xfrm>
          <a:prstGeom prst="roundRect">
            <a:avLst/>
          </a:prstGeom>
          <a:solidFill>
            <a:schemeClr val="accent5">
              <a:lumMod val="25000"/>
              <a:lumOff val="75000"/>
            </a:schemeClr>
          </a:solidFill>
          <a:ln>
            <a:solidFill>
              <a:schemeClr val="bg1"/>
            </a:solidFill>
          </a:ln>
        </p:spPr>
        <p:txBody>
          <a:bodyPr wrap="square">
            <a:spAutoFit/>
          </a:bodyPr>
          <a:lstStyle/>
          <a:p>
            <a:r>
              <a:rPr lang="es-ES" sz="1400" b="1" dirty="0"/>
              <a:t>Teléfono fijo sigue en juego</a:t>
            </a:r>
            <a:r>
              <a:rPr lang="es-ES" sz="1400" dirty="0"/>
              <a:t>: Aunque mínimo, el teléfono fijo mantiene su presencia constante.</a:t>
            </a:r>
            <a:endParaRPr lang="es-ES" sz="1300" dirty="0"/>
          </a:p>
        </p:txBody>
      </p:sp>
      <p:pic>
        <p:nvPicPr>
          <p:cNvPr id="3" name="Picture 2">
            <a:extLst>
              <a:ext uri="{FF2B5EF4-FFF2-40B4-BE49-F238E27FC236}">
                <a16:creationId xmlns:a16="http://schemas.microsoft.com/office/drawing/2014/main" id="{33C08201-B8B4-49A2-A43D-7DBC0B414A85}"/>
              </a:ext>
            </a:extLst>
          </p:cNvPr>
          <p:cNvPicPr>
            <a:picLocks noChangeAspect="1"/>
          </p:cNvPicPr>
          <p:nvPr/>
        </p:nvPicPr>
        <p:blipFill>
          <a:blip r:embed="rId2"/>
          <a:stretch>
            <a:fillRect/>
          </a:stretch>
        </p:blipFill>
        <p:spPr>
          <a:xfrm>
            <a:off x="599440" y="824014"/>
            <a:ext cx="8524240" cy="5414226"/>
          </a:xfrm>
          <a:prstGeom prst="rect">
            <a:avLst/>
          </a:prstGeom>
        </p:spPr>
      </p:pic>
      <p:sp>
        <p:nvSpPr>
          <p:cNvPr id="12" name="QuadreDeText 16">
            <a:extLst>
              <a:ext uri="{FF2B5EF4-FFF2-40B4-BE49-F238E27FC236}">
                <a16:creationId xmlns:a16="http://schemas.microsoft.com/office/drawing/2014/main" id="{12273CDD-D126-470F-9CC3-32C09FBECC0C}"/>
              </a:ext>
            </a:extLst>
          </p:cNvPr>
          <p:cNvSpPr txBox="1"/>
          <p:nvPr/>
        </p:nvSpPr>
        <p:spPr>
          <a:xfrm>
            <a:off x="9310293" y="4548325"/>
            <a:ext cx="2411394" cy="1055608"/>
          </a:xfrm>
          <a:prstGeom prst="roundRect">
            <a:avLst/>
          </a:prstGeom>
          <a:solidFill>
            <a:schemeClr val="accent5">
              <a:lumMod val="25000"/>
              <a:lumOff val="75000"/>
            </a:schemeClr>
          </a:solidFill>
          <a:ln>
            <a:solidFill>
              <a:schemeClr val="bg1"/>
            </a:solidFill>
          </a:ln>
        </p:spPr>
        <p:txBody>
          <a:bodyPr wrap="square">
            <a:spAutoFit/>
          </a:bodyPr>
          <a:lstStyle/>
          <a:p>
            <a:r>
              <a:rPr lang="es-ES" sz="1400" b="1" dirty="0"/>
              <a:t>Contacto fuerte al inicio y mitad del mes</a:t>
            </a:r>
            <a:r>
              <a:rPr lang="es-ES" sz="1400" dirty="0"/>
              <a:t>: Semanas 1 y 3 concentran la mayor cantidad de contactos.</a:t>
            </a:r>
            <a:endParaRPr lang="es-ES" sz="1300" dirty="0"/>
          </a:p>
        </p:txBody>
      </p:sp>
    </p:spTree>
    <p:extLst>
      <p:ext uri="{BB962C8B-B14F-4D97-AF65-F5344CB8AC3E}">
        <p14:creationId xmlns:p14="http://schemas.microsoft.com/office/powerpoint/2010/main" val="2168691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MEDIA DEL BALANCE DE LOS CLIENTES POR SEMANA DEL MES</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8727439" y="1270891"/>
            <a:ext cx="3008729" cy="578882"/>
          </a:xfrm>
          <a:prstGeom prst="roundRect">
            <a:avLst/>
          </a:prstGeom>
          <a:solidFill>
            <a:schemeClr val="accent5">
              <a:lumMod val="25000"/>
              <a:lumOff val="75000"/>
            </a:schemeClr>
          </a:solidFill>
          <a:ln>
            <a:solidFill>
              <a:schemeClr val="bg1"/>
            </a:solidFill>
          </a:ln>
        </p:spPr>
        <p:txBody>
          <a:bodyPr wrap="square">
            <a:spAutoFit/>
          </a:bodyPr>
          <a:lstStyle/>
          <a:p>
            <a:r>
              <a:rPr lang="es-ES" sz="1400" b="1" dirty="0"/>
              <a:t>Semana 3 en la cima</a:t>
            </a:r>
            <a:r>
              <a:rPr lang="es-ES" sz="1400" dirty="0"/>
              <a:t>: ¡El balance más alto del mes, superando los $1,600!</a:t>
            </a:r>
            <a:endParaRPr lang="es-ES" sz="1300" b="1" dirty="0"/>
          </a:p>
        </p:txBody>
      </p:sp>
      <p:sp>
        <p:nvSpPr>
          <p:cNvPr id="2" name="QuadreDeText 16">
            <a:extLst>
              <a:ext uri="{FF2B5EF4-FFF2-40B4-BE49-F238E27FC236}">
                <a16:creationId xmlns:a16="http://schemas.microsoft.com/office/drawing/2014/main" id="{2C65B12D-49F2-E1C0-DF85-5F249F6BDBF6}"/>
              </a:ext>
            </a:extLst>
          </p:cNvPr>
          <p:cNvSpPr txBox="1"/>
          <p:nvPr/>
        </p:nvSpPr>
        <p:spPr>
          <a:xfrm>
            <a:off x="8727438" y="2053437"/>
            <a:ext cx="3008729" cy="817245"/>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Wingdings" panose="05000000000000000000" pitchFamily="2" charset="2"/>
              <a:buChar char="§"/>
            </a:pPr>
            <a:r>
              <a:rPr lang="es-ES" sz="1400" b="1" dirty="0"/>
              <a:t>Cierre de mes, menor balance</a:t>
            </a:r>
            <a:r>
              <a:rPr lang="es-ES" sz="1400" dirty="0"/>
              <a:t>: Semana 4 marca una caída, con balances por debajo de $1,400.</a:t>
            </a:r>
            <a:endParaRPr lang="es-ES" sz="1300" dirty="0"/>
          </a:p>
        </p:txBody>
      </p:sp>
      <p:pic>
        <p:nvPicPr>
          <p:cNvPr id="10" name="Picture 9">
            <a:extLst>
              <a:ext uri="{FF2B5EF4-FFF2-40B4-BE49-F238E27FC236}">
                <a16:creationId xmlns:a16="http://schemas.microsoft.com/office/drawing/2014/main" id="{C8691740-F5C9-4EB6-A554-782BB1BCAE89}"/>
              </a:ext>
            </a:extLst>
          </p:cNvPr>
          <p:cNvPicPr>
            <a:picLocks noChangeAspect="1"/>
          </p:cNvPicPr>
          <p:nvPr/>
        </p:nvPicPr>
        <p:blipFill>
          <a:blip r:embed="rId2"/>
          <a:stretch>
            <a:fillRect/>
          </a:stretch>
        </p:blipFill>
        <p:spPr>
          <a:xfrm>
            <a:off x="505959" y="820074"/>
            <a:ext cx="8058922" cy="5191125"/>
          </a:xfrm>
          <a:prstGeom prst="rect">
            <a:avLst/>
          </a:prstGeom>
        </p:spPr>
      </p:pic>
      <p:sp>
        <p:nvSpPr>
          <p:cNvPr id="12" name="Rectangle: Rounded Corners 11">
            <a:extLst>
              <a:ext uri="{FF2B5EF4-FFF2-40B4-BE49-F238E27FC236}">
                <a16:creationId xmlns:a16="http://schemas.microsoft.com/office/drawing/2014/main" id="{35A80583-B927-4F59-BE26-A3834426CAB4}"/>
              </a:ext>
            </a:extLst>
          </p:cNvPr>
          <p:cNvSpPr/>
          <p:nvPr/>
        </p:nvSpPr>
        <p:spPr>
          <a:xfrm>
            <a:off x="4795520" y="1198880"/>
            <a:ext cx="1676400" cy="4389120"/>
          </a:xfrm>
          <a:prstGeom prst="round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7121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CONVERSIONES POR GRUPOS DE EDAD SEGÚN LA SEMANA DEL MES</a:t>
            </a:r>
            <a:endParaRPr lang="es-ES" sz="2400" b="1" i="1" dirty="0">
              <a:solidFill>
                <a:schemeClr val="accent3">
                  <a:lumMod val="50000"/>
                </a:schemeClr>
              </a:solidFill>
              <a:effectLst/>
              <a:latin typeface="+mj-lt"/>
            </a:endParaRPr>
          </a:p>
        </p:txBody>
      </p:sp>
      <p:sp>
        <p:nvSpPr>
          <p:cNvPr id="10" name="QuadreDeText 16">
            <a:extLst>
              <a:ext uri="{FF2B5EF4-FFF2-40B4-BE49-F238E27FC236}">
                <a16:creationId xmlns:a16="http://schemas.microsoft.com/office/drawing/2014/main" id="{676C48C4-8474-4257-BF6A-457CAEDB95B1}"/>
              </a:ext>
            </a:extLst>
          </p:cNvPr>
          <p:cNvSpPr txBox="1"/>
          <p:nvPr/>
        </p:nvSpPr>
        <p:spPr>
          <a:xfrm>
            <a:off x="9255760" y="2048973"/>
            <a:ext cx="2506502" cy="1293971"/>
          </a:xfrm>
          <a:prstGeom prst="roundRect">
            <a:avLst/>
          </a:prstGeom>
          <a:solidFill>
            <a:schemeClr val="accent5">
              <a:lumMod val="25000"/>
              <a:lumOff val="75000"/>
            </a:schemeClr>
          </a:solidFill>
          <a:ln>
            <a:solidFill>
              <a:schemeClr val="bg1"/>
            </a:solidFill>
          </a:ln>
        </p:spPr>
        <p:txBody>
          <a:bodyPr wrap="square">
            <a:spAutoFit/>
          </a:bodyPr>
          <a:lstStyle/>
          <a:p>
            <a:pPr>
              <a:buFont typeface="Arial" panose="020B0604020202020204" pitchFamily="34" charset="0"/>
              <a:buChar char="•"/>
            </a:pPr>
            <a:r>
              <a:rPr lang="es-ES" sz="1400" b="1" dirty="0"/>
              <a:t>El grupo de 41-50 se mantiene sólido</a:t>
            </a:r>
            <a:r>
              <a:rPr lang="es-ES" sz="1400" dirty="0"/>
              <a:t>: Conversión constante en todas las semanas, con su punto más alto en la semana 2.</a:t>
            </a:r>
            <a:endParaRPr lang="es-ES" sz="1300" dirty="0"/>
          </a:p>
        </p:txBody>
      </p:sp>
      <p:sp>
        <p:nvSpPr>
          <p:cNvPr id="13" name="QuadreDeText 16">
            <a:extLst>
              <a:ext uri="{FF2B5EF4-FFF2-40B4-BE49-F238E27FC236}">
                <a16:creationId xmlns:a16="http://schemas.microsoft.com/office/drawing/2014/main" id="{7C48CBDD-4AF9-432B-8FFB-8E411E8FC9C6}"/>
              </a:ext>
            </a:extLst>
          </p:cNvPr>
          <p:cNvSpPr txBox="1"/>
          <p:nvPr/>
        </p:nvSpPr>
        <p:spPr>
          <a:xfrm>
            <a:off x="9255760" y="813206"/>
            <a:ext cx="2506502" cy="1055608"/>
          </a:xfrm>
          <a:prstGeom prst="roundRect">
            <a:avLst/>
          </a:prstGeom>
          <a:solidFill>
            <a:schemeClr val="accent5">
              <a:lumMod val="25000"/>
              <a:lumOff val="75000"/>
            </a:schemeClr>
          </a:solidFill>
          <a:ln>
            <a:solidFill>
              <a:schemeClr val="bg1"/>
            </a:solidFill>
          </a:ln>
        </p:spPr>
        <p:txBody>
          <a:bodyPr wrap="square">
            <a:spAutoFit/>
          </a:bodyPr>
          <a:lstStyle/>
          <a:p>
            <a:pPr>
              <a:buFont typeface="Arial" panose="020B0604020202020204" pitchFamily="34" charset="0"/>
              <a:buChar char="•"/>
            </a:pPr>
            <a:r>
              <a:rPr lang="es-ES" sz="1400" b="1" dirty="0"/>
              <a:t>El grupo de 31-40 arrasa</a:t>
            </a:r>
            <a:r>
              <a:rPr lang="es-ES" sz="1400" dirty="0"/>
              <a:t>: ¡Lideran todas las semanas, alcanzando más de 1,400 conversiones en la semana 2!</a:t>
            </a:r>
            <a:endParaRPr lang="es-ES" sz="1300" dirty="0"/>
          </a:p>
        </p:txBody>
      </p:sp>
      <p:pic>
        <p:nvPicPr>
          <p:cNvPr id="3" name="Picture 2">
            <a:extLst>
              <a:ext uri="{FF2B5EF4-FFF2-40B4-BE49-F238E27FC236}">
                <a16:creationId xmlns:a16="http://schemas.microsoft.com/office/drawing/2014/main" id="{18AC84E0-DC1E-4190-90DF-4D13E45FA974}"/>
              </a:ext>
            </a:extLst>
          </p:cNvPr>
          <p:cNvPicPr>
            <a:picLocks noChangeAspect="1"/>
          </p:cNvPicPr>
          <p:nvPr/>
        </p:nvPicPr>
        <p:blipFill>
          <a:blip r:embed="rId2"/>
          <a:stretch>
            <a:fillRect/>
          </a:stretch>
        </p:blipFill>
        <p:spPr>
          <a:xfrm>
            <a:off x="505959" y="895348"/>
            <a:ext cx="8455162" cy="5067300"/>
          </a:xfrm>
          <a:prstGeom prst="rect">
            <a:avLst/>
          </a:prstGeom>
        </p:spPr>
      </p:pic>
      <p:sp>
        <p:nvSpPr>
          <p:cNvPr id="11" name="QuadreDeText 16">
            <a:extLst>
              <a:ext uri="{FF2B5EF4-FFF2-40B4-BE49-F238E27FC236}">
                <a16:creationId xmlns:a16="http://schemas.microsoft.com/office/drawing/2014/main" id="{D3CE2C87-9261-4396-97C4-A6B15832F9CE}"/>
              </a:ext>
            </a:extLst>
          </p:cNvPr>
          <p:cNvSpPr txBox="1"/>
          <p:nvPr/>
        </p:nvSpPr>
        <p:spPr>
          <a:xfrm>
            <a:off x="9229667" y="3428998"/>
            <a:ext cx="2506502" cy="1532334"/>
          </a:xfrm>
          <a:prstGeom prst="roundRect">
            <a:avLst/>
          </a:prstGeom>
          <a:solidFill>
            <a:schemeClr val="accent5">
              <a:lumMod val="25000"/>
              <a:lumOff val="75000"/>
            </a:schemeClr>
          </a:solidFill>
          <a:ln>
            <a:solidFill>
              <a:schemeClr val="bg1"/>
            </a:solidFill>
          </a:ln>
        </p:spPr>
        <p:txBody>
          <a:bodyPr wrap="square">
            <a:spAutoFit/>
          </a:bodyPr>
          <a:lstStyle/>
          <a:p>
            <a:pPr>
              <a:buFont typeface="Arial" panose="020B0604020202020204" pitchFamily="34" charset="0"/>
              <a:buChar char="•"/>
            </a:pPr>
            <a:r>
              <a:rPr lang="es-ES" sz="1400" b="1" dirty="0"/>
              <a:t>Semana 2, el gran pico para todas las edades</a:t>
            </a:r>
            <a:r>
              <a:rPr lang="es-ES" sz="1400" dirty="0"/>
              <a:t>: Las conversiones alcanzan su máximo, ¡la semana más fructífera para todos los grupos!</a:t>
            </a:r>
            <a:endParaRPr lang="es-ES" sz="1300" dirty="0"/>
          </a:p>
        </p:txBody>
      </p:sp>
      <p:sp>
        <p:nvSpPr>
          <p:cNvPr id="6" name="Rectangle: Rounded Corners 5">
            <a:extLst>
              <a:ext uri="{FF2B5EF4-FFF2-40B4-BE49-F238E27FC236}">
                <a16:creationId xmlns:a16="http://schemas.microsoft.com/office/drawing/2014/main" id="{D6D69BB8-5E30-47A0-8575-5A779995D0D6}"/>
              </a:ext>
            </a:extLst>
          </p:cNvPr>
          <p:cNvSpPr/>
          <p:nvPr/>
        </p:nvSpPr>
        <p:spPr>
          <a:xfrm>
            <a:off x="3048000" y="1249680"/>
            <a:ext cx="1920240" cy="4439920"/>
          </a:xfrm>
          <a:prstGeom prst="round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6771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posición de imagen 4" descr="Interfaz de usuario gráfica&#10;&#10;Descripción generada automáticamente">
            <a:extLst>
              <a:ext uri="{FF2B5EF4-FFF2-40B4-BE49-F238E27FC236}">
                <a16:creationId xmlns:a16="http://schemas.microsoft.com/office/drawing/2014/main" id="{E07E29FC-6D83-1A79-1C5C-645031368BD0}"/>
              </a:ext>
            </a:extLst>
          </p:cNvPr>
          <p:cNvPicPr>
            <a:picLocks noGrp="1" noChangeAspect="1"/>
          </p:cNvPicPr>
          <p:nvPr>
            <p:ph type="pic" sz="quarter" idx="10"/>
          </p:nvPr>
        </p:nvPicPr>
        <p:blipFill>
          <a:blip r:embed="rId3"/>
          <a:srcRect l="17672" r="12921"/>
          <a:stretch/>
        </p:blipFill>
        <p:spPr>
          <a:xfrm>
            <a:off x="5733416" y="624239"/>
            <a:ext cx="5855754" cy="5631571"/>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a:noFill/>
        </p:spPr>
      </p:pic>
      <p:sp>
        <p:nvSpPr>
          <p:cNvPr id="7" name="Marcador de texto 6">
            <a:extLst>
              <a:ext uri="{FF2B5EF4-FFF2-40B4-BE49-F238E27FC236}">
                <a16:creationId xmlns:a16="http://schemas.microsoft.com/office/drawing/2014/main" id="{B21C28F5-3CA3-4B78-B5C9-550C00BB3174}"/>
              </a:ext>
            </a:extLst>
          </p:cNvPr>
          <p:cNvSpPr>
            <a:spLocks noGrp="1"/>
          </p:cNvSpPr>
          <p:nvPr>
            <p:ph type="body" sz="quarter" idx="12"/>
          </p:nvPr>
        </p:nvSpPr>
        <p:spPr>
          <a:xfrm>
            <a:off x="660400" y="2915080"/>
            <a:ext cx="4539673" cy="2931538"/>
          </a:xfrm>
        </p:spPr>
        <p:txBody>
          <a:bodyPr rtlCol="0">
            <a:noAutofit/>
          </a:bodyPr>
          <a:lstStyle/>
          <a:p>
            <a:r>
              <a:rPr lang="es-ES" dirty="0"/>
              <a:t>¿Qué combinaciones de características demográficas (como edad, nivel educativo y ocupación) son más comunes entre los clientes que utilizan múltiples productos financieros del banco: préstamo, hipoteca, depósito? </a:t>
            </a:r>
          </a:p>
        </p:txBody>
      </p:sp>
      <p:sp>
        <p:nvSpPr>
          <p:cNvPr id="9" name="Título 8">
            <a:extLst>
              <a:ext uri="{FF2B5EF4-FFF2-40B4-BE49-F238E27FC236}">
                <a16:creationId xmlns:a16="http://schemas.microsoft.com/office/drawing/2014/main" id="{FEF304F5-32C5-4869-B185-859B567855A8}"/>
              </a:ext>
            </a:extLst>
          </p:cNvPr>
          <p:cNvSpPr>
            <a:spLocks noGrp="1"/>
          </p:cNvSpPr>
          <p:nvPr>
            <p:ph type="title"/>
          </p:nvPr>
        </p:nvSpPr>
        <p:spPr>
          <a:xfrm>
            <a:off x="660400" y="805213"/>
            <a:ext cx="3340100" cy="1239487"/>
          </a:xfrm>
        </p:spPr>
        <p:txBody>
          <a:bodyPr rtlCol="0">
            <a:normAutofit fontScale="90000"/>
          </a:bodyPr>
          <a:lstStyle/>
          <a:p>
            <a:pPr rtl="0"/>
            <a:r>
              <a:rPr lang="es-ES" dirty="0"/>
              <a:t>Análisis del Perfil de Cliente</a:t>
            </a:r>
          </a:p>
        </p:txBody>
      </p:sp>
      <p:sp>
        <p:nvSpPr>
          <p:cNvPr id="6" name="Rectángulo 5">
            <a:extLst>
              <a:ext uri="{FF2B5EF4-FFF2-40B4-BE49-F238E27FC236}">
                <a16:creationId xmlns:a16="http://schemas.microsoft.com/office/drawing/2014/main" id="{8510AAA5-B1F0-C3F6-303F-BF6AE2BB66B9}"/>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341901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CONVERSIONES SEGÚN EL RESULTADO ANTERIOR DE LA CAMPAÑA</a:t>
            </a:r>
            <a:endParaRPr lang="es-ES" sz="2400" b="1" i="1" dirty="0">
              <a:solidFill>
                <a:schemeClr val="accent3">
                  <a:lumMod val="50000"/>
                </a:schemeClr>
              </a:solidFill>
              <a:effectLst/>
              <a:latin typeface="+mj-lt"/>
            </a:endParaRPr>
          </a:p>
        </p:txBody>
      </p:sp>
      <p:sp>
        <p:nvSpPr>
          <p:cNvPr id="10" name="QuadreDeText 16">
            <a:extLst>
              <a:ext uri="{FF2B5EF4-FFF2-40B4-BE49-F238E27FC236}">
                <a16:creationId xmlns:a16="http://schemas.microsoft.com/office/drawing/2014/main" id="{676C48C4-8474-4257-BF6A-457CAEDB95B1}"/>
              </a:ext>
            </a:extLst>
          </p:cNvPr>
          <p:cNvSpPr txBox="1"/>
          <p:nvPr/>
        </p:nvSpPr>
        <p:spPr>
          <a:xfrm>
            <a:off x="9255760" y="2208371"/>
            <a:ext cx="2506502" cy="1055608"/>
          </a:xfrm>
          <a:prstGeom prst="roundRect">
            <a:avLst/>
          </a:prstGeom>
          <a:solidFill>
            <a:schemeClr val="accent5">
              <a:lumMod val="25000"/>
              <a:lumOff val="75000"/>
            </a:schemeClr>
          </a:solidFill>
          <a:ln>
            <a:solidFill>
              <a:schemeClr val="bg1"/>
            </a:solidFill>
          </a:ln>
        </p:spPr>
        <p:txBody>
          <a:bodyPr wrap="square">
            <a:spAutoFit/>
          </a:bodyPr>
          <a:lstStyle/>
          <a:p>
            <a:pPr>
              <a:buFont typeface="Arial" panose="020B0604020202020204" pitchFamily="34" charset="0"/>
              <a:buChar char="•"/>
            </a:pPr>
            <a:r>
              <a:rPr lang="es-ES" sz="1400" b="1" dirty="0"/>
              <a:t>Semana 2, la gran ganadora</a:t>
            </a:r>
            <a:r>
              <a:rPr lang="es-ES" sz="1400" dirty="0"/>
              <a:t>: Los clientes con éxito previo alcanzan más de </a:t>
            </a:r>
            <a:r>
              <a:rPr lang="es-ES" sz="1400" b="1" dirty="0"/>
              <a:t>800 conversiones</a:t>
            </a:r>
            <a:r>
              <a:rPr lang="es-ES" sz="1400" dirty="0"/>
              <a:t>.</a:t>
            </a:r>
            <a:endParaRPr lang="es-ES" sz="1300" dirty="0"/>
          </a:p>
        </p:txBody>
      </p:sp>
      <p:sp>
        <p:nvSpPr>
          <p:cNvPr id="13" name="QuadreDeText 16">
            <a:extLst>
              <a:ext uri="{FF2B5EF4-FFF2-40B4-BE49-F238E27FC236}">
                <a16:creationId xmlns:a16="http://schemas.microsoft.com/office/drawing/2014/main" id="{7C48CBDD-4AF9-432B-8FFB-8E411E8FC9C6}"/>
              </a:ext>
            </a:extLst>
          </p:cNvPr>
          <p:cNvSpPr txBox="1"/>
          <p:nvPr/>
        </p:nvSpPr>
        <p:spPr>
          <a:xfrm>
            <a:off x="9255760" y="813206"/>
            <a:ext cx="2506502" cy="1293971"/>
          </a:xfrm>
          <a:prstGeom prst="roundRect">
            <a:avLst/>
          </a:prstGeom>
          <a:solidFill>
            <a:schemeClr val="accent5">
              <a:lumMod val="25000"/>
              <a:lumOff val="75000"/>
            </a:schemeClr>
          </a:solidFill>
          <a:ln>
            <a:solidFill>
              <a:schemeClr val="bg1"/>
            </a:solidFill>
          </a:ln>
        </p:spPr>
        <p:txBody>
          <a:bodyPr wrap="square">
            <a:spAutoFit/>
          </a:bodyPr>
          <a:lstStyle/>
          <a:p>
            <a:pPr>
              <a:buFont typeface="Arial" panose="020B0604020202020204" pitchFamily="34" charset="0"/>
              <a:buChar char="•"/>
            </a:pPr>
            <a:r>
              <a:rPr lang="es-ES" sz="1400" b="1" dirty="0"/>
              <a:t>¡Éxito genera más éxito!</a:t>
            </a:r>
            <a:r>
              <a:rPr lang="es-ES" sz="1400" dirty="0"/>
              <a:t> Los clientes con un resultado previo exitoso lideran las conversiones, especialmente en la semana 2.</a:t>
            </a:r>
            <a:endParaRPr lang="es-ES" sz="1300" dirty="0"/>
          </a:p>
        </p:txBody>
      </p:sp>
      <p:sp>
        <p:nvSpPr>
          <p:cNvPr id="11" name="QuadreDeText 16">
            <a:extLst>
              <a:ext uri="{FF2B5EF4-FFF2-40B4-BE49-F238E27FC236}">
                <a16:creationId xmlns:a16="http://schemas.microsoft.com/office/drawing/2014/main" id="{D3CE2C87-9261-4396-97C4-A6B15832F9CE}"/>
              </a:ext>
            </a:extLst>
          </p:cNvPr>
          <p:cNvSpPr txBox="1"/>
          <p:nvPr/>
        </p:nvSpPr>
        <p:spPr>
          <a:xfrm>
            <a:off x="9229667" y="3400920"/>
            <a:ext cx="2506502" cy="1055608"/>
          </a:xfrm>
          <a:prstGeom prst="roundRect">
            <a:avLst/>
          </a:prstGeom>
          <a:solidFill>
            <a:schemeClr val="accent5">
              <a:lumMod val="25000"/>
              <a:lumOff val="75000"/>
            </a:schemeClr>
          </a:solidFill>
          <a:ln>
            <a:solidFill>
              <a:schemeClr val="bg1"/>
            </a:solidFill>
          </a:ln>
        </p:spPr>
        <p:txBody>
          <a:bodyPr wrap="square">
            <a:spAutoFit/>
          </a:bodyPr>
          <a:lstStyle/>
          <a:p>
            <a:pPr>
              <a:buFont typeface="Arial" panose="020B0604020202020204" pitchFamily="34" charset="0"/>
              <a:buChar char="•"/>
            </a:pPr>
            <a:r>
              <a:rPr lang="es-ES" sz="1400" b="1" dirty="0"/>
              <a:t>El poder del seguimiento</a:t>
            </a:r>
            <a:r>
              <a:rPr lang="es-ES" sz="1400" dirty="0"/>
              <a:t>: Las conversiones son más probables si la campaña previa fue un éxito.</a:t>
            </a:r>
            <a:endParaRPr lang="es-ES" sz="1300" dirty="0"/>
          </a:p>
        </p:txBody>
      </p:sp>
      <p:pic>
        <p:nvPicPr>
          <p:cNvPr id="4" name="Picture 3">
            <a:extLst>
              <a:ext uri="{FF2B5EF4-FFF2-40B4-BE49-F238E27FC236}">
                <a16:creationId xmlns:a16="http://schemas.microsoft.com/office/drawing/2014/main" id="{024B38F9-0180-4918-B94E-0A2DD2E34549}"/>
              </a:ext>
            </a:extLst>
          </p:cNvPr>
          <p:cNvPicPr>
            <a:picLocks noChangeAspect="1"/>
          </p:cNvPicPr>
          <p:nvPr/>
        </p:nvPicPr>
        <p:blipFill>
          <a:blip r:embed="rId2"/>
          <a:stretch>
            <a:fillRect/>
          </a:stretch>
        </p:blipFill>
        <p:spPr>
          <a:xfrm>
            <a:off x="588963" y="813206"/>
            <a:ext cx="8504238" cy="5276850"/>
          </a:xfrm>
          <a:prstGeom prst="rect">
            <a:avLst/>
          </a:prstGeom>
        </p:spPr>
      </p:pic>
      <p:sp>
        <p:nvSpPr>
          <p:cNvPr id="7" name="Rectangle: Rounded Corners 6">
            <a:extLst>
              <a:ext uri="{FF2B5EF4-FFF2-40B4-BE49-F238E27FC236}">
                <a16:creationId xmlns:a16="http://schemas.microsoft.com/office/drawing/2014/main" id="{94C5966B-65C1-41D6-B905-CB91099A505F}"/>
              </a:ext>
            </a:extLst>
          </p:cNvPr>
          <p:cNvSpPr/>
          <p:nvPr/>
        </p:nvSpPr>
        <p:spPr>
          <a:xfrm>
            <a:off x="3230880" y="1270000"/>
            <a:ext cx="1757680" cy="4409440"/>
          </a:xfrm>
          <a:prstGeom prst="round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934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AFFAE-1245-19B5-3C60-58AC8A5EA54D}"/>
            </a:ext>
          </a:extLst>
        </p:cNvPr>
        <p:cNvGrpSpPr/>
        <p:nvPr/>
      </p:nvGrpSpPr>
      <p:grpSpPr>
        <a:xfrm>
          <a:off x="0" y="0"/>
          <a:ext cx="0" cy="0"/>
          <a:chOff x="0" y="0"/>
          <a:chExt cx="0" cy="0"/>
        </a:xfrm>
      </p:grpSpPr>
      <p:sp>
        <p:nvSpPr>
          <p:cNvPr id="6" name="Rectángulo 5">
            <a:extLst>
              <a:ext uri="{FF2B5EF4-FFF2-40B4-BE49-F238E27FC236}">
                <a16:creationId xmlns:a16="http://schemas.microsoft.com/office/drawing/2014/main" id="{82C12619-B1CF-D3F7-B28B-32652C0F05E3}"/>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0EF04D99-B7F8-3573-2F18-E88215F913F3}"/>
              </a:ext>
            </a:extLst>
          </p:cNvPr>
          <p:cNvSpPr/>
          <p:nvPr/>
        </p:nvSpPr>
        <p:spPr>
          <a:xfrm>
            <a:off x="455833" y="1625256"/>
            <a:ext cx="10199334" cy="4803820"/>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QuadreDeText 3">
            <a:extLst>
              <a:ext uri="{FF2B5EF4-FFF2-40B4-BE49-F238E27FC236}">
                <a16:creationId xmlns:a16="http://schemas.microsoft.com/office/drawing/2014/main" id="{8D4C57D9-90FA-1254-9EC5-207A0AEE2D7F}"/>
              </a:ext>
            </a:extLst>
          </p:cNvPr>
          <p:cNvSpPr txBox="1"/>
          <p:nvPr/>
        </p:nvSpPr>
        <p:spPr>
          <a:xfrm>
            <a:off x="2046000" y="673204"/>
            <a:ext cx="11230211" cy="707886"/>
          </a:xfrm>
          <a:prstGeom prst="rect">
            <a:avLst/>
          </a:prstGeom>
          <a:noFill/>
        </p:spPr>
        <p:txBody>
          <a:bodyPr wrap="square">
            <a:spAutoFit/>
          </a:bodyPr>
          <a:lstStyle/>
          <a:p>
            <a:r>
              <a:rPr lang="es-ES" sz="2400" b="1" dirty="0">
                <a:solidFill>
                  <a:schemeClr val="accent3">
                    <a:lumMod val="50000"/>
                  </a:schemeClr>
                </a:solidFill>
                <a:effectLst/>
                <a:latin typeface="+mj-lt"/>
              </a:rPr>
              <a:t>PROPUESTAS </a:t>
            </a:r>
            <a:r>
              <a:rPr lang="es-ES" sz="2400" b="1" dirty="0">
                <a:solidFill>
                  <a:schemeClr val="accent3">
                    <a:lumMod val="50000"/>
                  </a:schemeClr>
                </a:solidFill>
                <a:latin typeface="+mj-lt"/>
              </a:rPr>
              <a:t>DE PRIORIZACIÓN DE DÍAS DE LA SEMANA </a:t>
            </a:r>
            <a:endParaRPr lang="es-ES" sz="2400" b="1" dirty="0">
              <a:solidFill>
                <a:schemeClr val="accent3">
                  <a:lumMod val="50000"/>
                </a:schemeClr>
              </a:solidFill>
              <a:effectLst/>
              <a:latin typeface="+mj-lt"/>
            </a:endParaRPr>
          </a:p>
          <a:p>
            <a:endParaRPr lang="es-ES" sz="1600" b="1" dirty="0"/>
          </a:p>
        </p:txBody>
      </p:sp>
      <p:sp>
        <p:nvSpPr>
          <p:cNvPr id="30" name="CuadroTexto 29">
            <a:extLst>
              <a:ext uri="{FF2B5EF4-FFF2-40B4-BE49-F238E27FC236}">
                <a16:creationId xmlns:a16="http://schemas.microsoft.com/office/drawing/2014/main" id="{6B0A3DF6-5B8C-C82E-4007-09D066866A92}"/>
              </a:ext>
            </a:extLst>
          </p:cNvPr>
          <p:cNvSpPr txBox="1"/>
          <p:nvPr/>
        </p:nvSpPr>
        <p:spPr>
          <a:xfrm>
            <a:off x="825135" y="2523781"/>
            <a:ext cx="9733779" cy="1787723"/>
          </a:xfrm>
          <a:prstGeom prst="roundRect">
            <a:avLst/>
          </a:prstGeom>
          <a:noFill/>
          <a:ln w="19050">
            <a:solidFill>
              <a:srgbClr val="92D050"/>
            </a:solidFill>
            <a:prstDash val="sysDash"/>
          </a:ln>
        </p:spPr>
        <p:txBody>
          <a:bodyPr wrap="square">
            <a:spAutoFit/>
          </a:bodyPr>
          <a:lstStyle/>
          <a:p>
            <a:pPr marL="171450" indent="-171450" algn="just">
              <a:spcBef>
                <a:spcPts val="300"/>
              </a:spcBef>
              <a:buFont typeface="Arial" panose="020B0604020202020204" pitchFamily="34" charset="0"/>
              <a:buChar char="•"/>
            </a:pPr>
            <a:r>
              <a:rPr lang="es-ES" sz="1200" dirty="0"/>
              <a:t>Aumento de las campañas en la semana 2</a:t>
            </a:r>
          </a:p>
          <a:p>
            <a:pPr marL="171450" indent="-171450" algn="just">
              <a:spcBef>
                <a:spcPts val="300"/>
              </a:spcBef>
              <a:buFont typeface="Arial" panose="020B0604020202020204" pitchFamily="34" charset="0"/>
              <a:buChar char="•"/>
            </a:pPr>
            <a:r>
              <a:rPr lang="es-ES" sz="1200" dirty="0"/>
              <a:t>Segmentar las campañas por edad </a:t>
            </a:r>
          </a:p>
          <a:p>
            <a:pPr marL="171450" indent="-171450" algn="just">
              <a:spcBef>
                <a:spcPts val="300"/>
              </a:spcBef>
              <a:buFont typeface="Arial" panose="020B0604020202020204" pitchFamily="34" charset="0"/>
              <a:buChar char="•"/>
            </a:pPr>
            <a:r>
              <a:rPr lang="es-ES" sz="1200" dirty="0"/>
              <a:t>Ofrecer incentivos adicionales o maneras de retener al cliente en la semana 4</a:t>
            </a:r>
          </a:p>
          <a:p>
            <a:pPr marL="171450" indent="-171450" algn="just">
              <a:spcBef>
                <a:spcPts val="300"/>
              </a:spcBef>
              <a:buFont typeface="Arial" panose="020B0604020202020204" pitchFamily="34" charset="0"/>
              <a:buChar char="•"/>
            </a:pPr>
            <a:r>
              <a:rPr lang="es-ES" sz="1200" dirty="0"/>
              <a:t>Diversificar el contacto a otras opciones, sobre todo en la semana 4 que es donde pierde eficacia</a:t>
            </a:r>
          </a:p>
          <a:p>
            <a:pPr marL="171450" indent="-171450" algn="just">
              <a:spcBef>
                <a:spcPts val="300"/>
              </a:spcBef>
              <a:buFont typeface="Arial" panose="020B0604020202020204" pitchFamily="34" charset="0"/>
              <a:buChar char="•"/>
            </a:pPr>
            <a:r>
              <a:rPr lang="es-ES" sz="1200" dirty="0"/>
              <a:t>Estrategia de fidelización con los clientes que compraron en campañas anteriores, ya que tienen muy buena tasa de conversión</a:t>
            </a:r>
          </a:p>
          <a:p>
            <a:pPr marL="171450" indent="-171450" algn="just">
              <a:spcBef>
                <a:spcPts val="300"/>
              </a:spcBef>
              <a:buFont typeface="Arial" panose="020B0604020202020204" pitchFamily="34" charset="0"/>
              <a:buChar char="•"/>
            </a:pPr>
            <a:r>
              <a:rPr lang="es-ES" sz="1200" dirty="0"/>
              <a:t>Optimizar la duración de las llamadas</a:t>
            </a:r>
          </a:p>
          <a:p>
            <a:pPr marL="171450" indent="-171450" algn="just">
              <a:spcBef>
                <a:spcPts val="300"/>
              </a:spcBef>
              <a:buFont typeface="Arial" panose="020B0604020202020204" pitchFamily="34" charset="0"/>
              <a:buChar char="•"/>
            </a:pPr>
            <a:endParaRPr lang="es-ES" sz="1200" dirty="0"/>
          </a:p>
        </p:txBody>
      </p:sp>
      <p:sp>
        <p:nvSpPr>
          <p:cNvPr id="9" name="Rectángulo: esquinas redondeadas 8">
            <a:extLst>
              <a:ext uri="{FF2B5EF4-FFF2-40B4-BE49-F238E27FC236}">
                <a16:creationId xmlns:a16="http://schemas.microsoft.com/office/drawing/2014/main" id="{3FAEE228-6729-211B-2A46-8B3A02A83818}"/>
              </a:ext>
            </a:extLst>
          </p:cNvPr>
          <p:cNvSpPr/>
          <p:nvPr/>
        </p:nvSpPr>
        <p:spPr>
          <a:xfrm>
            <a:off x="3628091" y="1894754"/>
            <a:ext cx="4127865" cy="449964"/>
          </a:xfrm>
          <a:prstGeom prst="roundRect">
            <a:avLst>
              <a:gd name="adj" fmla="val 27880"/>
            </a:avLst>
          </a:prstGeom>
          <a:solidFill>
            <a:srgbClr val="D2ECB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Propuestas Finales</a:t>
            </a:r>
          </a:p>
        </p:txBody>
      </p:sp>
    </p:spTree>
    <p:extLst>
      <p:ext uri="{BB962C8B-B14F-4D97-AF65-F5344CB8AC3E}">
        <p14:creationId xmlns:p14="http://schemas.microsoft.com/office/powerpoint/2010/main" val="1116773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B799B9-448C-0FD7-25BC-9ABD37883FA0}"/>
            </a:ext>
          </a:extLst>
        </p:cNvPr>
        <p:cNvGrpSpPr/>
        <p:nvPr/>
      </p:nvGrpSpPr>
      <p:grpSpPr>
        <a:xfrm>
          <a:off x="0" y="0"/>
          <a:ext cx="0" cy="0"/>
          <a:chOff x="0" y="0"/>
          <a:chExt cx="0" cy="0"/>
        </a:xfrm>
      </p:grpSpPr>
      <p:sp>
        <p:nvSpPr>
          <p:cNvPr id="9" name="Título 8">
            <a:extLst>
              <a:ext uri="{FF2B5EF4-FFF2-40B4-BE49-F238E27FC236}">
                <a16:creationId xmlns:a16="http://schemas.microsoft.com/office/drawing/2014/main" id="{B86CC458-3511-DCEB-4984-A03B63009489}"/>
              </a:ext>
            </a:extLst>
          </p:cNvPr>
          <p:cNvSpPr>
            <a:spLocks noGrp="1"/>
          </p:cNvSpPr>
          <p:nvPr>
            <p:ph type="title"/>
          </p:nvPr>
        </p:nvSpPr>
        <p:spPr>
          <a:xfrm>
            <a:off x="602830" y="513074"/>
            <a:ext cx="4826000" cy="1907507"/>
          </a:xfrm>
        </p:spPr>
        <p:txBody>
          <a:bodyPr rtlCol="0">
            <a:normAutofit/>
          </a:bodyPr>
          <a:lstStyle/>
          <a:p>
            <a:pPr rtl="0"/>
            <a:r>
              <a:rPr lang="es-ES" sz="4300" dirty="0"/>
              <a:t>Análisis de Finanzas y </a:t>
            </a:r>
            <a:br>
              <a:rPr lang="es-ES" sz="4300" dirty="0"/>
            </a:br>
            <a:r>
              <a:rPr lang="es-ES" sz="4300" dirty="0"/>
              <a:t>Riesgo Crediticio</a:t>
            </a:r>
          </a:p>
        </p:txBody>
      </p:sp>
      <p:sp>
        <p:nvSpPr>
          <p:cNvPr id="8" name="Marcador de texto 7">
            <a:extLst>
              <a:ext uri="{FF2B5EF4-FFF2-40B4-BE49-F238E27FC236}">
                <a16:creationId xmlns:a16="http://schemas.microsoft.com/office/drawing/2014/main" id="{E8C296D5-76A8-C6EB-F4D2-7C19CBF6EA3F}"/>
              </a:ext>
            </a:extLst>
          </p:cNvPr>
          <p:cNvSpPr>
            <a:spLocks noGrp="1"/>
          </p:cNvSpPr>
          <p:nvPr>
            <p:ph type="body" sz="quarter" idx="12"/>
          </p:nvPr>
        </p:nvSpPr>
        <p:spPr>
          <a:xfrm>
            <a:off x="602830" y="3292084"/>
            <a:ext cx="4275138" cy="1145336"/>
          </a:xfrm>
        </p:spPr>
        <p:txBody>
          <a:bodyPr/>
          <a:lstStyle/>
          <a:p>
            <a:r>
              <a:rPr lang="es-ES" altLang="es-ES" dirty="0"/>
              <a:t>¿Qué umbrales de saldo podrían indicar mayor riesgo de morosidad? </a:t>
            </a:r>
            <a:endParaRPr lang="es-ES" dirty="0"/>
          </a:p>
        </p:txBody>
      </p:sp>
      <p:sp>
        <p:nvSpPr>
          <p:cNvPr id="2" name="Rectángulo 1">
            <a:extLst>
              <a:ext uri="{FF2B5EF4-FFF2-40B4-BE49-F238E27FC236}">
                <a16:creationId xmlns:a16="http://schemas.microsoft.com/office/drawing/2014/main" id="{17172CB6-CCD5-281B-B6E2-7C07D0E6D909}"/>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6" name="Marcador de posición de imagen 4">
            <a:extLst>
              <a:ext uri="{FF2B5EF4-FFF2-40B4-BE49-F238E27FC236}">
                <a16:creationId xmlns:a16="http://schemas.microsoft.com/office/drawing/2014/main" id="{18F28745-A367-4CFD-1BE9-E20282CF20D9}"/>
              </a:ext>
            </a:extLst>
          </p:cNvPr>
          <p:cNvPicPr>
            <a:picLocks noGrp="1" noChangeAspect="1"/>
          </p:cNvPicPr>
          <p:nvPr>
            <p:ph type="pic" sz="quarter" idx="10"/>
          </p:nvPr>
        </p:nvPicPr>
        <p:blipFill>
          <a:blip r:embed="rId3"/>
          <a:srcRect l="5033" t="196" r="42379" b="-196"/>
          <a:stretch/>
        </p:blipFill>
        <p:spPr>
          <a:xfrm>
            <a:off x="5733416" y="624239"/>
            <a:ext cx="5855754" cy="5631571"/>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a:noFill/>
        </p:spPr>
      </p:pic>
    </p:spTree>
    <p:extLst>
      <p:ext uri="{BB962C8B-B14F-4D97-AF65-F5344CB8AC3E}">
        <p14:creationId xmlns:p14="http://schemas.microsoft.com/office/powerpoint/2010/main" val="2936915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cantonades arrodonides 40">
            <a:extLst>
              <a:ext uri="{FF2B5EF4-FFF2-40B4-BE49-F238E27FC236}">
                <a16:creationId xmlns:a16="http://schemas.microsoft.com/office/drawing/2014/main" id="{235A4C7E-E694-5590-5D1B-1D6599E4D8E4}"/>
              </a:ext>
            </a:extLst>
          </p:cNvPr>
          <p:cNvSpPr/>
          <p:nvPr/>
        </p:nvSpPr>
        <p:spPr>
          <a:xfrm>
            <a:off x="5317086" y="1129703"/>
            <a:ext cx="6532930" cy="28625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 name="Rectángulo 1">
            <a:extLst>
              <a:ext uri="{FF2B5EF4-FFF2-40B4-BE49-F238E27FC236}">
                <a16:creationId xmlns:a16="http://schemas.microsoft.com/office/drawing/2014/main" id="{54B13196-BB04-8449-0B65-1E92E6A6F4DB}"/>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2" name="Rectangle: cantonades arrodonides 41">
            <a:extLst>
              <a:ext uri="{FF2B5EF4-FFF2-40B4-BE49-F238E27FC236}">
                <a16:creationId xmlns:a16="http://schemas.microsoft.com/office/drawing/2014/main" id="{1EE36EEB-42C5-EA25-7888-14FF0663B3A0}"/>
              </a:ext>
            </a:extLst>
          </p:cNvPr>
          <p:cNvSpPr/>
          <p:nvPr/>
        </p:nvSpPr>
        <p:spPr>
          <a:xfrm>
            <a:off x="1554996" y="4149998"/>
            <a:ext cx="8270928" cy="245765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0" name="Rectangle: cantonades arrodonides 39">
            <a:extLst>
              <a:ext uri="{FF2B5EF4-FFF2-40B4-BE49-F238E27FC236}">
                <a16:creationId xmlns:a16="http://schemas.microsoft.com/office/drawing/2014/main" id="{1FC58542-1498-8858-9E1F-C81C7BA387FC}"/>
              </a:ext>
            </a:extLst>
          </p:cNvPr>
          <p:cNvSpPr/>
          <p:nvPr/>
        </p:nvSpPr>
        <p:spPr>
          <a:xfrm>
            <a:off x="278926" y="1129703"/>
            <a:ext cx="4728573" cy="286036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9" name="QuadreDeText 3">
            <a:extLst>
              <a:ext uri="{FF2B5EF4-FFF2-40B4-BE49-F238E27FC236}">
                <a16:creationId xmlns:a16="http://schemas.microsoft.com/office/drawing/2014/main" id="{CA77EBFC-AF66-46F0-A052-741393D2923C}"/>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ANÁLISIS EXPLORATORI</a:t>
            </a:r>
            <a:r>
              <a:rPr lang="es-ES" sz="2400" b="1" dirty="0">
                <a:solidFill>
                  <a:schemeClr val="accent3">
                    <a:lumMod val="50000"/>
                  </a:schemeClr>
                </a:solidFill>
                <a:latin typeface="+mj-lt"/>
              </a:rPr>
              <a:t>O</a:t>
            </a:r>
            <a:endParaRPr lang="es-ES" sz="2400" b="1" i="1" dirty="0">
              <a:solidFill>
                <a:schemeClr val="accent3">
                  <a:lumMod val="50000"/>
                </a:schemeClr>
              </a:solidFill>
              <a:effectLst/>
              <a:latin typeface="+mj-lt"/>
            </a:endParaRPr>
          </a:p>
          <a:p>
            <a:r>
              <a:rPr lang="es-ES" sz="1400" b="1" dirty="0"/>
              <a:t>Examinamos las variables “</a:t>
            </a:r>
            <a:r>
              <a:rPr lang="es-ES" sz="1400" b="1" i="1" dirty="0"/>
              <a:t>default”</a:t>
            </a:r>
            <a:r>
              <a:rPr lang="es-ES" sz="1400" b="1" dirty="0"/>
              <a:t> y “</a:t>
            </a:r>
            <a:r>
              <a:rPr lang="es-ES" sz="1400" b="1" i="1" dirty="0"/>
              <a:t>balance”</a:t>
            </a:r>
            <a:endParaRPr lang="es-ES" sz="1400" b="1" dirty="0"/>
          </a:p>
        </p:txBody>
      </p:sp>
      <p:pic>
        <p:nvPicPr>
          <p:cNvPr id="5" name="Imatge 4">
            <a:extLst>
              <a:ext uri="{FF2B5EF4-FFF2-40B4-BE49-F238E27FC236}">
                <a16:creationId xmlns:a16="http://schemas.microsoft.com/office/drawing/2014/main" id="{D4156451-8F48-F910-D608-AEB30B47554B}"/>
              </a:ext>
            </a:extLst>
          </p:cNvPr>
          <p:cNvPicPr>
            <a:picLocks noChangeAspect="1"/>
          </p:cNvPicPr>
          <p:nvPr/>
        </p:nvPicPr>
        <p:blipFill>
          <a:blip r:embed="rId2"/>
          <a:stretch>
            <a:fillRect/>
          </a:stretch>
        </p:blipFill>
        <p:spPr>
          <a:xfrm>
            <a:off x="5672847" y="1269130"/>
            <a:ext cx="5561939" cy="2638843"/>
          </a:xfrm>
          <a:prstGeom prst="rect">
            <a:avLst/>
          </a:prstGeom>
        </p:spPr>
      </p:pic>
      <p:sp>
        <p:nvSpPr>
          <p:cNvPr id="32" name="QuadreDeText 16">
            <a:extLst>
              <a:ext uri="{FF2B5EF4-FFF2-40B4-BE49-F238E27FC236}">
                <a16:creationId xmlns:a16="http://schemas.microsoft.com/office/drawing/2014/main" id="{1B834422-9FE5-8140-9C4E-E5E5CF16B4C3}"/>
              </a:ext>
            </a:extLst>
          </p:cNvPr>
          <p:cNvSpPr txBox="1"/>
          <p:nvPr/>
        </p:nvSpPr>
        <p:spPr>
          <a:xfrm>
            <a:off x="8955443" y="1856144"/>
            <a:ext cx="1862281" cy="1208842"/>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Wingdings" panose="05000000000000000000" pitchFamily="2" charset="2"/>
              <a:buChar char="§"/>
            </a:pPr>
            <a:r>
              <a:rPr lang="es-ES" sz="1300" dirty="0"/>
              <a:t>Distribución </a:t>
            </a:r>
            <a:r>
              <a:rPr lang="es-ES" sz="1300" b="1" dirty="0"/>
              <a:t>asimétrica</a:t>
            </a:r>
            <a:r>
              <a:rPr lang="es-ES" sz="1300" dirty="0"/>
              <a:t> con cola a la derecha</a:t>
            </a:r>
          </a:p>
          <a:p>
            <a:pPr marL="285750" indent="-285750">
              <a:buFont typeface="Wingdings" panose="05000000000000000000" pitchFamily="2" charset="2"/>
              <a:buChar char="§"/>
            </a:pPr>
            <a:r>
              <a:rPr lang="es-ES" sz="1300" dirty="0"/>
              <a:t>Con un gran </a:t>
            </a:r>
            <a:r>
              <a:rPr lang="es-ES" sz="1300" b="1" dirty="0"/>
              <a:t>pico</a:t>
            </a:r>
            <a:r>
              <a:rPr lang="es-ES" sz="1300" dirty="0"/>
              <a:t> entre </a:t>
            </a:r>
            <a:r>
              <a:rPr lang="es-ES" sz="1300" b="1" dirty="0"/>
              <a:t>0</a:t>
            </a:r>
            <a:r>
              <a:rPr lang="es-ES" sz="1300" dirty="0"/>
              <a:t> y </a:t>
            </a:r>
            <a:r>
              <a:rPr lang="es-ES" sz="1300" b="1" dirty="0"/>
              <a:t>1000</a:t>
            </a:r>
          </a:p>
        </p:txBody>
      </p:sp>
      <p:sp>
        <p:nvSpPr>
          <p:cNvPr id="22" name="QuadreDeText 16">
            <a:extLst>
              <a:ext uri="{FF2B5EF4-FFF2-40B4-BE49-F238E27FC236}">
                <a16:creationId xmlns:a16="http://schemas.microsoft.com/office/drawing/2014/main" id="{FEEEFDAB-1983-DF47-545A-7C120A15950F}"/>
              </a:ext>
            </a:extLst>
          </p:cNvPr>
          <p:cNvSpPr txBox="1"/>
          <p:nvPr/>
        </p:nvSpPr>
        <p:spPr>
          <a:xfrm>
            <a:off x="3360680" y="1811203"/>
            <a:ext cx="1471635" cy="1622643"/>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Wingdings" panose="05000000000000000000" pitchFamily="2" charset="2"/>
              <a:buChar char="§"/>
            </a:pPr>
            <a:r>
              <a:rPr lang="es-ES" sz="1300" dirty="0"/>
              <a:t>Distribución </a:t>
            </a:r>
            <a:r>
              <a:rPr lang="es-ES" sz="1300" b="1" dirty="0"/>
              <a:t>muy asimétrica </a:t>
            </a:r>
          </a:p>
          <a:p>
            <a:pPr marL="285750" indent="-285750">
              <a:buFont typeface="Wingdings" panose="05000000000000000000" pitchFamily="2" charset="2"/>
              <a:buChar char="§"/>
            </a:pPr>
            <a:r>
              <a:rPr lang="es-ES" sz="1300" dirty="0"/>
              <a:t>El </a:t>
            </a:r>
            <a:r>
              <a:rPr lang="es-ES" sz="1300" b="1" dirty="0"/>
              <a:t>1,5%</a:t>
            </a:r>
            <a:r>
              <a:rPr lang="es-ES" sz="1300" dirty="0"/>
              <a:t> de los clientes en estado de </a:t>
            </a:r>
            <a:r>
              <a:rPr lang="es-ES" sz="1300" b="1" dirty="0"/>
              <a:t>morosidad</a:t>
            </a:r>
            <a:endParaRPr lang="es-ES" sz="1300" dirty="0"/>
          </a:p>
        </p:txBody>
      </p:sp>
      <p:pic>
        <p:nvPicPr>
          <p:cNvPr id="10" name="Imatge 9">
            <a:extLst>
              <a:ext uri="{FF2B5EF4-FFF2-40B4-BE49-F238E27FC236}">
                <a16:creationId xmlns:a16="http://schemas.microsoft.com/office/drawing/2014/main" id="{3443CA3C-5886-B045-96BB-8C961A23A586}"/>
              </a:ext>
            </a:extLst>
          </p:cNvPr>
          <p:cNvPicPr>
            <a:picLocks noChangeAspect="1"/>
          </p:cNvPicPr>
          <p:nvPr/>
        </p:nvPicPr>
        <p:blipFill>
          <a:blip r:embed="rId3"/>
          <a:stretch>
            <a:fillRect/>
          </a:stretch>
        </p:blipFill>
        <p:spPr>
          <a:xfrm>
            <a:off x="1895473" y="4371333"/>
            <a:ext cx="5001271" cy="2206910"/>
          </a:xfrm>
          <a:prstGeom prst="rect">
            <a:avLst/>
          </a:prstGeom>
        </p:spPr>
      </p:pic>
      <p:sp>
        <p:nvSpPr>
          <p:cNvPr id="11" name="QuadreDeText 16">
            <a:extLst>
              <a:ext uri="{FF2B5EF4-FFF2-40B4-BE49-F238E27FC236}">
                <a16:creationId xmlns:a16="http://schemas.microsoft.com/office/drawing/2014/main" id="{14118B62-8D9A-6FC4-0A23-1E59E1CA9D11}"/>
              </a:ext>
            </a:extLst>
          </p:cNvPr>
          <p:cNvSpPr txBox="1"/>
          <p:nvPr/>
        </p:nvSpPr>
        <p:spPr>
          <a:xfrm>
            <a:off x="7520599" y="4251423"/>
            <a:ext cx="1862281" cy="2254806"/>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Wingdings" panose="05000000000000000000" pitchFamily="2" charset="2"/>
              <a:buChar char="§"/>
            </a:pPr>
            <a:r>
              <a:rPr lang="es-ES" sz="1300" dirty="0"/>
              <a:t>Ambas presentan </a:t>
            </a:r>
            <a:r>
              <a:rPr lang="es-ES" sz="1300" b="1" dirty="0"/>
              <a:t>distribuciones normales</a:t>
            </a:r>
            <a:r>
              <a:rPr lang="es-ES" sz="1300" dirty="0"/>
              <a:t>.</a:t>
            </a:r>
          </a:p>
          <a:p>
            <a:pPr marL="285750" indent="-285750">
              <a:buFont typeface="Wingdings" panose="05000000000000000000" pitchFamily="2" charset="2"/>
              <a:buChar char="§"/>
            </a:pPr>
            <a:r>
              <a:rPr lang="es-ES" sz="1300" dirty="0"/>
              <a:t>La distribución de </a:t>
            </a:r>
            <a:r>
              <a:rPr lang="es-ES" sz="1300" b="1" dirty="0"/>
              <a:t>morosos</a:t>
            </a:r>
            <a:r>
              <a:rPr lang="es-ES" sz="1300" dirty="0"/>
              <a:t> tiene un mayor </a:t>
            </a:r>
            <a:r>
              <a:rPr lang="es-ES" sz="1300" b="1" dirty="0"/>
              <a:t>pico </a:t>
            </a:r>
            <a:r>
              <a:rPr lang="es-ES" sz="1300" dirty="0"/>
              <a:t> cerca del </a:t>
            </a:r>
            <a:r>
              <a:rPr lang="es-ES" sz="1300" b="1" dirty="0"/>
              <a:t>0.</a:t>
            </a:r>
          </a:p>
          <a:p>
            <a:pPr marL="285750" indent="-285750">
              <a:buFont typeface="Wingdings" panose="05000000000000000000" pitchFamily="2" charset="2"/>
              <a:buChar char="§"/>
            </a:pPr>
            <a:r>
              <a:rPr lang="es-ES" sz="1300" b="1" dirty="0"/>
              <a:t>No </a:t>
            </a:r>
            <a:r>
              <a:rPr lang="es-ES" sz="1300" dirty="0"/>
              <a:t>morosos tiene una </a:t>
            </a:r>
            <a:r>
              <a:rPr lang="es-ES" sz="1300" b="1" dirty="0"/>
              <a:t>cola más larga.</a:t>
            </a:r>
          </a:p>
        </p:txBody>
      </p:sp>
      <p:pic>
        <p:nvPicPr>
          <p:cNvPr id="13" name="Imatge 12">
            <a:extLst>
              <a:ext uri="{FF2B5EF4-FFF2-40B4-BE49-F238E27FC236}">
                <a16:creationId xmlns:a16="http://schemas.microsoft.com/office/drawing/2014/main" id="{96A93D5D-51D2-533C-9E86-271514B1DDC8}"/>
              </a:ext>
            </a:extLst>
          </p:cNvPr>
          <p:cNvPicPr>
            <a:picLocks noChangeAspect="1"/>
          </p:cNvPicPr>
          <p:nvPr/>
        </p:nvPicPr>
        <p:blipFill>
          <a:blip r:embed="rId4"/>
          <a:stretch>
            <a:fillRect/>
          </a:stretch>
        </p:blipFill>
        <p:spPr>
          <a:xfrm>
            <a:off x="341984" y="1439108"/>
            <a:ext cx="2845705" cy="2290882"/>
          </a:xfrm>
          <a:prstGeom prst="rect">
            <a:avLst/>
          </a:prstGeom>
        </p:spPr>
      </p:pic>
    </p:spTree>
    <p:extLst>
      <p:ext uri="{BB962C8B-B14F-4D97-AF65-F5344CB8AC3E}">
        <p14:creationId xmlns:p14="http://schemas.microsoft.com/office/powerpoint/2010/main" val="1100531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38B9AF7B-C57C-9801-9EB9-A0412495DF23}"/>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angle: cantonades arrodonides 40">
            <a:extLst>
              <a:ext uri="{FF2B5EF4-FFF2-40B4-BE49-F238E27FC236}">
                <a16:creationId xmlns:a16="http://schemas.microsoft.com/office/drawing/2014/main" id="{0C920C04-3172-0F26-0B23-94FFCA56392C}"/>
              </a:ext>
            </a:extLst>
          </p:cNvPr>
          <p:cNvSpPr/>
          <p:nvPr/>
        </p:nvSpPr>
        <p:spPr>
          <a:xfrm>
            <a:off x="327876" y="1145526"/>
            <a:ext cx="4459587" cy="444289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8" name="QuadreDeText 3">
            <a:extLst>
              <a:ext uri="{FF2B5EF4-FFF2-40B4-BE49-F238E27FC236}">
                <a16:creationId xmlns:a16="http://schemas.microsoft.com/office/drawing/2014/main" id="{78D010E2-8BBA-ADEF-B461-AD829F6EB078}"/>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latin typeface="+mj-lt"/>
              </a:rPr>
              <a:t>CATEGORIZACIÓN DE LAS VARIABLES</a:t>
            </a:r>
            <a:endParaRPr lang="es-ES" sz="2400" b="1" dirty="0">
              <a:solidFill>
                <a:schemeClr val="accent3">
                  <a:lumMod val="50000"/>
                </a:schemeClr>
              </a:solidFill>
              <a:effectLst/>
              <a:latin typeface="+mj-lt"/>
            </a:endParaRPr>
          </a:p>
          <a:p>
            <a:r>
              <a:rPr lang="es-ES" sz="1400" b="1" dirty="0"/>
              <a:t>Categorizamos por Saldo para ver como varia la tasa de morosidad en cada una.</a:t>
            </a:r>
          </a:p>
        </p:txBody>
      </p:sp>
      <p:sp>
        <p:nvSpPr>
          <p:cNvPr id="11" name="Rectangle: cantonades arrodonides 40">
            <a:extLst>
              <a:ext uri="{FF2B5EF4-FFF2-40B4-BE49-F238E27FC236}">
                <a16:creationId xmlns:a16="http://schemas.microsoft.com/office/drawing/2014/main" id="{433595E8-8679-2A52-768F-BB8EED492E6D}"/>
              </a:ext>
            </a:extLst>
          </p:cNvPr>
          <p:cNvSpPr/>
          <p:nvPr/>
        </p:nvSpPr>
        <p:spPr>
          <a:xfrm>
            <a:off x="4895265" y="1145525"/>
            <a:ext cx="6681969" cy="444289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graphicFrame>
        <p:nvGraphicFramePr>
          <p:cNvPr id="2" name="Tabla 1">
            <a:extLst>
              <a:ext uri="{FF2B5EF4-FFF2-40B4-BE49-F238E27FC236}">
                <a16:creationId xmlns:a16="http://schemas.microsoft.com/office/drawing/2014/main" id="{307E84A5-E1E6-9576-DB73-1FC26C588FA3}"/>
              </a:ext>
            </a:extLst>
          </p:cNvPr>
          <p:cNvGraphicFramePr>
            <a:graphicFrameLocks noGrp="1"/>
          </p:cNvGraphicFramePr>
          <p:nvPr>
            <p:extLst>
              <p:ext uri="{D42A27DB-BD31-4B8C-83A1-F6EECF244321}">
                <p14:modId xmlns:p14="http://schemas.microsoft.com/office/powerpoint/2010/main" val="2607330171"/>
              </p:ext>
            </p:extLst>
          </p:nvPr>
        </p:nvGraphicFramePr>
        <p:xfrm>
          <a:off x="1093068" y="1461148"/>
          <a:ext cx="2929204" cy="3087276"/>
        </p:xfrm>
        <a:graphic>
          <a:graphicData uri="http://schemas.openxmlformats.org/drawingml/2006/table">
            <a:tbl>
              <a:tblPr firstRow="1" bandRow="1">
                <a:tableStyleId>{3B4B98B0-60AC-42C2-AFA5-B58CD77FA1E5}</a:tableStyleId>
              </a:tblPr>
              <a:tblGrid>
                <a:gridCol w="903406">
                  <a:extLst>
                    <a:ext uri="{9D8B030D-6E8A-4147-A177-3AD203B41FA5}">
                      <a16:colId xmlns:a16="http://schemas.microsoft.com/office/drawing/2014/main" val="1156508243"/>
                    </a:ext>
                  </a:extLst>
                </a:gridCol>
                <a:gridCol w="1012899">
                  <a:extLst>
                    <a:ext uri="{9D8B030D-6E8A-4147-A177-3AD203B41FA5}">
                      <a16:colId xmlns:a16="http://schemas.microsoft.com/office/drawing/2014/main" val="3152485650"/>
                    </a:ext>
                  </a:extLst>
                </a:gridCol>
                <a:gridCol w="1012899">
                  <a:extLst>
                    <a:ext uri="{9D8B030D-6E8A-4147-A177-3AD203B41FA5}">
                      <a16:colId xmlns:a16="http://schemas.microsoft.com/office/drawing/2014/main" val="588162770"/>
                    </a:ext>
                  </a:extLst>
                </a:gridCol>
              </a:tblGrid>
              <a:tr h="383199">
                <a:tc>
                  <a:txBody>
                    <a:bodyPr/>
                    <a:lstStyle/>
                    <a:p>
                      <a:pPr algn="ctr"/>
                      <a:r>
                        <a:rPr lang="es-ES" sz="1400" b="1" dirty="0">
                          <a:solidFill>
                            <a:schemeClr val="tx1"/>
                          </a:solidFill>
                        </a:rPr>
                        <a:t>Categoría</a:t>
                      </a:r>
                    </a:p>
                  </a:txBody>
                  <a:tcPr anchor="ctr"/>
                </a:tc>
                <a:tc>
                  <a:txBody>
                    <a:bodyPr/>
                    <a:lstStyle/>
                    <a:p>
                      <a:pPr algn="ctr"/>
                      <a:r>
                        <a:rPr lang="es-ES" sz="1400" b="1" dirty="0">
                          <a:solidFill>
                            <a:schemeClr val="tx1"/>
                          </a:solidFill>
                        </a:rPr>
                        <a:t>Saldo mínimo</a:t>
                      </a:r>
                    </a:p>
                  </a:txBody>
                  <a:tcPr anchor="ctr"/>
                </a:tc>
                <a:tc>
                  <a:txBody>
                    <a:bodyPr/>
                    <a:lstStyle/>
                    <a:p>
                      <a:pPr algn="ctr"/>
                      <a:r>
                        <a:rPr lang="es-ES" sz="1400" b="1" dirty="0">
                          <a:solidFill>
                            <a:schemeClr val="tx1"/>
                          </a:solidFill>
                        </a:rPr>
                        <a:t>Cantidad de Clientes</a:t>
                      </a:r>
                    </a:p>
                  </a:txBody>
                  <a:tcPr anchor="ctr"/>
                </a:tc>
                <a:extLst>
                  <a:ext uri="{0D108BD9-81ED-4DB2-BD59-A6C34878D82A}">
                    <a16:rowId xmlns:a16="http://schemas.microsoft.com/office/drawing/2014/main" val="3001908817"/>
                  </a:ext>
                </a:extLst>
              </a:tr>
              <a:tr h="383199">
                <a:tc>
                  <a:txBody>
                    <a:bodyPr/>
                    <a:lstStyle/>
                    <a:p>
                      <a:pPr algn="ctr"/>
                      <a:r>
                        <a:rPr lang="es-ES" sz="1400" b="0" dirty="0"/>
                        <a:t>Muy Bajo</a:t>
                      </a:r>
                    </a:p>
                  </a:txBody>
                  <a:tcPr anchor="ctr">
                    <a:solidFill>
                      <a:srgbClr val="009900">
                        <a:alpha val="20000"/>
                      </a:srgbClr>
                    </a:solidFill>
                  </a:tcPr>
                </a:tc>
                <a:tc>
                  <a:txBody>
                    <a:bodyPr/>
                    <a:lstStyle/>
                    <a:p>
                      <a:pPr algn="ctr"/>
                      <a:r>
                        <a:rPr lang="es-ES" sz="1400" b="1" dirty="0"/>
                        <a:t>-6847</a:t>
                      </a:r>
                    </a:p>
                  </a:txBody>
                  <a:tcPr anchor="ctr">
                    <a:noFill/>
                  </a:tcPr>
                </a:tc>
                <a:tc>
                  <a:txBody>
                    <a:bodyPr/>
                    <a:lstStyle/>
                    <a:p>
                      <a:pPr algn="ctr"/>
                      <a:r>
                        <a:rPr lang="es-ES" sz="1400" b="1" dirty="0"/>
                        <a:t>11</a:t>
                      </a:r>
                    </a:p>
                  </a:txBody>
                  <a:tcPr anchor="ctr">
                    <a:noFill/>
                  </a:tcPr>
                </a:tc>
                <a:extLst>
                  <a:ext uri="{0D108BD9-81ED-4DB2-BD59-A6C34878D82A}">
                    <a16:rowId xmlns:a16="http://schemas.microsoft.com/office/drawing/2014/main" val="1515654919"/>
                  </a:ext>
                </a:extLst>
              </a:tr>
              <a:tr h="383199">
                <a:tc>
                  <a:txBody>
                    <a:bodyPr/>
                    <a:lstStyle/>
                    <a:p>
                      <a:pPr algn="ctr"/>
                      <a:r>
                        <a:rPr lang="es-ES" sz="1400" dirty="0"/>
                        <a:t>Bajo</a:t>
                      </a:r>
                    </a:p>
                  </a:txBody>
                  <a:tcPr anchor="ctr">
                    <a:solidFill>
                      <a:schemeClr val="accent5">
                        <a:lumMod val="25000"/>
                        <a:lumOff val="75000"/>
                      </a:schemeClr>
                    </a:solidFill>
                  </a:tcPr>
                </a:tc>
                <a:tc>
                  <a:txBody>
                    <a:bodyPr/>
                    <a:lstStyle/>
                    <a:p>
                      <a:pPr algn="ctr"/>
                      <a:r>
                        <a:rPr lang="es-ES" sz="1400" b="1" dirty="0"/>
                        <a:t>-2049</a:t>
                      </a:r>
                    </a:p>
                  </a:txBody>
                  <a:tcPr anchor="ctr">
                    <a:noFill/>
                  </a:tcPr>
                </a:tc>
                <a:tc>
                  <a:txBody>
                    <a:bodyPr/>
                    <a:lstStyle/>
                    <a:p>
                      <a:pPr algn="ctr"/>
                      <a:r>
                        <a:rPr lang="es-ES" sz="1400" b="1" dirty="0"/>
                        <a:t>6506</a:t>
                      </a:r>
                    </a:p>
                  </a:txBody>
                  <a:tcPr anchor="ctr">
                    <a:noFill/>
                  </a:tcPr>
                </a:tc>
                <a:extLst>
                  <a:ext uri="{0D108BD9-81ED-4DB2-BD59-A6C34878D82A}">
                    <a16:rowId xmlns:a16="http://schemas.microsoft.com/office/drawing/2014/main" val="3320199619"/>
                  </a:ext>
                </a:extLst>
              </a:tr>
              <a:tr h="383199">
                <a:tc>
                  <a:txBody>
                    <a:bodyPr/>
                    <a:lstStyle/>
                    <a:p>
                      <a:pPr algn="ctr"/>
                      <a:r>
                        <a:rPr lang="es-ES" sz="1400" b="0" dirty="0"/>
                        <a:t>Medio Bajo</a:t>
                      </a:r>
                    </a:p>
                  </a:txBody>
                  <a:tcPr anchor="ctr">
                    <a:solidFill>
                      <a:srgbClr val="C39BE1"/>
                    </a:solidFill>
                  </a:tcPr>
                </a:tc>
                <a:tc>
                  <a:txBody>
                    <a:bodyPr/>
                    <a:lstStyle/>
                    <a:p>
                      <a:pPr algn="ctr"/>
                      <a:r>
                        <a:rPr lang="es-ES" sz="1400" b="1" dirty="0"/>
                        <a:t>123</a:t>
                      </a:r>
                    </a:p>
                  </a:txBody>
                  <a:tcPr anchor="ctr">
                    <a:noFill/>
                  </a:tcPr>
                </a:tc>
                <a:tc>
                  <a:txBody>
                    <a:bodyPr/>
                    <a:lstStyle/>
                    <a:p>
                      <a:pPr algn="ctr"/>
                      <a:r>
                        <a:rPr lang="es-ES" sz="1400" b="1" dirty="0"/>
                        <a:t>6564</a:t>
                      </a:r>
                    </a:p>
                  </a:txBody>
                  <a:tcPr anchor="ctr">
                    <a:noFill/>
                  </a:tcPr>
                </a:tc>
                <a:extLst>
                  <a:ext uri="{0D108BD9-81ED-4DB2-BD59-A6C34878D82A}">
                    <a16:rowId xmlns:a16="http://schemas.microsoft.com/office/drawing/2014/main" val="3551464006"/>
                  </a:ext>
                </a:extLst>
              </a:tr>
              <a:tr h="383199">
                <a:tc>
                  <a:txBody>
                    <a:bodyPr/>
                    <a:lstStyle/>
                    <a:p>
                      <a:pPr algn="ctr"/>
                      <a:r>
                        <a:rPr lang="es-ES" sz="1400" dirty="0"/>
                        <a:t>Medio Alto</a:t>
                      </a:r>
                    </a:p>
                  </a:txBody>
                  <a:tcPr anchor="ctr">
                    <a:solidFill>
                      <a:srgbClr val="FFB7B7"/>
                    </a:solidFill>
                  </a:tcPr>
                </a:tc>
                <a:tc>
                  <a:txBody>
                    <a:bodyPr/>
                    <a:lstStyle/>
                    <a:p>
                      <a:pPr algn="ctr"/>
                      <a:r>
                        <a:rPr lang="es-ES" sz="1400" b="1" dirty="0"/>
                        <a:t>543</a:t>
                      </a:r>
                    </a:p>
                  </a:txBody>
                  <a:tcPr anchor="ctr">
                    <a:noFill/>
                  </a:tcPr>
                </a:tc>
                <a:tc>
                  <a:txBody>
                    <a:bodyPr/>
                    <a:lstStyle/>
                    <a:p>
                      <a:pPr algn="ctr"/>
                      <a:r>
                        <a:rPr lang="es-ES" sz="1400" b="1" dirty="0"/>
                        <a:t>6535</a:t>
                      </a:r>
                    </a:p>
                  </a:txBody>
                  <a:tcPr anchor="ctr">
                    <a:noFill/>
                  </a:tcPr>
                </a:tc>
                <a:extLst>
                  <a:ext uri="{0D108BD9-81ED-4DB2-BD59-A6C34878D82A}">
                    <a16:rowId xmlns:a16="http://schemas.microsoft.com/office/drawing/2014/main" val="1381154443"/>
                  </a:ext>
                </a:extLst>
              </a:tr>
              <a:tr h="383199">
                <a:tc>
                  <a:txBody>
                    <a:bodyPr/>
                    <a:lstStyle/>
                    <a:p>
                      <a:pPr algn="ctr"/>
                      <a:r>
                        <a:rPr lang="es-ES" sz="1400" dirty="0"/>
                        <a:t>Alto</a:t>
                      </a:r>
                    </a:p>
                  </a:txBody>
                  <a:tcPr anchor="ctr">
                    <a:solidFill>
                      <a:schemeClr val="accent4">
                        <a:lumMod val="60000"/>
                        <a:lumOff val="40000"/>
                      </a:schemeClr>
                    </a:solidFill>
                  </a:tcPr>
                </a:tc>
                <a:tc>
                  <a:txBody>
                    <a:bodyPr/>
                    <a:lstStyle/>
                    <a:p>
                      <a:pPr algn="ctr"/>
                      <a:r>
                        <a:rPr lang="es-ES" sz="1400" b="1" dirty="0"/>
                        <a:t>1704</a:t>
                      </a:r>
                    </a:p>
                  </a:txBody>
                  <a:tcPr anchor="ctr">
                    <a:noFill/>
                  </a:tcPr>
                </a:tc>
                <a:tc>
                  <a:txBody>
                    <a:bodyPr/>
                    <a:lstStyle/>
                    <a:p>
                      <a:pPr algn="ctr"/>
                      <a:r>
                        <a:rPr lang="es-ES" sz="1400" b="1" dirty="0"/>
                        <a:t>4081</a:t>
                      </a:r>
                    </a:p>
                  </a:txBody>
                  <a:tcPr anchor="ctr">
                    <a:noFill/>
                  </a:tcPr>
                </a:tc>
                <a:extLst>
                  <a:ext uri="{0D108BD9-81ED-4DB2-BD59-A6C34878D82A}">
                    <a16:rowId xmlns:a16="http://schemas.microsoft.com/office/drawing/2014/main" val="2367593083"/>
                  </a:ext>
                </a:extLst>
              </a:tr>
              <a:tr h="383199">
                <a:tc>
                  <a:txBody>
                    <a:bodyPr/>
                    <a:lstStyle/>
                    <a:p>
                      <a:pPr algn="ctr"/>
                      <a:r>
                        <a:rPr lang="es-ES" sz="1400" dirty="0"/>
                        <a:t>Muy Alto</a:t>
                      </a:r>
                    </a:p>
                  </a:txBody>
                  <a:tcPr anchor="ctr">
                    <a:solidFill>
                      <a:srgbClr val="FC593E"/>
                    </a:solidFill>
                  </a:tcPr>
                </a:tc>
                <a:tc>
                  <a:txBody>
                    <a:bodyPr/>
                    <a:lstStyle/>
                    <a:p>
                      <a:pPr algn="ctr"/>
                      <a:r>
                        <a:rPr lang="es-ES" sz="1400" b="1" dirty="0"/>
                        <a:t>4079</a:t>
                      </a:r>
                    </a:p>
                  </a:txBody>
                  <a:tcPr anchor="ctr">
                    <a:noFill/>
                  </a:tcPr>
                </a:tc>
                <a:tc>
                  <a:txBody>
                    <a:bodyPr/>
                    <a:lstStyle/>
                    <a:p>
                      <a:pPr algn="ctr"/>
                      <a:r>
                        <a:rPr lang="es-ES" sz="1400" b="1" dirty="0"/>
                        <a:t>2466</a:t>
                      </a:r>
                    </a:p>
                  </a:txBody>
                  <a:tcPr anchor="ctr">
                    <a:noFill/>
                  </a:tcPr>
                </a:tc>
                <a:extLst>
                  <a:ext uri="{0D108BD9-81ED-4DB2-BD59-A6C34878D82A}">
                    <a16:rowId xmlns:a16="http://schemas.microsoft.com/office/drawing/2014/main" val="3538914143"/>
                  </a:ext>
                </a:extLst>
              </a:tr>
            </a:tbl>
          </a:graphicData>
        </a:graphic>
      </p:graphicFrame>
      <p:sp>
        <p:nvSpPr>
          <p:cNvPr id="3" name="QuadreDeText 16">
            <a:extLst>
              <a:ext uri="{FF2B5EF4-FFF2-40B4-BE49-F238E27FC236}">
                <a16:creationId xmlns:a16="http://schemas.microsoft.com/office/drawing/2014/main" id="{16FE336F-AFDD-12BF-59D2-CAAF5C872532}"/>
              </a:ext>
            </a:extLst>
          </p:cNvPr>
          <p:cNvSpPr txBox="1"/>
          <p:nvPr/>
        </p:nvSpPr>
        <p:spPr>
          <a:xfrm>
            <a:off x="982231" y="4843774"/>
            <a:ext cx="3040041" cy="544830"/>
          </a:xfrm>
          <a:prstGeom prst="roundRect">
            <a:avLst/>
          </a:prstGeom>
          <a:solidFill>
            <a:schemeClr val="accent5">
              <a:lumMod val="25000"/>
              <a:lumOff val="75000"/>
            </a:schemeClr>
          </a:solidFill>
          <a:ln>
            <a:solidFill>
              <a:schemeClr val="bg1"/>
            </a:solidFill>
          </a:ln>
        </p:spPr>
        <p:txBody>
          <a:bodyPr wrap="square">
            <a:spAutoFit/>
          </a:bodyPr>
          <a:lstStyle/>
          <a:p>
            <a:r>
              <a:rPr lang="es-ES" sz="1300" b="1" dirty="0"/>
              <a:t>La gran mayoría de los clientes </a:t>
            </a:r>
            <a:r>
              <a:rPr lang="es-ES" sz="1300" dirty="0"/>
              <a:t>están en las 4 categorías centrales</a:t>
            </a:r>
          </a:p>
        </p:txBody>
      </p:sp>
      <p:pic>
        <p:nvPicPr>
          <p:cNvPr id="7" name="Imatge 6">
            <a:extLst>
              <a:ext uri="{FF2B5EF4-FFF2-40B4-BE49-F238E27FC236}">
                <a16:creationId xmlns:a16="http://schemas.microsoft.com/office/drawing/2014/main" id="{E8A72664-8AF5-2435-7508-5A91E746B80E}"/>
              </a:ext>
            </a:extLst>
          </p:cNvPr>
          <p:cNvPicPr>
            <a:picLocks noChangeAspect="1"/>
          </p:cNvPicPr>
          <p:nvPr/>
        </p:nvPicPr>
        <p:blipFill>
          <a:blip r:embed="rId3"/>
          <a:stretch>
            <a:fillRect/>
          </a:stretch>
        </p:blipFill>
        <p:spPr>
          <a:xfrm>
            <a:off x="5298853" y="1304664"/>
            <a:ext cx="5910916" cy="4108379"/>
          </a:xfrm>
          <a:prstGeom prst="rect">
            <a:avLst/>
          </a:prstGeom>
        </p:spPr>
      </p:pic>
      <p:sp>
        <p:nvSpPr>
          <p:cNvPr id="4" name="QuadreDeText 16">
            <a:extLst>
              <a:ext uri="{FF2B5EF4-FFF2-40B4-BE49-F238E27FC236}">
                <a16:creationId xmlns:a16="http://schemas.microsoft.com/office/drawing/2014/main" id="{78CFF43C-7438-F071-9EC8-223D9EB3AEC5}"/>
              </a:ext>
            </a:extLst>
          </p:cNvPr>
          <p:cNvSpPr txBox="1"/>
          <p:nvPr/>
        </p:nvSpPr>
        <p:spPr>
          <a:xfrm>
            <a:off x="7772453" y="2384263"/>
            <a:ext cx="3071038" cy="766167"/>
          </a:xfrm>
          <a:prstGeom prst="roundRect">
            <a:avLst/>
          </a:prstGeom>
          <a:solidFill>
            <a:schemeClr val="accent5">
              <a:lumMod val="25000"/>
              <a:lumOff val="75000"/>
            </a:schemeClr>
          </a:solidFill>
          <a:ln>
            <a:solidFill>
              <a:schemeClr val="bg1"/>
            </a:solidFill>
          </a:ln>
        </p:spPr>
        <p:txBody>
          <a:bodyPr wrap="square">
            <a:spAutoFit/>
          </a:bodyPr>
          <a:lstStyle/>
          <a:p>
            <a:r>
              <a:rPr lang="es-ES" sz="1300" b="1" dirty="0"/>
              <a:t>El cambio más importante </a:t>
            </a:r>
            <a:r>
              <a:rPr lang="es-ES" sz="1300" dirty="0"/>
              <a:t>en las tasas de morosidad se produce </a:t>
            </a:r>
            <a:r>
              <a:rPr lang="es-ES" sz="1300" b="1" dirty="0"/>
              <a:t>entre </a:t>
            </a:r>
            <a:r>
              <a:rPr lang="es-ES" sz="1300" dirty="0"/>
              <a:t>las categorías</a:t>
            </a:r>
          </a:p>
          <a:p>
            <a:r>
              <a:rPr lang="es-ES" sz="1300" b="1" dirty="0"/>
              <a:t>Medio – Bajo y Bajo</a:t>
            </a:r>
            <a:endParaRPr lang="es-ES" sz="1300" dirty="0"/>
          </a:p>
        </p:txBody>
      </p:sp>
      <p:sp>
        <p:nvSpPr>
          <p:cNvPr id="5" name="QuadreDeText 16">
            <a:extLst>
              <a:ext uri="{FF2B5EF4-FFF2-40B4-BE49-F238E27FC236}">
                <a16:creationId xmlns:a16="http://schemas.microsoft.com/office/drawing/2014/main" id="{40D562CE-E038-C625-3BEB-6520FE6F056E}"/>
              </a:ext>
            </a:extLst>
          </p:cNvPr>
          <p:cNvSpPr txBox="1"/>
          <p:nvPr/>
        </p:nvSpPr>
        <p:spPr>
          <a:xfrm>
            <a:off x="327876" y="5855969"/>
            <a:ext cx="10187874" cy="544830"/>
          </a:xfrm>
          <a:prstGeom prst="roundRect">
            <a:avLst/>
          </a:prstGeom>
          <a:solidFill>
            <a:schemeClr val="accent5">
              <a:lumMod val="25000"/>
              <a:lumOff val="75000"/>
            </a:schemeClr>
          </a:solidFill>
          <a:ln>
            <a:solidFill>
              <a:schemeClr val="bg1"/>
            </a:solidFill>
          </a:ln>
        </p:spPr>
        <p:txBody>
          <a:bodyPr wrap="square">
            <a:spAutoFit/>
          </a:bodyPr>
          <a:lstStyle/>
          <a:p>
            <a:r>
              <a:rPr lang="es-ES" sz="1300" dirty="0"/>
              <a:t>También observamos un pequeño número de valores muy extremos que dificultan el análisis por lo que decidimos continuar sin estos </a:t>
            </a:r>
            <a:r>
              <a:rPr lang="es-ES" sz="1300" b="1" dirty="0" err="1"/>
              <a:t>Outliers</a:t>
            </a:r>
            <a:r>
              <a:rPr lang="es-ES" sz="1300" dirty="0"/>
              <a:t> aplicando el método  IQR*1.5. Así podremos </a:t>
            </a:r>
            <a:r>
              <a:rPr lang="es-ES" sz="1300" b="1" dirty="0"/>
              <a:t>centrarnos en la parte </a:t>
            </a:r>
            <a:r>
              <a:rPr lang="es-ES" sz="1300" dirty="0"/>
              <a:t>de la muestra </a:t>
            </a:r>
            <a:r>
              <a:rPr lang="es-ES" sz="1300" b="1" dirty="0"/>
              <a:t>donde se producen los cambios </a:t>
            </a:r>
            <a:r>
              <a:rPr lang="es-ES" sz="1300" dirty="0"/>
              <a:t>de tendencia para buscar el </a:t>
            </a:r>
            <a:r>
              <a:rPr lang="es-ES" sz="1300" b="1" dirty="0"/>
              <a:t>umbral.</a:t>
            </a:r>
          </a:p>
        </p:txBody>
      </p:sp>
    </p:spTree>
    <p:extLst>
      <p:ext uri="{BB962C8B-B14F-4D97-AF65-F5344CB8AC3E}">
        <p14:creationId xmlns:p14="http://schemas.microsoft.com/office/powerpoint/2010/main" val="3206714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72F3A1-9E51-B7A2-C132-20BA2A52CD68}"/>
            </a:ext>
          </a:extLst>
        </p:cNvPr>
        <p:cNvGrpSpPr/>
        <p:nvPr/>
      </p:nvGrpSpPr>
      <p:grpSpPr>
        <a:xfrm>
          <a:off x="0" y="0"/>
          <a:ext cx="0" cy="0"/>
          <a:chOff x="0" y="0"/>
          <a:chExt cx="0" cy="0"/>
        </a:xfrm>
      </p:grpSpPr>
      <p:sp>
        <p:nvSpPr>
          <p:cNvPr id="16" name="Rectangle: cantonades arrodonides 40">
            <a:extLst>
              <a:ext uri="{FF2B5EF4-FFF2-40B4-BE49-F238E27FC236}">
                <a16:creationId xmlns:a16="http://schemas.microsoft.com/office/drawing/2014/main" id="{39C2D3A8-206A-5391-63DB-1547F747B377}"/>
              </a:ext>
            </a:extLst>
          </p:cNvPr>
          <p:cNvSpPr/>
          <p:nvPr/>
        </p:nvSpPr>
        <p:spPr>
          <a:xfrm>
            <a:off x="3874578" y="1210323"/>
            <a:ext cx="8090116" cy="43780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pic>
        <p:nvPicPr>
          <p:cNvPr id="11" name="Imatge 10">
            <a:extLst>
              <a:ext uri="{FF2B5EF4-FFF2-40B4-BE49-F238E27FC236}">
                <a16:creationId xmlns:a16="http://schemas.microsoft.com/office/drawing/2014/main" id="{98EDCC24-910B-2C77-F18B-D182E8D240FE}"/>
              </a:ext>
            </a:extLst>
          </p:cNvPr>
          <p:cNvPicPr>
            <a:picLocks noChangeAspect="1"/>
          </p:cNvPicPr>
          <p:nvPr/>
        </p:nvPicPr>
        <p:blipFill>
          <a:blip r:embed="rId3"/>
          <a:stretch>
            <a:fillRect/>
          </a:stretch>
        </p:blipFill>
        <p:spPr>
          <a:xfrm>
            <a:off x="507896" y="1272315"/>
            <a:ext cx="3040041" cy="4405128"/>
          </a:xfrm>
          <a:prstGeom prst="rect">
            <a:avLst/>
          </a:prstGeom>
        </p:spPr>
      </p:pic>
      <p:sp>
        <p:nvSpPr>
          <p:cNvPr id="6" name="Rectángulo 5">
            <a:extLst>
              <a:ext uri="{FF2B5EF4-FFF2-40B4-BE49-F238E27FC236}">
                <a16:creationId xmlns:a16="http://schemas.microsoft.com/office/drawing/2014/main" id="{66AE8527-3FFF-8D9E-4476-9380AB6A8548}"/>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A5905747-CDA7-FB92-1BFF-E78824C5F97F}"/>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latin typeface="+mj-lt"/>
              </a:rPr>
              <a:t>CATEGORIZACIÓN DE LAS VARIABLES</a:t>
            </a:r>
            <a:endParaRPr lang="es-ES" sz="2400" b="1" dirty="0">
              <a:solidFill>
                <a:schemeClr val="accent3">
                  <a:lumMod val="50000"/>
                </a:schemeClr>
              </a:solidFill>
              <a:effectLst/>
              <a:latin typeface="+mj-lt"/>
            </a:endParaRPr>
          </a:p>
          <a:p>
            <a:r>
              <a:rPr lang="es-ES" sz="1400" b="1" dirty="0"/>
              <a:t>Hacemos categorías más pequeñas y nos centramos en el rango de Saldo donde ocurren los cambios más significativos</a:t>
            </a:r>
          </a:p>
        </p:txBody>
      </p:sp>
      <p:pic>
        <p:nvPicPr>
          <p:cNvPr id="9" name="Imatge 8">
            <a:extLst>
              <a:ext uri="{FF2B5EF4-FFF2-40B4-BE49-F238E27FC236}">
                <a16:creationId xmlns:a16="http://schemas.microsoft.com/office/drawing/2014/main" id="{A90B111C-2126-2975-B808-3DE131EB7347}"/>
              </a:ext>
            </a:extLst>
          </p:cNvPr>
          <p:cNvPicPr>
            <a:picLocks noChangeAspect="1"/>
          </p:cNvPicPr>
          <p:nvPr/>
        </p:nvPicPr>
        <p:blipFill>
          <a:blip r:embed="rId4"/>
          <a:stretch>
            <a:fillRect/>
          </a:stretch>
        </p:blipFill>
        <p:spPr>
          <a:xfrm>
            <a:off x="4174630" y="1568305"/>
            <a:ext cx="7499547" cy="3721390"/>
          </a:xfrm>
          <a:prstGeom prst="rect">
            <a:avLst/>
          </a:prstGeom>
        </p:spPr>
      </p:pic>
      <p:sp>
        <p:nvSpPr>
          <p:cNvPr id="2" name="Oval 1">
            <a:extLst>
              <a:ext uri="{FF2B5EF4-FFF2-40B4-BE49-F238E27FC236}">
                <a16:creationId xmlns:a16="http://schemas.microsoft.com/office/drawing/2014/main" id="{17831BEC-5E87-EBE2-9B6D-B66F42087410}"/>
              </a:ext>
            </a:extLst>
          </p:cNvPr>
          <p:cNvSpPr/>
          <p:nvPr/>
        </p:nvSpPr>
        <p:spPr>
          <a:xfrm>
            <a:off x="2835016" y="2234315"/>
            <a:ext cx="681925" cy="20535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5" name="Oval 4">
            <a:extLst>
              <a:ext uri="{FF2B5EF4-FFF2-40B4-BE49-F238E27FC236}">
                <a16:creationId xmlns:a16="http://schemas.microsoft.com/office/drawing/2014/main" id="{BB0DD971-2837-8142-A5D8-37CB7EAFF36C}"/>
              </a:ext>
            </a:extLst>
          </p:cNvPr>
          <p:cNvSpPr/>
          <p:nvPr/>
        </p:nvSpPr>
        <p:spPr>
          <a:xfrm>
            <a:off x="2835015" y="3750526"/>
            <a:ext cx="681925" cy="20535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5" name="QuadreDeText 16">
            <a:extLst>
              <a:ext uri="{FF2B5EF4-FFF2-40B4-BE49-F238E27FC236}">
                <a16:creationId xmlns:a16="http://schemas.microsoft.com/office/drawing/2014/main" id="{72F1BED6-7A9F-6D06-214A-A8133C7B04E6}"/>
              </a:ext>
            </a:extLst>
          </p:cNvPr>
          <p:cNvSpPr txBox="1"/>
          <p:nvPr/>
        </p:nvSpPr>
        <p:spPr>
          <a:xfrm>
            <a:off x="8343253" y="2075696"/>
            <a:ext cx="3040041" cy="1430179"/>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Wingdings" panose="05000000000000000000" pitchFamily="2" charset="2"/>
              <a:buChar char="§"/>
            </a:pPr>
            <a:r>
              <a:rPr lang="es-ES" sz="1300" dirty="0"/>
              <a:t>Vemos que la tendencia es bastante </a:t>
            </a:r>
            <a:r>
              <a:rPr lang="es-ES" sz="1300" b="1" dirty="0"/>
              <a:t>progresiva</a:t>
            </a:r>
            <a:r>
              <a:rPr lang="es-ES" sz="1300" dirty="0"/>
              <a:t> , pero no es del todo lineal. </a:t>
            </a:r>
          </a:p>
          <a:p>
            <a:pPr marL="285750" indent="-285750">
              <a:buFont typeface="Wingdings" panose="05000000000000000000" pitchFamily="2" charset="2"/>
              <a:buChar char="§"/>
            </a:pPr>
            <a:r>
              <a:rPr lang="es-ES" sz="1300" dirty="0"/>
              <a:t>Hay </a:t>
            </a:r>
            <a:r>
              <a:rPr lang="es-ES" sz="1300" b="1" dirty="0"/>
              <a:t>varios puntos </a:t>
            </a:r>
            <a:r>
              <a:rPr lang="es-ES" sz="1300" dirty="0"/>
              <a:t>susceptibles de ser considerados como un </a:t>
            </a:r>
            <a:r>
              <a:rPr lang="es-ES" sz="1300" b="1" dirty="0"/>
              <a:t>umbral</a:t>
            </a:r>
            <a:r>
              <a:rPr lang="es-ES" sz="1300" dirty="0"/>
              <a:t> a partir del que aumenta la morosidad</a:t>
            </a:r>
          </a:p>
        </p:txBody>
      </p:sp>
    </p:spTree>
    <p:extLst>
      <p:ext uri="{BB962C8B-B14F-4D97-AF65-F5344CB8AC3E}">
        <p14:creationId xmlns:p14="http://schemas.microsoft.com/office/powerpoint/2010/main" val="33374090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729820-2065-0316-C218-4C7274E65EDF}"/>
            </a:ext>
          </a:extLst>
        </p:cNvPr>
        <p:cNvGrpSpPr/>
        <p:nvPr/>
      </p:nvGrpSpPr>
      <p:grpSpPr>
        <a:xfrm>
          <a:off x="0" y="0"/>
          <a:ext cx="0" cy="0"/>
          <a:chOff x="0" y="0"/>
          <a:chExt cx="0" cy="0"/>
        </a:xfrm>
      </p:grpSpPr>
      <p:sp>
        <p:nvSpPr>
          <p:cNvPr id="2" name="Rectangle: cantonades arrodonides 40">
            <a:extLst>
              <a:ext uri="{FF2B5EF4-FFF2-40B4-BE49-F238E27FC236}">
                <a16:creationId xmlns:a16="http://schemas.microsoft.com/office/drawing/2014/main" id="{E1BA97EF-1D80-EF17-9D93-CB78767F45CB}"/>
              </a:ext>
            </a:extLst>
          </p:cNvPr>
          <p:cNvSpPr/>
          <p:nvPr/>
        </p:nvSpPr>
        <p:spPr>
          <a:xfrm>
            <a:off x="232475" y="1112340"/>
            <a:ext cx="11503694" cy="450707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6" name="Rectángulo 5">
            <a:extLst>
              <a:ext uri="{FF2B5EF4-FFF2-40B4-BE49-F238E27FC236}">
                <a16:creationId xmlns:a16="http://schemas.microsoft.com/office/drawing/2014/main" id="{917ADD46-A016-FFE0-10D7-4EDAD5F2BB79}"/>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BEC25430-F701-0B72-7996-8AF5F4833448}"/>
              </a:ext>
            </a:extLst>
          </p:cNvPr>
          <p:cNvSpPr txBox="1"/>
          <p:nvPr/>
        </p:nvSpPr>
        <p:spPr>
          <a:xfrm>
            <a:off x="505958" y="250347"/>
            <a:ext cx="11230211" cy="830997"/>
          </a:xfrm>
          <a:prstGeom prst="rect">
            <a:avLst/>
          </a:prstGeom>
          <a:noFill/>
        </p:spPr>
        <p:txBody>
          <a:bodyPr wrap="square">
            <a:spAutoFit/>
          </a:bodyPr>
          <a:lstStyle/>
          <a:p>
            <a:r>
              <a:rPr lang="es-ES" sz="2400" b="1" dirty="0">
                <a:solidFill>
                  <a:schemeClr val="accent3">
                    <a:lumMod val="50000"/>
                  </a:schemeClr>
                </a:solidFill>
                <a:effectLst/>
                <a:latin typeface="+mj-lt"/>
              </a:rPr>
              <a:t>RELACIÓN ENTRE VARIABLES:  MODELOS PREDICTIVOS</a:t>
            </a:r>
          </a:p>
          <a:p>
            <a:r>
              <a:rPr lang="es-ES" sz="2400" b="1" dirty="0">
                <a:solidFill>
                  <a:schemeClr val="accent3">
                    <a:lumMod val="50000"/>
                  </a:schemeClr>
                </a:solidFill>
                <a:effectLst/>
                <a:latin typeface="+mj-lt"/>
              </a:rPr>
              <a:t>ÁRBOL DE DECISIONES</a:t>
            </a:r>
          </a:p>
        </p:txBody>
      </p:sp>
      <p:sp>
        <p:nvSpPr>
          <p:cNvPr id="3" name="QuadreDeText 16">
            <a:extLst>
              <a:ext uri="{FF2B5EF4-FFF2-40B4-BE49-F238E27FC236}">
                <a16:creationId xmlns:a16="http://schemas.microsoft.com/office/drawing/2014/main" id="{70F1B2F1-3B26-0F02-9068-8E0689E2DA88}"/>
              </a:ext>
            </a:extLst>
          </p:cNvPr>
          <p:cNvSpPr txBox="1"/>
          <p:nvPr/>
        </p:nvSpPr>
        <p:spPr>
          <a:xfrm>
            <a:off x="8693602" y="2099710"/>
            <a:ext cx="1906502" cy="1889879"/>
          </a:xfrm>
          <a:prstGeom prst="roundRect">
            <a:avLst/>
          </a:prstGeom>
          <a:solidFill>
            <a:schemeClr val="accent5">
              <a:lumMod val="25000"/>
              <a:lumOff val="75000"/>
            </a:schemeClr>
          </a:solidFill>
          <a:ln>
            <a:solidFill>
              <a:schemeClr val="bg1"/>
            </a:solidFill>
          </a:ln>
        </p:spPr>
        <p:txBody>
          <a:bodyPr wrap="square">
            <a:spAutoFit/>
          </a:bodyPr>
          <a:lstStyle/>
          <a:p>
            <a:r>
              <a:rPr lang="es-ES" sz="1300" dirty="0"/>
              <a:t>Según este modelo de clasificación,</a:t>
            </a:r>
          </a:p>
          <a:p>
            <a:r>
              <a:rPr lang="es-ES" sz="1300" b="1" dirty="0"/>
              <a:t>el punto donde es más fácil separar los clientes morosos </a:t>
            </a:r>
            <a:r>
              <a:rPr lang="es-ES" sz="1300" dirty="0"/>
              <a:t>de los que no lo son, es en  los que tienen un </a:t>
            </a:r>
            <a:r>
              <a:rPr lang="es-ES" sz="1300" b="1" dirty="0"/>
              <a:t>saldo de </a:t>
            </a:r>
            <a:r>
              <a:rPr lang="es-ES" sz="1400" b="1" i="0" dirty="0">
                <a:solidFill>
                  <a:srgbClr val="000000"/>
                </a:solidFill>
                <a:effectLst/>
                <a:latin typeface="ProximaNova"/>
              </a:rPr>
              <a:t>≥ </a:t>
            </a:r>
            <a:r>
              <a:rPr lang="es-ES" sz="1300" b="1" dirty="0"/>
              <a:t>-364,5</a:t>
            </a:r>
          </a:p>
        </p:txBody>
      </p:sp>
      <p:pic>
        <p:nvPicPr>
          <p:cNvPr id="5" name="Imatge 4">
            <a:extLst>
              <a:ext uri="{FF2B5EF4-FFF2-40B4-BE49-F238E27FC236}">
                <a16:creationId xmlns:a16="http://schemas.microsoft.com/office/drawing/2014/main" id="{25600A4F-BCA2-6B76-8E3D-B551CA795E43}"/>
              </a:ext>
            </a:extLst>
          </p:cNvPr>
          <p:cNvPicPr>
            <a:picLocks noChangeAspect="1"/>
          </p:cNvPicPr>
          <p:nvPr/>
        </p:nvPicPr>
        <p:blipFill>
          <a:blip r:embed="rId3"/>
          <a:srcRect t="7182" b="8359"/>
          <a:stretch/>
        </p:blipFill>
        <p:spPr>
          <a:xfrm>
            <a:off x="677650" y="1394849"/>
            <a:ext cx="6879887" cy="3890074"/>
          </a:xfrm>
          <a:prstGeom prst="rect">
            <a:avLst/>
          </a:prstGeom>
        </p:spPr>
      </p:pic>
      <p:sp>
        <p:nvSpPr>
          <p:cNvPr id="4" name="Oval 3">
            <a:extLst>
              <a:ext uri="{FF2B5EF4-FFF2-40B4-BE49-F238E27FC236}">
                <a16:creationId xmlns:a16="http://schemas.microsoft.com/office/drawing/2014/main" id="{EB58C3AD-1E34-C324-F8A8-352EFEBB5FC2}"/>
              </a:ext>
            </a:extLst>
          </p:cNvPr>
          <p:cNvSpPr/>
          <p:nvPr/>
        </p:nvSpPr>
        <p:spPr>
          <a:xfrm>
            <a:off x="2619662" y="3429000"/>
            <a:ext cx="1256536" cy="95702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9" name="Oval 8">
            <a:extLst>
              <a:ext uri="{FF2B5EF4-FFF2-40B4-BE49-F238E27FC236}">
                <a16:creationId xmlns:a16="http://schemas.microsoft.com/office/drawing/2014/main" id="{3DD5E48D-2AD3-EB4B-D5AA-ADB24555FD45}"/>
              </a:ext>
            </a:extLst>
          </p:cNvPr>
          <p:cNvSpPr/>
          <p:nvPr/>
        </p:nvSpPr>
        <p:spPr>
          <a:xfrm>
            <a:off x="963628" y="3494053"/>
            <a:ext cx="1256536" cy="95702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Tree>
    <p:extLst>
      <p:ext uri="{BB962C8B-B14F-4D97-AF65-F5344CB8AC3E}">
        <p14:creationId xmlns:p14="http://schemas.microsoft.com/office/powerpoint/2010/main" val="4229177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cantonades arrodonides 40">
            <a:extLst>
              <a:ext uri="{FF2B5EF4-FFF2-40B4-BE49-F238E27FC236}">
                <a16:creationId xmlns:a16="http://schemas.microsoft.com/office/drawing/2014/main" id="{F3F39A23-7A4A-6949-8801-C42F19C280E0}"/>
              </a:ext>
            </a:extLst>
          </p:cNvPr>
          <p:cNvSpPr/>
          <p:nvPr/>
        </p:nvSpPr>
        <p:spPr>
          <a:xfrm>
            <a:off x="233877" y="1220826"/>
            <a:ext cx="11746313" cy="43429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7" name="QuadreDeText 3">
            <a:extLst>
              <a:ext uri="{FF2B5EF4-FFF2-40B4-BE49-F238E27FC236}">
                <a16:creationId xmlns:a16="http://schemas.microsoft.com/office/drawing/2014/main" id="{DC7D52EA-F4BB-8EEB-25D3-8854084829EA}"/>
              </a:ext>
            </a:extLst>
          </p:cNvPr>
          <p:cNvSpPr txBox="1"/>
          <p:nvPr/>
        </p:nvSpPr>
        <p:spPr>
          <a:xfrm>
            <a:off x="505958" y="250347"/>
            <a:ext cx="11230211" cy="830997"/>
          </a:xfrm>
          <a:prstGeom prst="rect">
            <a:avLst/>
          </a:prstGeom>
          <a:noFill/>
        </p:spPr>
        <p:txBody>
          <a:bodyPr wrap="square">
            <a:spAutoFit/>
          </a:bodyPr>
          <a:lstStyle/>
          <a:p>
            <a:r>
              <a:rPr lang="es-ES" sz="2400" b="1" dirty="0">
                <a:solidFill>
                  <a:schemeClr val="accent3">
                    <a:lumMod val="50000"/>
                  </a:schemeClr>
                </a:solidFill>
                <a:effectLst/>
                <a:latin typeface="+mj-lt"/>
              </a:rPr>
              <a:t>RELACIÓN ENTRE VARIABLES: MODELOS PREDICTIVOS </a:t>
            </a:r>
          </a:p>
          <a:p>
            <a:r>
              <a:rPr lang="es-ES" sz="2400" b="1" dirty="0">
                <a:solidFill>
                  <a:schemeClr val="accent3">
                    <a:lumMod val="50000"/>
                  </a:schemeClr>
                </a:solidFill>
                <a:effectLst/>
                <a:latin typeface="+mj-lt"/>
              </a:rPr>
              <a:t>RANDOM FOREST</a:t>
            </a:r>
          </a:p>
        </p:txBody>
      </p:sp>
      <p:pic>
        <p:nvPicPr>
          <p:cNvPr id="3" name="Imatge 2">
            <a:extLst>
              <a:ext uri="{FF2B5EF4-FFF2-40B4-BE49-F238E27FC236}">
                <a16:creationId xmlns:a16="http://schemas.microsoft.com/office/drawing/2014/main" id="{D6DA8CD7-A06F-5BB2-9A09-852BB91AC607}"/>
              </a:ext>
            </a:extLst>
          </p:cNvPr>
          <p:cNvPicPr>
            <a:picLocks noChangeAspect="1"/>
          </p:cNvPicPr>
          <p:nvPr/>
        </p:nvPicPr>
        <p:blipFill>
          <a:blip r:embed="rId2"/>
          <a:stretch>
            <a:fillRect/>
          </a:stretch>
        </p:blipFill>
        <p:spPr>
          <a:xfrm>
            <a:off x="505958" y="1573177"/>
            <a:ext cx="9367431" cy="3711742"/>
          </a:xfrm>
          <a:prstGeom prst="rect">
            <a:avLst/>
          </a:prstGeom>
        </p:spPr>
      </p:pic>
      <p:pic>
        <p:nvPicPr>
          <p:cNvPr id="5" name="Imatge 4">
            <a:extLst>
              <a:ext uri="{FF2B5EF4-FFF2-40B4-BE49-F238E27FC236}">
                <a16:creationId xmlns:a16="http://schemas.microsoft.com/office/drawing/2014/main" id="{1400A51F-C8C8-922F-848B-46550FA5D8C7}"/>
              </a:ext>
            </a:extLst>
          </p:cNvPr>
          <p:cNvPicPr>
            <a:picLocks noChangeAspect="1"/>
          </p:cNvPicPr>
          <p:nvPr/>
        </p:nvPicPr>
        <p:blipFill>
          <a:blip r:embed="rId3"/>
          <a:stretch>
            <a:fillRect/>
          </a:stretch>
        </p:blipFill>
        <p:spPr>
          <a:xfrm>
            <a:off x="5959264" y="2087765"/>
            <a:ext cx="3579778" cy="1341235"/>
          </a:xfrm>
          <a:prstGeom prst="rect">
            <a:avLst/>
          </a:prstGeom>
        </p:spPr>
      </p:pic>
      <p:sp>
        <p:nvSpPr>
          <p:cNvPr id="8" name="QuadreDeText 16">
            <a:extLst>
              <a:ext uri="{FF2B5EF4-FFF2-40B4-BE49-F238E27FC236}">
                <a16:creationId xmlns:a16="http://schemas.microsoft.com/office/drawing/2014/main" id="{E5AE9C37-0447-385B-E955-09C0B43C111F}"/>
              </a:ext>
            </a:extLst>
          </p:cNvPr>
          <p:cNvSpPr txBox="1"/>
          <p:nvPr/>
        </p:nvSpPr>
        <p:spPr>
          <a:xfrm>
            <a:off x="9935150" y="2126184"/>
            <a:ext cx="1799236" cy="1856482"/>
          </a:xfrm>
          <a:prstGeom prst="roundRect">
            <a:avLst/>
          </a:prstGeom>
          <a:solidFill>
            <a:schemeClr val="accent5">
              <a:lumMod val="25000"/>
              <a:lumOff val="75000"/>
            </a:schemeClr>
          </a:solidFill>
          <a:ln>
            <a:solidFill>
              <a:schemeClr val="bg1"/>
            </a:solidFill>
          </a:ln>
        </p:spPr>
        <p:txBody>
          <a:bodyPr wrap="square">
            <a:spAutoFit/>
          </a:bodyPr>
          <a:lstStyle/>
          <a:p>
            <a:r>
              <a:rPr lang="es-ES" sz="1300" dirty="0"/>
              <a:t>Este modelo muestra que </a:t>
            </a:r>
            <a:r>
              <a:rPr lang="es-ES" sz="1300" b="1" dirty="0"/>
              <a:t>el punto de inflexión </a:t>
            </a:r>
            <a:r>
              <a:rPr lang="es-ES" sz="1300" dirty="0"/>
              <a:t>en el que la </a:t>
            </a:r>
            <a:r>
              <a:rPr lang="es-ES" sz="1300" b="1" dirty="0"/>
              <a:t>probabilidad</a:t>
            </a:r>
            <a:r>
              <a:rPr lang="es-ES" sz="1300" dirty="0"/>
              <a:t> empieza a </a:t>
            </a:r>
            <a:r>
              <a:rPr lang="es-ES" sz="1300" b="1" dirty="0"/>
              <a:t>crecer, </a:t>
            </a:r>
            <a:r>
              <a:rPr lang="es-ES" sz="1300" dirty="0"/>
              <a:t>y ya casi no dejará de hacerlo, es la categoría </a:t>
            </a:r>
            <a:r>
              <a:rPr lang="es-ES" sz="1300" b="1" dirty="0"/>
              <a:t>entre 0 y 100</a:t>
            </a:r>
          </a:p>
        </p:txBody>
      </p:sp>
      <p:sp>
        <p:nvSpPr>
          <p:cNvPr id="9" name="Fletxa: avall 8">
            <a:extLst>
              <a:ext uri="{FF2B5EF4-FFF2-40B4-BE49-F238E27FC236}">
                <a16:creationId xmlns:a16="http://schemas.microsoft.com/office/drawing/2014/main" id="{7ACBCBB6-085E-23CF-4519-9BEE95183985}"/>
              </a:ext>
            </a:extLst>
          </p:cNvPr>
          <p:cNvSpPr/>
          <p:nvPr/>
        </p:nvSpPr>
        <p:spPr>
          <a:xfrm>
            <a:off x="7749153" y="3887191"/>
            <a:ext cx="201478" cy="375834"/>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 name="Rectángulo 1">
            <a:extLst>
              <a:ext uri="{FF2B5EF4-FFF2-40B4-BE49-F238E27FC236}">
                <a16:creationId xmlns:a16="http://schemas.microsoft.com/office/drawing/2014/main" id="{0884CBBB-71DF-E310-BCF8-4C32C9950A0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7724791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EBEF4-5A07-3988-9B63-7F937FF02C71}"/>
            </a:ext>
          </a:extLst>
        </p:cNvPr>
        <p:cNvGrpSpPr/>
        <p:nvPr/>
      </p:nvGrpSpPr>
      <p:grpSpPr>
        <a:xfrm>
          <a:off x="0" y="0"/>
          <a:ext cx="0" cy="0"/>
          <a:chOff x="0" y="0"/>
          <a:chExt cx="0" cy="0"/>
        </a:xfrm>
      </p:grpSpPr>
      <p:sp>
        <p:nvSpPr>
          <p:cNvPr id="2" name="Rectángulo 1">
            <a:extLst>
              <a:ext uri="{FF2B5EF4-FFF2-40B4-BE49-F238E27FC236}">
                <a16:creationId xmlns:a16="http://schemas.microsoft.com/office/drawing/2014/main" id="{C18A3694-FB59-3C0D-1F38-5ECD7FBFF4CD}"/>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A5B93BA9-C903-7348-8FD3-6F21A3741BDB}"/>
              </a:ext>
            </a:extLst>
          </p:cNvPr>
          <p:cNvSpPr/>
          <p:nvPr/>
        </p:nvSpPr>
        <p:spPr>
          <a:xfrm>
            <a:off x="505959" y="1411111"/>
            <a:ext cx="11230210" cy="501796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b="0" dirty="0">
              <a:solidFill>
                <a:srgbClr val="000000"/>
              </a:solidFill>
              <a:effectLst/>
              <a:latin typeface="Consolas" panose="020B0609020204030204" pitchFamily="49" charset="0"/>
            </a:endParaRPr>
          </a:p>
        </p:txBody>
      </p:sp>
      <p:sp>
        <p:nvSpPr>
          <p:cNvPr id="8" name="QuadreDeText 3">
            <a:extLst>
              <a:ext uri="{FF2B5EF4-FFF2-40B4-BE49-F238E27FC236}">
                <a16:creationId xmlns:a16="http://schemas.microsoft.com/office/drawing/2014/main" id="{66399F4B-15E9-BE41-EAE5-3BE6E2DD57B6}"/>
              </a:ext>
            </a:extLst>
          </p:cNvPr>
          <p:cNvSpPr txBox="1"/>
          <p:nvPr/>
        </p:nvSpPr>
        <p:spPr>
          <a:xfrm>
            <a:off x="466166" y="250347"/>
            <a:ext cx="11270004" cy="830997"/>
          </a:xfrm>
          <a:prstGeom prst="rect">
            <a:avLst/>
          </a:prstGeom>
          <a:noFill/>
        </p:spPr>
        <p:txBody>
          <a:bodyPr wrap="square">
            <a:spAutoFit/>
          </a:bodyPr>
          <a:lstStyle/>
          <a:p>
            <a:r>
              <a:rPr lang="es-ES" sz="2400" b="1" dirty="0">
                <a:solidFill>
                  <a:schemeClr val="accent3">
                    <a:lumMod val="50000"/>
                  </a:schemeClr>
                </a:solidFill>
                <a:effectLst/>
                <a:latin typeface="+mj-lt"/>
              </a:rPr>
              <a:t>RELACIÓN ENTRE VARIABLES:  MODELOS PREDICTIVOS</a:t>
            </a:r>
          </a:p>
          <a:p>
            <a:r>
              <a:rPr lang="es-ES" sz="2400" b="1" dirty="0">
                <a:solidFill>
                  <a:schemeClr val="accent3">
                    <a:lumMod val="50000"/>
                  </a:schemeClr>
                </a:solidFill>
                <a:effectLst/>
                <a:latin typeface="+mj-lt"/>
              </a:rPr>
              <a:t>RANDOM FOREST: PRUEBA DE PROPORCIONES Z-TEST</a:t>
            </a:r>
          </a:p>
        </p:txBody>
      </p:sp>
      <p:sp>
        <p:nvSpPr>
          <p:cNvPr id="6" name="QuadreDeText 16">
            <a:extLst>
              <a:ext uri="{FF2B5EF4-FFF2-40B4-BE49-F238E27FC236}">
                <a16:creationId xmlns:a16="http://schemas.microsoft.com/office/drawing/2014/main" id="{AFF1D886-C0A0-985D-72DD-0BF94964D965}"/>
              </a:ext>
            </a:extLst>
          </p:cNvPr>
          <p:cNvSpPr txBox="1"/>
          <p:nvPr/>
        </p:nvSpPr>
        <p:spPr>
          <a:xfrm>
            <a:off x="7575483" y="4470355"/>
            <a:ext cx="3288828" cy="1208842"/>
          </a:xfrm>
          <a:prstGeom prst="roundRect">
            <a:avLst/>
          </a:prstGeom>
          <a:solidFill>
            <a:schemeClr val="accent5">
              <a:lumMod val="25000"/>
              <a:lumOff val="75000"/>
            </a:schemeClr>
          </a:solidFill>
          <a:ln>
            <a:solidFill>
              <a:schemeClr val="bg1"/>
            </a:solidFill>
          </a:ln>
        </p:spPr>
        <p:txBody>
          <a:bodyPr wrap="square">
            <a:spAutoFit/>
          </a:bodyPr>
          <a:lstStyle/>
          <a:p>
            <a:pPr algn="just"/>
            <a:r>
              <a:rPr lang="es-ES" sz="1300" dirty="0"/>
              <a:t>Vemos que los puntos donde se concentran  </a:t>
            </a:r>
            <a:r>
              <a:rPr lang="es-ES" sz="1300" b="1" dirty="0"/>
              <a:t>P-Valores más bajos </a:t>
            </a:r>
            <a:r>
              <a:rPr lang="es-ES" sz="1300" dirty="0"/>
              <a:t>son de entre </a:t>
            </a:r>
            <a:r>
              <a:rPr lang="es-ES" sz="1300" b="1" dirty="0"/>
              <a:t>-100 y 100</a:t>
            </a:r>
            <a:r>
              <a:rPr lang="es-ES" sz="1300" dirty="0"/>
              <a:t> y entre </a:t>
            </a:r>
            <a:r>
              <a:rPr lang="es-ES" sz="1300" b="1" dirty="0"/>
              <a:t>-500 y -200</a:t>
            </a:r>
            <a:r>
              <a:rPr lang="es-ES" sz="1300" dirty="0"/>
              <a:t>. Por tanto, en estos rangos es </a:t>
            </a:r>
            <a:r>
              <a:rPr lang="es-ES" sz="1300" b="1" dirty="0"/>
              <a:t>donde</a:t>
            </a:r>
            <a:r>
              <a:rPr lang="es-ES" sz="1300" dirty="0"/>
              <a:t> la prueba indica que </a:t>
            </a:r>
            <a:r>
              <a:rPr lang="es-ES" sz="1300" b="1" dirty="0"/>
              <a:t>se producen mayores cambios de probabilidad.</a:t>
            </a:r>
          </a:p>
        </p:txBody>
      </p:sp>
      <p:pic>
        <p:nvPicPr>
          <p:cNvPr id="5" name="Imatge 4">
            <a:extLst>
              <a:ext uri="{FF2B5EF4-FFF2-40B4-BE49-F238E27FC236}">
                <a16:creationId xmlns:a16="http://schemas.microsoft.com/office/drawing/2014/main" id="{70036DE5-20DF-EC77-03F9-E62EC95DFB8D}"/>
              </a:ext>
            </a:extLst>
          </p:cNvPr>
          <p:cNvPicPr>
            <a:picLocks noChangeAspect="1"/>
          </p:cNvPicPr>
          <p:nvPr/>
        </p:nvPicPr>
        <p:blipFill>
          <a:blip r:embed="rId3"/>
          <a:stretch>
            <a:fillRect/>
          </a:stretch>
        </p:blipFill>
        <p:spPr>
          <a:xfrm>
            <a:off x="967344" y="1682887"/>
            <a:ext cx="5895217" cy="4553029"/>
          </a:xfrm>
          <a:prstGeom prst="rect">
            <a:avLst/>
          </a:prstGeom>
        </p:spPr>
      </p:pic>
      <p:sp>
        <p:nvSpPr>
          <p:cNvPr id="10" name="QuadreDeText 16">
            <a:extLst>
              <a:ext uri="{FF2B5EF4-FFF2-40B4-BE49-F238E27FC236}">
                <a16:creationId xmlns:a16="http://schemas.microsoft.com/office/drawing/2014/main" id="{9B264419-2800-0057-8A7F-4A6FD4489CEC}"/>
              </a:ext>
            </a:extLst>
          </p:cNvPr>
          <p:cNvSpPr txBox="1"/>
          <p:nvPr/>
        </p:nvSpPr>
        <p:spPr>
          <a:xfrm>
            <a:off x="7575484" y="2750559"/>
            <a:ext cx="3288828" cy="1208842"/>
          </a:xfrm>
          <a:prstGeom prst="roundRect">
            <a:avLst/>
          </a:prstGeom>
          <a:solidFill>
            <a:schemeClr val="accent5">
              <a:lumMod val="25000"/>
              <a:lumOff val="75000"/>
            </a:schemeClr>
          </a:solidFill>
          <a:ln>
            <a:solidFill>
              <a:schemeClr val="bg1"/>
            </a:solidFill>
          </a:ln>
        </p:spPr>
        <p:txBody>
          <a:bodyPr wrap="square">
            <a:spAutoFit/>
          </a:bodyPr>
          <a:lstStyle/>
          <a:p>
            <a:pPr algn="just"/>
            <a:r>
              <a:rPr lang="es-ES" sz="1300" dirty="0"/>
              <a:t>El p-valor es menor que 0.05 podemos rechazar la hipótesis nula, lo que sugiere que </a:t>
            </a:r>
            <a:r>
              <a:rPr lang="es-ES" sz="1300" b="1" dirty="0"/>
              <a:t>los rangos de saldo influyen significativamente en la probabilidad de incumplimiento.</a:t>
            </a:r>
          </a:p>
        </p:txBody>
      </p:sp>
      <p:pic>
        <p:nvPicPr>
          <p:cNvPr id="7" name="Imagen 6">
            <a:extLst>
              <a:ext uri="{FF2B5EF4-FFF2-40B4-BE49-F238E27FC236}">
                <a16:creationId xmlns:a16="http://schemas.microsoft.com/office/drawing/2014/main" id="{E2FCC89C-130E-4D2E-F2EA-A2A4E3BD2173}"/>
              </a:ext>
            </a:extLst>
          </p:cNvPr>
          <p:cNvPicPr>
            <a:picLocks noChangeAspect="1"/>
          </p:cNvPicPr>
          <p:nvPr/>
        </p:nvPicPr>
        <p:blipFill>
          <a:blip r:embed="rId4"/>
          <a:stretch>
            <a:fillRect/>
          </a:stretch>
        </p:blipFill>
        <p:spPr>
          <a:xfrm>
            <a:off x="7664443" y="1899478"/>
            <a:ext cx="3110965" cy="680253"/>
          </a:xfrm>
          <a:prstGeom prst="rect">
            <a:avLst/>
          </a:prstGeom>
        </p:spPr>
      </p:pic>
    </p:spTree>
    <p:extLst>
      <p:ext uri="{BB962C8B-B14F-4D97-AF65-F5344CB8AC3E}">
        <p14:creationId xmlns:p14="http://schemas.microsoft.com/office/powerpoint/2010/main" val="2926737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6FED4E-8055-39C3-C861-605733786EF8}"/>
            </a:ext>
          </a:extLst>
        </p:cNvPr>
        <p:cNvGrpSpPr/>
        <p:nvPr/>
      </p:nvGrpSpPr>
      <p:grpSpPr>
        <a:xfrm>
          <a:off x="0" y="0"/>
          <a:ext cx="0" cy="0"/>
          <a:chOff x="0" y="0"/>
          <a:chExt cx="0" cy="0"/>
        </a:xfrm>
      </p:grpSpPr>
      <p:sp>
        <p:nvSpPr>
          <p:cNvPr id="19" name="Rectángulo: esquinas redondeadas 3">
            <a:extLst>
              <a:ext uri="{FF2B5EF4-FFF2-40B4-BE49-F238E27FC236}">
                <a16:creationId xmlns:a16="http://schemas.microsoft.com/office/drawing/2014/main" id="{B179447A-CD7D-6453-25B4-04F5BD82410C}"/>
              </a:ext>
            </a:extLst>
          </p:cNvPr>
          <p:cNvSpPr/>
          <p:nvPr/>
        </p:nvSpPr>
        <p:spPr>
          <a:xfrm>
            <a:off x="487878" y="1079210"/>
            <a:ext cx="11476813" cy="1930941"/>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b="0" dirty="0">
              <a:solidFill>
                <a:srgbClr val="000000"/>
              </a:solidFill>
              <a:effectLst/>
              <a:latin typeface="Consolas" panose="020B0609020204030204" pitchFamily="49" charset="0"/>
            </a:endParaRPr>
          </a:p>
        </p:txBody>
      </p:sp>
      <p:sp>
        <p:nvSpPr>
          <p:cNvPr id="2" name="Rectángulo 1">
            <a:extLst>
              <a:ext uri="{FF2B5EF4-FFF2-40B4-BE49-F238E27FC236}">
                <a16:creationId xmlns:a16="http://schemas.microsoft.com/office/drawing/2014/main" id="{CBB2261A-81E0-DF22-56B1-4B8B40689A2F}"/>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17C27A56-7CD0-5DE4-8AC0-A09AB119386A}"/>
              </a:ext>
            </a:extLst>
          </p:cNvPr>
          <p:cNvSpPr/>
          <p:nvPr/>
        </p:nvSpPr>
        <p:spPr>
          <a:xfrm>
            <a:off x="466166" y="3111839"/>
            <a:ext cx="9778214" cy="3452875"/>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b="0" dirty="0">
              <a:solidFill>
                <a:srgbClr val="000000"/>
              </a:solidFill>
              <a:effectLst/>
              <a:latin typeface="Consolas" panose="020B0609020204030204" pitchFamily="49" charset="0"/>
            </a:endParaRPr>
          </a:p>
        </p:txBody>
      </p:sp>
      <p:sp>
        <p:nvSpPr>
          <p:cNvPr id="8" name="QuadreDeText 3">
            <a:extLst>
              <a:ext uri="{FF2B5EF4-FFF2-40B4-BE49-F238E27FC236}">
                <a16:creationId xmlns:a16="http://schemas.microsoft.com/office/drawing/2014/main" id="{7A0CF3C7-7D13-89DE-E954-AADB4F953A34}"/>
              </a:ext>
            </a:extLst>
          </p:cNvPr>
          <p:cNvSpPr txBox="1"/>
          <p:nvPr/>
        </p:nvSpPr>
        <p:spPr>
          <a:xfrm>
            <a:off x="466166" y="250347"/>
            <a:ext cx="11270004" cy="830997"/>
          </a:xfrm>
          <a:prstGeom prst="rect">
            <a:avLst/>
          </a:prstGeom>
          <a:noFill/>
        </p:spPr>
        <p:txBody>
          <a:bodyPr wrap="square">
            <a:spAutoFit/>
          </a:bodyPr>
          <a:lstStyle/>
          <a:p>
            <a:r>
              <a:rPr lang="es-ES" sz="2400" b="1" dirty="0">
                <a:solidFill>
                  <a:schemeClr val="accent3">
                    <a:lumMod val="50000"/>
                  </a:schemeClr>
                </a:solidFill>
                <a:effectLst/>
                <a:latin typeface="+mj-lt"/>
              </a:rPr>
              <a:t>CONCLUSIÓN:  ANALISIS VISUAL + MODELO PREDICTIVO</a:t>
            </a:r>
          </a:p>
          <a:p>
            <a:r>
              <a:rPr lang="es-ES" sz="2400" b="1" dirty="0">
                <a:solidFill>
                  <a:schemeClr val="accent3">
                    <a:lumMod val="50000"/>
                  </a:schemeClr>
                </a:solidFill>
                <a:effectLst/>
                <a:latin typeface="+mj-lt"/>
              </a:rPr>
              <a:t>CHANGE POINT DETECTION CON RUPTURES</a:t>
            </a:r>
          </a:p>
        </p:txBody>
      </p:sp>
      <p:sp>
        <p:nvSpPr>
          <p:cNvPr id="6" name="QuadreDeText 16">
            <a:extLst>
              <a:ext uri="{FF2B5EF4-FFF2-40B4-BE49-F238E27FC236}">
                <a16:creationId xmlns:a16="http://schemas.microsoft.com/office/drawing/2014/main" id="{721D025F-1AA5-2FB6-7D5B-9862E450B280}"/>
              </a:ext>
            </a:extLst>
          </p:cNvPr>
          <p:cNvSpPr txBox="1"/>
          <p:nvPr/>
        </p:nvSpPr>
        <p:spPr>
          <a:xfrm>
            <a:off x="7423688" y="1286448"/>
            <a:ext cx="4262352" cy="766167"/>
          </a:xfrm>
          <a:prstGeom prst="roundRect">
            <a:avLst/>
          </a:prstGeom>
          <a:solidFill>
            <a:schemeClr val="accent5">
              <a:lumMod val="25000"/>
              <a:lumOff val="75000"/>
            </a:schemeClr>
          </a:solidFill>
          <a:ln>
            <a:solidFill>
              <a:schemeClr val="bg1"/>
            </a:solidFill>
          </a:ln>
        </p:spPr>
        <p:txBody>
          <a:bodyPr wrap="square">
            <a:spAutoFit/>
          </a:bodyPr>
          <a:lstStyle/>
          <a:p>
            <a:pPr algn="just"/>
            <a:r>
              <a:rPr lang="es-ES" sz="1300" dirty="0"/>
              <a:t>Utilizamos un algoritmo de detección de puntos de cambio que identifica un </a:t>
            </a:r>
            <a:r>
              <a:rPr lang="es-ES" sz="1300" b="1" dirty="0"/>
              <a:t>cambio brusco en la tendencia </a:t>
            </a:r>
            <a:r>
              <a:rPr lang="es-ES" sz="1300" dirty="0"/>
              <a:t>de la </a:t>
            </a:r>
            <a:r>
              <a:rPr lang="es-ES" sz="1300" b="1" dirty="0"/>
              <a:t>probabilidad de incumplimiento en función del saldo</a:t>
            </a:r>
          </a:p>
        </p:txBody>
      </p:sp>
      <p:pic>
        <p:nvPicPr>
          <p:cNvPr id="15" name="Imatge 14">
            <a:extLst>
              <a:ext uri="{FF2B5EF4-FFF2-40B4-BE49-F238E27FC236}">
                <a16:creationId xmlns:a16="http://schemas.microsoft.com/office/drawing/2014/main" id="{7C723922-E288-EC81-256B-8240A0C3D082}"/>
              </a:ext>
            </a:extLst>
          </p:cNvPr>
          <p:cNvPicPr>
            <a:picLocks noChangeAspect="1"/>
          </p:cNvPicPr>
          <p:nvPr/>
        </p:nvPicPr>
        <p:blipFill>
          <a:blip r:embed="rId3"/>
          <a:stretch>
            <a:fillRect/>
          </a:stretch>
        </p:blipFill>
        <p:spPr>
          <a:xfrm>
            <a:off x="7376868" y="2109806"/>
            <a:ext cx="4309172" cy="648692"/>
          </a:xfrm>
          <a:prstGeom prst="rect">
            <a:avLst/>
          </a:prstGeom>
        </p:spPr>
      </p:pic>
      <p:sp>
        <p:nvSpPr>
          <p:cNvPr id="16" name="QuadreDeText 16">
            <a:extLst>
              <a:ext uri="{FF2B5EF4-FFF2-40B4-BE49-F238E27FC236}">
                <a16:creationId xmlns:a16="http://schemas.microsoft.com/office/drawing/2014/main" id="{35ECFC2C-7DBA-93EE-8858-A40A3CEB3514}"/>
              </a:ext>
            </a:extLst>
          </p:cNvPr>
          <p:cNvSpPr txBox="1"/>
          <p:nvPr/>
        </p:nvSpPr>
        <p:spPr>
          <a:xfrm>
            <a:off x="6983114" y="3344781"/>
            <a:ext cx="2164248" cy="2375416"/>
          </a:xfrm>
          <a:prstGeom prst="roundRect">
            <a:avLst/>
          </a:prstGeom>
          <a:solidFill>
            <a:schemeClr val="accent5">
              <a:lumMod val="25000"/>
              <a:lumOff val="75000"/>
            </a:schemeClr>
          </a:solidFill>
          <a:ln>
            <a:solidFill>
              <a:schemeClr val="bg1"/>
            </a:solidFill>
          </a:ln>
        </p:spPr>
        <p:txBody>
          <a:bodyPr wrap="square">
            <a:spAutoFit/>
          </a:bodyPr>
          <a:lstStyle/>
          <a:p>
            <a:pPr algn="just"/>
            <a:r>
              <a:rPr lang="es-ES" sz="1300" dirty="0"/>
              <a:t>Podemos confirmar el resultado del algoritmo con los modelos anteriormente utilizados y de manera más clara con esta visualización de barras. Entre 0 y 100 empieza la escalada en % de morosidad: </a:t>
            </a:r>
            <a:r>
              <a:rPr lang="es-ES" sz="1600" b="1" dirty="0"/>
              <a:t>73 es el umbral propuesto</a:t>
            </a:r>
            <a:r>
              <a:rPr lang="es-ES" sz="1300" dirty="0"/>
              <a:t>.</a:t>
            </a:r>
          </a:p>
        </p:txBody>
      </p:sp>
      <p:pic>
        <p:nvPicPr>
          <p:cNvPr id="18" name="Imatge 17">
            <a:extLst>
              <a:ext uri="{FF2B5EF4-FFF2-40B4-BE49-F238E27FC236}">
                <a16:creationId xmlns:a16="http://schemas.microsoft.com/office/drawing/2014/main" id="{62E4B66E-6285-BE67-1A40-CD4AA357D70D}"/>
              </a:ext>
            </a:extLst>
          </p:cNvPr>
          <p:cNvPicPr>
            <a:picLocks noChangeAspect="1"/>
          </p:cNvPicPr>
          <p:nvPr/>
        </p:nvPicPr>
        <p:blipFill>
          <a:blip r:embed="rId4"/>
          <a:srcRect t="2327"/>
          <a:stretch/>
        </p:blipFill>
        <p:spPr>
          <a:xfrm>
            <a:off x="505960" y="1322514"/>
            <a:ext cx="6416271" cy="1499844"/>
          </a:xfrm>
          <a:prstGeom prst="rect">
            <a:avLst/>
          </a:prstGeom>
        </p:spPr>
      </p:pic>
      <p:pic>
        <p:nvPicPr>
          <p:cNvPr id="21" name="Imatge 20">
            <a:extLst>
              <a:ext uri="{FF2B5EF4-FFF2-40B4-BE49-F238E27FC236}">
                <a16:creationId xmlns:a16="http://schemas.microsoft.com/office/drawing/2014/main" id="{37E2A172-B2C2-5AC3-44F3-C9B7AA6AEBE1}"/>
              </a:ext>
            </a:extLst>
          </p:cNvPr>
          <p:cNvPicPr>
            <a:picLocks noChangeAspect="1"/>
          </p:cNvPicPr>
          <p:nvPr/>
        </p:nvPicPr>
        <p:blipFill>
          <a:blip r:embed="rId5"/>
          <a:stretch>
            <a:fillRect/>
          </a:stretch>
        </p:blipFill>
        <p:spPr>
          <a:xfrm>
            <a:off x="804890" y="3296487"/>
            <a:ext cx="5569732" cy="2763786"/>
          </a:xfrm>
          <a:prstGeom prst="rect">
            <a:avLst/>
          </a:prstGeom>
        </p:spPr>
      </p:pic>
      <p:sp>
        <p:nvSpPr>
          <p:cNvPr id="22" name="Fletxa: avall 21">
            <a:extLst>
              <a:ext uri="{FF2B5EF4-FFF2-40B4-BE49-F238E27FC236}">
                <a16:creationId xmlns:a16="http://schemas.microsoft.com/office/drawing/2014/main" id="{F327A7D0-2298-49B7-8BDA-18E70C0A27D2}"/>
              </a:ext>
            </a:extLst>
          </p:cNvPr>
          <p:cNvSpPr/>
          <p:nvPr/>
        </p:nvSpPr>
        <p:spPr>
          <a:xfrm rot="5400000">
            <a:off x="1790867" y="4782930"/>
            <a:ext cx="170590" cy="375839"/>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3" name="Oval 2">
            <a:extLst>
              <a:ext uri="{FF2B5EF4-FFF2-40B4-BE49-F238E27FC236}">
                <a16:creationId xmlns:a16="http://schemas.microsoft.com/office/drawing/2014/main" id="{50F3781F-9139-8352-E8CE-D2048C50FBA4}"/>
              </a:ext>
            </a:extLst>
          </p:cNvPr>
          <p:cNvSpPr/>
          <p:nvPr/>
        </p:nvSpPr>
        <p:spPr>
          <a:xfrm>
            <a:off x="11251770" y="2553145"/>
            <a:ext cx="681925" cy="20535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7" name="QuadreDeText 6">
            <a:extLst>
              <a:ext uri="{FF2B5EF4-FFF2-40B4-BE49-F238E27FC236}">
                <a16:creationId xmlns:a16="http://schemas.microsoft.com/office/drawing/2014/main" id="{8E8B6212-48D9-356D-1285-04259D1E17B8}"/>
              </a:ext>
            </a:extLst>
          </p:cNvPr>
          <p:cNvSpPr txBox="1"/>
          <p:nvPr/>
        </p:nvSpPr>
        <p:spPr>
          <a:xfrm>
            <a:off x="804890" y="6100671"/>
            <a:ext cx="8819557" cy="461665"/>
          </a:xfrm>
          <a:prstGeom prst="rect">
            <a:avLst/>
          </a:prstGeom>
          <a:noFill/>
        </p:spPr>
        <p:txBody>
          <a:bodyPr wrap="square">
            <a:spAutoFit/>
          </a:bodyPr>
          <a:lstStyle/>
          <a:p>
            <a:r>
              <a:rPr lang="es-ES" altLang="es-ES" dirty="0"/>
              <a:t>¿Qué umbrales de saldo podrían indicar mayor riesgo de morosidad?    </a:t>
            </a:r>
            <a:r>
              <a:rPr lang="es-ES" altLang="es-ES" sz="2400" b="1" dirty="0"/>
              <a:t>A PARTIR DE 73</a:t>
            </a:r>
            <a:endParaRPr lang="es-ES" b="1" dirty="0"/>
          </a:p>
        </p:txBody>
      </p:sp>
    </p:spTree>
    <p:extLst>
      <p:ext uri="{BB962C8B-B14F-4D97-AF65-F5344CB8AC3E}">
        <p14:creationId xmlns:p14="http://schemas.microsoft.com/office/powerpoint/2010/main" val="1994589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ANÁLISIS EXPLORATORIO</a:t>
            </a:r>
            <a:endParaRPr lang="es-ES" sz="2400" b="1" i="1" dirty="0">
              <a:solidFill>
                <a:schemeClr val="accent3">
                  <a:lumMod val="50000"/>
                </a:schemeClr>
              </a:solidFill>
              <a:effectLst/>
              <a:latin typeface="+mj-lt"/>
            </a:endParaRPr>
          </a:p>
        </p:txBody>
      </p:sp>
      <p:pic>
        <p:nvPicPr>
          <p:cNvPr id="20" name="Imagen 19">
            <a:extLst>
              <a:ext uri="{FF2B5EF4-FFF2-40B4-BE49-F238E27FC236}">
                <a16:creationId xmlns:a16="http://schemas.microsoft.com/office/drawing/2014/main" id="{124605CD-C3CB-2B85-510F-5A90557A0E79}"/>
              </a:ext>
            </a:extLst>
          </p:cNvPr>
          <p:cNvPicPr>
            <a:picLocks noChangeAspect="1"/>
          </p:cNvPicPr>
          <p:nvPr/>
        </p:nvPicPr>
        <p:blipFill>
          <a:blip r:embed="rId2"/>
          <a:stretch>
            <a:fillRect/>
          </a:stretch>
        </p:blipFill>
        <p:spPr>
          <a:xfrm>
            <a:off x="505958" y="816964"/>
            <a:ext cx="4935984" cy="2883803"/>
          </a:xfrm>
          <a:prstGeom prst="rect">
            <a:avLst/>
          </a:prstGeom>
        </p:spPr>
      </p:pic>
      <p:pic>
        <p:nvPicPr>
          <p:cNvPr id="22" name="Imagen 21">
            <a:extLst>
              <a:ext uri="{FF2B5EF4-FFF2-40B4-BE49-F238E27FC236}">
                <a16:creationId xmlns:a16="http://schemas.microsoft.com/office/drawing/2014/main" id="{833634CD-CA2D-5955-2AE9-8D18396FD1F4}"/>
              </a:ext>
            </a:extLst>
          </p:cNvPr>
          <p:cNvPicPr>
            <a:picLocks noChangeAspect="1"/>
          </p:cNvPicPr>
          <p:nvPr/>
        </p:nvPicPr>
        <p:blipFill>
          <a:blip r:embed="rId3"/>
          <a:stretch>
            <a:fillRect/>
          </a:stretch>
        </p:blipFill>
        <p:spPr>
          <a:xfrm>
            <a:off x="6121063" y="816963"/>
            <a:ext cx="5011534" cy="2892769"/>
          </a:xfrm>
          <a:prstGeom prst="rect">
            <a:avLst/>
          </a:prstGeom>
        </p:spPr>
      </p:pic>
      <p:pic>
        <p:nvPicPr>
          <p:cNvPr id="24" name="Imagen 23">
            <a:extLst>
              <a:ext uri="{FF2B5EF4-FFF2-40B4-BE49-F238E27FC236}">
                <a16:creationId xmlns:a16="http://schemas.microsoft.com/office/drawing/2014/main" id="{0698B492-4C56-377C-E606-560AA0988C75}"/>
              </a:ext>
            </a:extLst>
          </p:cNvPr>
          <p:cNvPicPr>
            <a:picLocks noChangeAspect="1"/>
          </p:cNvPicPr>
          <p:nvPr/>
        </p:nvPicPr>
        <p:blipFill>
          <a:blip r:embed="rId4"/>
          <a:stretch>
            <a:fillRect/>
          </a:stretch>
        </p:blipFill>
        <p:spPr>
          <a:xfrm>
            <a:off x="505957" y="3834206"/>
            <a:ext cx="4935983" cy="2883803"/>
          </a:xfrm>
          <a:prstGeom prst="rect">
            <a:avLst/>
          </a:prstGeom>
        </p:spPr>
      </p:pic>
      <p:pic>
        <p:nvPicPr>
          <p:cNvPr id="26" name="Imagen 25">
            <a:extLst>
              <a:ext uri="{FF2B5EF4-FFF2-40B4-BE49-F238E27FC236}">
                <a16:creationId xmlns:a16="http://schemas.microsoft.com/office/drawing/2014/main" id="{2BEF0506-1621-F343-BE86-104AAC2318EA}"/>
              </a:ext>
            </a:extLst>
          </p:cNvPr>
          <p:cNvPicPr>
            <a:picLocks noChangeAspect="1"/>
          </p:cNvPicPr>
          <p:nvPr/>
        </p:nvPicPr>
        <p:blipFill>
          <a:blip r:embed="rId5"/>
          <a:stretch>
            <a:fillRect/>
          </a:stretch>
        </p:blipFill>
        <p:spPr>
          <a:xfrm>
            <a:off x="6121063" y="3834206"/>
            <a:ext cx="5011535" cy="2885067"/>
          </a:xfrm>
          <a:prstGeom prst="rect">
            <a:avLst/>
          </a:prstGeom>
        </p:spPr>
      </p:pic>
    </p:spTree>
    <p:extLst>
      <p:ext uri="{BB962C8B-B14F-4D97-AF65-F5344CB8AC3E}">
        <p14:creationId xmlns:p14="http://schemas.microsoft.com/office/powerpoint/2010/main" val="1657970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5000"/>
            <a:lum/>
          </a:blip>
          <a:srcRect/>
          <a:stretch>
            <a:fillRect l="-1000" r="-1000"/>
          </a:stretch>
        </a:blipFill>
        <a:effectLst/>
      </p:bgPr>
    </p:bg>
    <p:spTree>
      <p:nvGrpSpPr>
        <p:cNvPr id="1" name="">
          <a:extLst>
            <a:ext uri="{FF2B5EF4-FFF2-40B4-BE49-F238E27FC236}">
              <a16:creationId xmlns:a16="http://schemas.microsoft.com/office/drawing/2014/main" id="{6328BC4E-7759-9905-955A-26B25D46A5DA}"/>
            </a:ext>
          </a:extLst>
        </p:cNvPr>
        <p:cNvGrpSpPr/>
        <p:nvPr/>
      </p:nvGrpSpPr>
      <p:grpSpPr>
        <a:xfrm>
          <a:off x="0" y="0"/>
          <a:ext cx="0" cy="0"/>
          <a:chOff x="0" y="0"/>
          <a:chExt cx="0" cy="0"/>
        </a:xfrm>
      </p:grpSpPr>
      <p:sp>
        <p:nvSpPr>
          <p:cNvPr id="4" name="Elipse 3">
            <a:extLst>
              <a:ext uri="{FF2B5EF4-FFF2-40B4-BE49-F238E27FC236}">
                <a16:creationId xmlns:a16="http://schemas.microsoft.com/office/drawing/2014/main" id="{E3B3E10B-BE40-7FB4-64E3-01D4B99CC32F}"/>
              </a:ext>
              <a:ext uri="{C183D7F6-B498-43B3-948B-1728B52AA6E4}">
                <adec:decorative xmlns:adec="http://schemas.microsoft.com/office/drawing/2017/decorative" val="1"/>
              </a:ext>
            </a:extLst>
          </p:cNvPr>
          <p:cNvSpPr/>
          <p:nvPr/>
        </p:nvSpPr>
        <p:spPr>
          <a:xfrm>
            <a:off x="3338400" y="671564"/>
            <a:ext cx="5515200" cy="5514872"/>
          </a:xfrm>
          <a:prstGeom prst="ellipse">
            <a:avLst/>
          </a:prstGeom>
          <a:solidFill>
            <a:schemeClr val="bg1">
              <a:alpha val="87000"/>
            </a:schemeClr>
          </a:solidFill>
          <a:ln w="63500">
            <a:solidFill>
              <a:schemeClr val="bg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1" name="Marcador de texto 10">
            <a:extLst>
              <a:ext uri="{FF2B5EF4-FFF2-40B4-BE49-F238E27FC236}">
                <a16:creationId xmlns:a16="http://schemas.microsoft.com/office/drawing/2014/main" id="{46718A37-9DF7-2026-66B5-3556F420B5AB}"/>
              </a:ext>
            </a:extLst>
          </p:cNvPr>
          <p:cNvSpPr>
            <a:spLocks noGrp="1"/>
          </p:cNvSpPr>
          <p:nvPr>
            <p:ph type="body" sz="quarter" idx="11"/>
          </p:nvPr>
        </p:nvSpPr>
        <p:spPr>
          <a:xfrm>
            <a:off x="4503545" y="3433864"/>
            <a:ext cx="3184910" cy="2411431"/>
          </a:xfrm>
        </p:spPr>
        <p:txBody>
          <a:bodyPr rtlCol="0"/>
          <a:lstStyle/>
          <a:p>
            <a:pPr algn="ctr" rtl="0"/>
            <a:r>
              <a:rPr lang="es-ES" sz="2800" b="1" dirty="0">
                <a:solidFill>
                  <a:schemeClr val="accent4">
                    <a:lumMod val="75000"/>
                  </a:schemeClr>
                </a:solidFill>
                <a:latin typeface="Calibri" panose="020F0502020204030204" pitchFamily="34" charset="0"/>
                <a:cs typeface="Calibri" panose="020F0502020204030204" pitchFamily="34" charset="0"/>
              </a:rPr>
              <a:t>Equipo B</a:t>
            </a:r>
          </a:p>
          <a:p>
            <a:pPr algn="ctr" rtl="0"/>
            <a:r>
              <a:rPr lang="es-ES" sz="1800" b="1" dirty="0">
                <a:solidFill>
                  <a:schemeClr val="accent4">
                    <a:lumMod val="50000"/>
                  </a:schemeClr>
                </a:solidFill>
              </a:rPr>
              <a:t>Gorka </a:t>
            </a:r>
            <a:r>
              <a:rPr lang="es-ES" sz="1800" b="1" dirty="0" err="1">
                <a:solidFill>
                  <a:schemeClr val="accent4">
                    <a:lumMod val="50000"/>
                  </a:schemeClr>
                </a:solidFill>
              </a:rPr>
              <a:t>Bonals</a:t>
            </a:r>
            <a:r>
              <a:rPr lang="es-ES" sz="1800" b="1" dirty="0">
                <a:solidFill>
                  <a:schemeClr val="accent4">
                    <a:lumMod val="50000"/>
                  </a:schemeClr>
                </a:solidFill>
              </a:rPr>
              <a:t> Sastre</a:t>
            </a:r>
          </a:p>
          <a:p>
            <a:pPr algn="ctr" rtl="0"/>
            <a:r>
              <a:rPr lang="es-ES" sz="1800" b="1" dirty="0">
                <a:solidFill>
                  <a:schemeClr val="accent4">
                    <a:lumMod val="50000"/>
                  </a:schemeClr>
                </a:solidFill>
              </a:rPr>
              <a:t>Pau Fernández Ripollès</a:t>
            </a:r>
          </a:p>
          <a:p>
            <a:pPr algn="ctr" rtl="0"/>
            <a:r>
              <a:rPr lang="es-ES" sz="1800" b="1" dirty="0">
                <a:solidFill>
                  <a:schemeClr val="accent4">
                    <a:lumMod val="50000"/>
                  </a:schemeClr>
                </a:solidFill>
              </a:rPr>
              <a:t>German </a:t>
            </a:r>
            <a:r>
              <a:rPr lang="es-ES" sz="1800" b="1" dirty="0" err="1">
                <a:solidFill>
                  <a:schemeClr val="accent4">
                    <a:lumMod val="50000"/>
                  </a:schemeClr>
                </a:solidFill>
              </a:rPr>
              <a:t>Lizarraga</a:t>
            </a:r>
            <a:r>
              <a:rPr lang="es-ES" sz="1800" b="1" dirty="0">
                <a:solidFill>
                  <a:schemeClr val="accent4">
                    <a:lumMod val="50000"/>
                  </a:schemeClr>
                </a:solidFill>
              </a:rPr>
              <a:t> Pereira</a:t>
            </a:r>
          </a:p>
          <a:p>
            <a:pPr algn="ctr" rtl="0"/>
            <a:r>
              <a:rPr lang="es-ES" sz="1800" b="1" dirty="0">
                <a:solidFill>
                  <a:schemeClr val="accent4">
                    <a:lumMod val="50000"/>
                  </a:schemeClr>
                </a:solidFill>
              </a:rPr>
              <a:t>Carla </a:t>
            </a:r>
            <a:r>
              <a:rPr lang="es-ES" sz="1800" b="1" dirty="0" err="1">
                <a:solidFill>
                  <a:schemeClr val="accent4">
                    <a:lumMod val="50000"/>
                  </a:schemeClr>
                </a:solidFill>
              </a:rPr>
              <a:t>Lupión</a:t>
            </a:r>
            <a:r>
              <a:rPr lang="es-ES" sz="1800" b="1" dirty="0">
                <a:solidFill>
                  <a:schemeClr val="accent4">
                    <a:lumMod val="50000"/>
                  </a:schemeClr>
                </a:solidFill>
              </a:rPr>
              <a:t> </a:t>
            </a:r>
            <a:r>
              <a:rPr lang="es-ES" sz="1800" b="1" dirty="0" err="1">
                <a:solidFill>
                  <a:schemeClr val="accent4">
                    <a:lumMod val="50000"/>
                  </a:schemeClr>
                </a:solidFill>
              </a:rPr>
              <a:t>Saez</a:t>
            </a:r>
            <a:endParaRPr lang="es-ES" sz="1800" b="1" dirty="0">
              <a:solidFill>
                <a:schemeClr val="accent4">
                  <a:lumMod val="50000"/>
                </a:schemeClr>
              </a:solidFill>
            </a:endParaRPr>
          </a:p>
          <a:p>
            <a:pPr algn="ctr" rtl="0"/>
            <a:r>
              <a:rPr lang="es-ES" sz="1800" dirty="0">
                <a:solidFill>
                  <a:schemeClr val="accent4">
                    <a:lumMod val="50000"/>
                  </a:schemeClr>
                </a:solidFill>
              </a:rPr>
              <a:t>Natalya Martyn</a:t>
            </a:r>
            <a:endParaRPr lang="es-ES" sz="1800" b="1" dirty="0">
              <a:solidFill>
                <a:schemeClr val="accent4">
                  <a:lumMod val="50000"/>
                </a:schemeClr>
              </a:solidFill>
            </a:endParaRPr>
          </a:p>
        </p:txBody>
      </p:sp>
      <p:sp>
        <p:nvSpPr>
          <p:cNvPr id="21" name="Hexágono 20">
            <a:extLst>
              <a:ext uri="{FF2B5EF4-FFF2-40B4-BE49-F238E27FC236}">
                <a16:creationId xmlns:a16="http://schemas.microsoft.com/office/drawing/2014/main" id="{6F3DB436-FBEB-55AC-C5CC-9F7A17DC7191}"/>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6" name="Hexágono 15">
            <a:extLst>
              <a:ext uri="{FF2B5EF4-FFF2-40B4-BE49-F238E27FC236}">
                <a16:creationId xmlns:a16="http://schemas.microsoft.com/office/drawing/2014/main" id="{17C8D1FA-2883-6EC6-566A-01779AB826C5}"/>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8" name="Hexágono 17">
            <a:extLst>
              <a:ext uri="{FF2B5EF4-FFF2-40B4-BE49-F238E27FC236}">
                <a16:creationId xmlns:a16="http://schemas.microsoft.com/office/drawing/2014/main" id="{B185CD2A-E082-D884-4D39-49A4C37046A2}"/>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Hexágono 1">
            <a:extLst>
              <a:ext uri="{FF2B5EF4-FFF2-40B4-BE49-F238E27FC236}">
                <a16:creationId xmlns:a16="http://schemas.microsoft.com/office/drawing/2014/main" id="{0E86CC62-03FB-901F-2CF9-338DFBD20986}"/>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5" name="Título 6">
            <a:extLst>
              <a:ext uri="{FF2B5EF4-FFF2-40B4-BE49-F238E27FC236}">
                <a16:creationId xmlns:a16="http://schemas.microsoft.com/office/drawing/2014/main" id="{CBB28900-0BB1-AA00-1977-8D9EF3376E65}"/>
              </a:ext>
            </a:extLst>
          </p:cNvPr>
          <p:cNvSpPr>
            <a:spLocks noGrp="1"/>
          </p:cNvSpPr>
          <p:nvPr>
            <p:ph type="title"/>
          </p:nvPr>
        </p:nvSpPr>
        <p:spPr>
          <a:xfrm>
            <a:off x="3825528" y="1705316"/>
            <a:ext cx="4540944" cy="1627235"/>
          </a:xfrm>
          <a:noFill/>
        </p:spPr>
        <p:txBody>
          <a:bodyPr rtlCol="0"/>
          <a:lstStyle/>
          <a:p>
            <a:pPr algn="ctr" rtl="0"/>
            <a:r>
              <a:rPr lang="es-ES" sz="5400" b="1" dirty="0">
                <a:solidFill>
                  <a:schemeClr val="accent5">
                    <a:lumMod val="90000"/>
                    <a:lumOff val="10000"/>
                  </a:schemeClr>
                </a:solidFill>
                <a:effectLst>
                  <a:outerShdw blurRad="38100" dist="38100" dir="2700000" algn="tl">
                    <a:srgbClr val="000000">
                      <a:alpha val="43137"/>
                    </a:srgbClr>
                  </a:outerShdw>
                </a:effectLst>
                <a:latin typeface="+mj-lt"/>
              </a:rPr>
              <a:t>¡MUCHAS GRACIAS!</a:t>
            </a:r>
          </a:p>
        </p:txBody>
      </p:sp>
    </p:spTree>
    <p:extLst>
      <p:ext uri="{BB962C8B-B14F-4D97-AF65-F5344CB8AC3E}">
        <p14:creationId xmlns:p14="http://schemas.microsoft.com/office/powerpoint/2010/main" val="2673088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523220"/>
          </a:xfrm>
          <a:prstGeom prst="rect">
            <a:avLst/>
          </a:prstGeom>
          <a:noFill/>
        </p:spPr>
        <p:txBody>
          <a:bodyPr wrap="square">
            <a:spAutoFit/>
          </a:bodyPr>
          <a:lstStyle/>
          <a:p>
            <a:r>
              <a:rPr lang="es-ES" sz="2400" b="1" dirty="0">
                <a:solidFill>
                  <a:schemeClr val="accent3">
                    <a:lumMod val="50000"/>
                  </a:schemeClr>
                </a:solidFill>
                <a:effectLst/>
                <a:latin typeface="+mj-lt"/>
              </a:rPr>
              <a:t>ANÁLISIS POR CLÚSTERES DE </a:t>
            </a:r>
            <a:r>
              <a:rPr lang="es-ES" sz="2800" b="1" u="sng" dirty="0">
                <a:solidFill>
                  <a:schemeClr val="accent3">
                    <a:lumMod val="50000"/>
                  </a:schemeClr>
                </a:solidFill>
                <a:effectLst/>
                <a:latin typeface="+mj-lt"/>
              </a:rPr>
              <a:t>TODOS LOS CLIENTES</a:t>
            </a:r>
            <a:endParaRPr lang="es-ES" sz="2400" b="1" i="1" u="sng" dirty="0">
              <a:solidFill>
                <a:schemeClr val="accent3">
                  <a:lumMod val="50000"/>
                </a:schemeClr>
              </a:solidFill>
              <a:effectLst/>
              <a:latin typeface="+mj-lt"/>
            </a:endParaRPr>
          </a:p>
        </p:txBody>
      </p:sp>
      <p:sp>
        <p:nvSpPr>
          <p:cNvPr id="4" name="QuadreDeText 16">
            <a:extLst>
              <a:ext uri="{FF2B5EF4-FFF2-40B4-BE49-F238E27FC236}">
                <a16:creationId xmlns:a16="http://schemas.microsoft.com/office/drawing/2014/main" id="{3A20FDBA-B790-7D54-AC3A-144E5EA1E955}"/>
              </a:ext>
            </a:extLst>
          </p:cNvPr>
          <p:cNvSpPr txBox="1"/>
          <p:nvPr/>
        </p:nvSpPr>
        <p:spPr>
          <a:xfrm>
            <a:off x="505958" y="712012"/>
            <a:ext cx="2482302" cy="987504"/>
          </a:xfrm>
          <a:prstGeom prst="roundRect">
            <a:avLst/>
          </a:prstGeom>
          <a:solidFill>
            <a:schemeClr val="bg1"/>
          </a:solidFill>
          <a:ln>
            <a:noFill/>
          </a:ln>
        </p:spPr>
        <p:txBody>
          <a:bodyPr wrap="square" anchor="ctr">
            <a:spAutoFit/>
          </a:bodyPr>
          <a:lstStyle/>
          <a:p>
            <a:pPr marL="285750" indent="-285750" algn="just">
              <a:buFont typeface="Arial" panose="020B0604020202020204" pitchFamily="34" charset="0"/>
              <a:buChar char="•"/>
            </a:pPr>
            <a:r>
              <a:rPr lang="es-ES" sz="1300" dirty="0"/>
              <a:t>60+ años</a:t>
            </a:r>
          </a:p>
          <a:p>
            <a:pPr marL="285750" indent="-285750" algn="just">
              <a:buFont typeface="Arial" panose="020B0604020202020204" pitchFamily="34" charset="0"/>
              <a:buChar char="•"/>
            </a:pPr>
            <a:r>
              <a:rPr lang="es-ES" sz="1300" dirty="0"/>
              <a:t>Educación secundaria</a:t>
            </a:r>
          </a:p>
          <a:p>
            <a:pPr marL="285750" indent="-285750" algn="just">
              <a:buFont typeface="Arial" panose="020B0604020202020204" pitchFamily="34" charset="0"/>
              <a:buChar char="•"/>
            </a:pPr>
            <a:r>
              <a:rPr lang="es-ES" sz="1300" dirty="0"/>
              <a:t>Casados</a:t>
            </a:r>
          </a:p>
          <a:p>
            <a:pPr marL="285750" indent="-285750" algn="just">
              <a:buFont typeface="Arial" panose="020B0604020202020204" pitchFamily="34" charset="0"/>
              <a:buChar char="•"/>
            </a:pPr>
            <a:r>
              <a:rPr lang="es-ES" sz="1300" dirty="0"/>
              <a:t>Jubilados</a:t>
            </a:r>
          </a:p>
        </p:txBody>
      </p:sp>
      <p:sp>
        <p:nvSpPr>
          <p:cNvPr id="7" name="QuadreDeText 16">
            <a:extLst>
              <a:ext uri="{FF2B5EF4-FFF2-40B4-BE49-F238E27FC236}">
                <a16:creationId xmlns:a16="http://schemas.microsoft.com/office/drawing/2014/main" id="{7506E3A6-1675-6BBD-3670-2CDE969E2A2E}"/>
              </a:ext>
            </a:extLst>
          </p:cNvPr>
          <p:cNvSpPr txBox="1"/>
          <p:nvPr/>
        </p:nvSpPr>
        <p:spPr>
          <a:xfrm>
            <a:off x="505958" y="1949851"/>
            <a:ext cx="2482302" cy="987504"/>
          </a:xfrm>
          <a:prstGeom prst="roundRect">
            <a:avLst/>
          </a:prstGeom>
          <a:solidFill>
            <a:schemeClr val="bg1"/>
          </a:solidFill>
          <a:ln>
            <a:noFill/>
          </a:ln>
        </p:spPr>
        <p:txBody>
          <a:bodyPr wrap="square" anchor="ctr">
            <a:spAutoFit/>
          </a:bodyPr>
          <a:lstStyle/>
          <a:p>
            <a:pPr marL="285750" indent="-285750" algn="just">
              <a:buFont typeface="Arial" panose="020B0604020202020204" pitchFamily="34" charset="0"/>
              <a:buChar char="•"/>
            </a:pPr>
            <a:r>
              <a:rPr lang="es-ES" sz="1300" dirty="0"/>
              <a:t>41-50 años</a:t>
            </a:r>
          </a:p>
          <a:p>
            <a:pPr marL="285750" indent="-285750" algn="just">
              <a:buFont typeface="Arial" panose="020B0604020202020204" pitchFamily="34" charset="0"/>
              <a:buChar char="•"/>
            </a:pPr>
            <a:r>
              <a:rPr lang="es-ES" sz="1300" dirty="0"/>
              <a:t>Educación secundaria</a:t>
            </a:r>
          </a:p>
          <a:p>
            <a:pPr marL="285750" indent="-285750" algn="just">
              <a:buFont typeface="Arial" panose="020B0604020202020204" pitchFamily="34" charset="0"/>
              <a:buChar char="•"/>
            </a:pPr>
            <a:r>
              <a:rPr lang="es-ES" sz="1300" dirty="0"/>
              <a:t>Casados</a:t>
            </a:r>
          </a:p>
          <a:p>
            <a:pPr marL="285750" indent="-285750" algn="just">
              <a:buFont typeface="Arial" panose="020B0604020202020204" pitchFamily="34" charset="0"/>
              <a:buChar char="•"/>
            </a:pPr>
            <a:r>
              <a:rPr lang="es-ES" sz="1300" dirty="0"/>
              <a:t>Técnicos</a:t>
            </a:r>
          </a:p>
        </p:txBody>
      </p:sp>
      <p:sp>
        <p:nvSpPr>
          <p:cNvPr id="11" name="QuadreDeText 16">
            <a:extLst>
              <a:ext uri="{FF2B5EF4-FFF2-40B4-BE49-F238E27FC236}">
                <a16:creationId xmlns:a16="http://schemas.microsoft.com/office/drawing/2014/main" id="{E6DEA151-7040-FB04-F7F2-F62CCF91A4B1}"/>
              </a:ext>
            </a:extLst>
          </p:cNvPr>
          <p:cNvSpPr txBox="1"/>
          <p:nvPr/>
        </p:nvSpPr>
        <p:spPr>
          <a:xfrm>
            <a:off x="505958" y="5663368"/>
            <a:ext cx="2482302" cy="987504"/>
          </a:xfrm>
          <a:prstGeom prst="roundRect">
            <a:avLst/>
          </a:prstGeom>
          <a:solidFill>
            <a:srgbClr val="81D185"/>
          </a:solidFill>
          <a:ln>
            <a:noFill/>
          </a:ln>
        </p:spPr>
        <p:txBody>
          <a:bodyPr wrap="square" anchor="ctr">
            <a:spAutoFit/>
          </a:bodyPr>
          <a:lstStyle/>
          <a:p>
            <a:pPr marL="285750" indent="-285750" algn="just">
              <a:buFont typeface="Arial" panose="020B0604020202020204" pitchFamily="34" charset="0"/>
              <a:buChar char="•"/>
            </a:pPr>
            <a:r>
              <a:rPr lang="es-ES" sz="1300" b="1" dirty="0"/>
              <a:t>31-40  años</a:t>
            </a:r>
          </a:p>
          <a:p>
            <a:pPr marL="285750" indent="-285750" algn="just">
              <a:buFont typeface="Arial" panose="020B0604020202020204" pitchFamily="34" charset="0"/>
              <a:buChar char="•"/>
            </a:pPr>
            <a:r>
              <a:rPr lang="es-ES" sz="1300" b="1" dirty="0"/>
              <a:t>Educación secundaria</a:t>
            </a:r>
          </a:p>
          <a:p>
            <a:pPr marL="285750" indent="-285750" algn="just">
              <a:buFont typeface="Arial" panose="020B0604020202020204" pitchFamily="34" charset="0"/>
              <a:buChar char="•"/>
            </a:pPr>
            <a:r>
              <a:rPr lang="es-ES" sz="1300" b="1" dirty="0"/>
              <a:t>Solteros</a:t>
            </a:r>
          </a:p>
          <a:p>
            <a:pPr marL="285750" indent="-285750" algn="just">
              <a:buFont typeface="Arial" panose="020B0604020202020204" pitchFamily="34" charset="0"/>
              <a:buChar char="•"/>
            </a:pPr>
            <a:r>
              <a:rPr lang="es-ES" sz="1300" b="1" dirty="0"/>
              <a:t>Técnicos</a:t>
            </a:r>
          </a:p>
        </p:txBody>
      </p:sp>
      <p:sp>
        <p:nvSpPr>
          <p:cNvPr id="12" name="QuadreDeText 16">
            <a:extLst>
              <a:ext uri="{FF2B5EF4-FFF2-40B4-BE49-F238E27FC236}">
                <a16:creationId xmlns:a16="http://schemas.microsoft.com/office/drawing/2014/main" id="{C6148036-5F60-C5E3-2B24-84D55FEF080F}"/>
              </a:ext>
            </a:extLst>
          </p:cNvPr>
          <p:cNvSpPr txBox="1"/>
          <p:nvPr/>
        </p:nvSpPr>
        <p:spPr>
          <a:xfrm>
            <a:off x="505958" y="4425529"/>
            <a:ext cx="2482302" cy="987504"/>
          </a:xfrm>
          <a:prstGeom prst="roundRect">
            <a:avLst/>
          </a:prstGeom>
          <a:solidFill>
            <a:schemeClr val="bg1"/>
          </a:solidFill>
          <a:ln>
            <a:noFill/>
          </a:ln>
        </p:spPr>
        <p:txBody>
          <a:bodyPr wrap="square" anchor="ctr">
            <a:spAutoFit/>
          </a:bodyPr>
          <a:lstStyle/>
          <a:p>
            <a:pPr marL="285750" indent="-285750" algn="just">
              <a:buFont typeface="Arial" panose="020B0604020202020204" pitchFamily="34" charset="0"/>
              <a:buChar char="•"/>
            </a:pPr>
            <a:r>
              <a:rPr lang="es-ES" sz="1300" dirty="0"/>
              <a:t>31-40 años</a:t>
            </a:r>
          </a:p>
          <a:p>
            <a:pPr marL="285750" indent="-285750" algn="just">
              <a:buFont typeface="Arial" panose="020B0604020202020204" pitchFamily="34" charset="0"/>
              <a:buChar char="•"/>
            </a:pPr>
            <a:r>
              <a:rPr lang="es-ES" sz="1300" dirty="0"/>
              <a:t>Educación secundaria</a:t>
            </a:r>
          </a:p>
          <a:p>
            <a:pPr marL="285750" indent="-285750" algn="just">
              <a:buFont typeface="Arial" panose="020B0604020202020204" pitchFamily="34" charset="0"/>
              <a:buChar char="•"/>
            </a:pPr>
            <a:r>
              <a:rPr lang="es-ES" sz="1300" dirty="0"/>
              <a:t>Casados</a:t>
            </a:r>
          </a:p>
          <a:p>
            <a:pPr marL="285750" indent="-285750" algn="just">
              <a:buFont typeface="Arial" panose="020B0604020202020204" pitchFamily="34" charset="0"/>
              <a:buChar char="•"/>
            </a:pPr>
            <a:r>
              <a:rPr lang="es-ES" sz="1300" dirty="0"/>
              <a:t>Obreros</a:t>
            </a:r>
          </a:p>
        </p:txBody>
      </p:sp>
      <p:sp>
        <p:nvSpPr>
          <p:cNvPr id="13" name="QuadreDeText 16">
            <a:extLst>
              <a:ext uri="{FF2B5EF4-FFF2-40B4-BE49-F238E27FC236}">
                <a16:creationId xmlns:a16="http://schemas.microsoft.com/office/drawing/2014/main" id="{5E8C01E0-A21A-80C2-D933-BF7D49E46F89}"/>
              </a:ext>
            </a:extLst>
          </p:cNvPr>
          <p:cNvSpPr txBox="1"/>
          <p:nvPr/>
        </p:nvSpPr>
        <p:spPr>
          <a:xfrm>
            <a:off x="505958" y="3187690"/>
            <a:ext cx="2482302" cy="987504"/>
          </a:xfrm>
          <a:prstGeom prst="roundRect">
            <a:avLst/>
          </a:prstGeom>
          <a:solidFill>
            <a:schemeClr val="bg1"/>
          </a:solidFill>
          <a:ln>
            <a:noFill/>
          </a:ln>
        </p:spPr>
        <p:txBody>
          <a:bodyPr wrap="square" anchor="ctr">
            <a:spAutoFit/>
          </a:bodyPr>
          <a:lstStyle/>
          <a:p>
            <a:pPr marL="285750" indent="-285750" algn="just">
              <a:buFont typeface="Arial" panose="020B0604020202020204" pitchFamily="34" charset="0"/>
              <a:buChar char="•"/>
            </a:pPr>
            <a:r>
              <a:rPr lang="es-ES" sz="1300" dirty="0"/>
              <a:t>31-40 años</a:t>
            </a:r>
          </a:p>
          <a:p>
            <a:pPr marL="285750" indent="-285750" algn="just">
              <a:buFont typeface="Arial" panose="020B0604020202020204" pitchFamily="34" charset="0"/>
              <a:buChar char="•"/>
            </a:pPr>
            <a:r>
              <a:rPr lang="es-ES" sz="1300" dirty="0"/>
              <a:t>Educación universitaria</a:t>
            </a:r>
          </a:p>
          <a:p>
            <a:pPr marL="285750" indent="-285750" algn="just">
              <a:buFont typeface="Arial" panose="020B0604020202020204" pitchFamily="34" charset="0"/>
              <a:buChar char="•"/>
            </a:pPr>
            <a:r>
              <a:rPr lang="es-ES" sz="1300" dirty="0"/>
              <a:t>Casados</a:t>
            </a:r>
          </a:p>
          <a:p>
            <a:pPr marL="285750" indent="-285750" algn="just">
              <a:buFont typeface="Arial" panose="020B0604020202020204" pitchFamily="34" charset="0"/>
              <a:buChar char="•"/>
            </a:pPr>
            <a:r>
              <a:rPr lang="es-ES" sz="1300" dirty="0"/>
              <a:t>Gerentes</a:t>
            </a:r>
          </a:p>
        </p:txBody>
      </p:sp>
      <p:sp>
        <p:nvSpPr>
          <p:cNvPr id="15" name="QuadreDeText 16">
            <a:extLst>
              <a:ext uri="{FF2B5EF4-FFF2-40B4-BE49-F238E27FC236}">
                <a16:creationId xmlns:a16="http://schemas.microsoft.com/office/drawing/2014/main" id="{387E50C6-9FA6-B093-D0D6-20822639684B}"/>
              </a:ext>
            </a:extLst>
          </p:cNvPr>
          <p:cNvSpPr txBox="1"/>
          <p:nvPr/>
        </p:nvSpPr>
        <p:spPr>
          <a:xfrm>
            <a:off x="2769596" y="2343313"/>
            <a:ext cx="1171982" cy="374571"/>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600" b="1" dirty="0"/>
              <a:t>Clúster 1</a:t>
            </a:r>
          </a:p>
        </p:txBody>
      </p:sp>
      <p:sp>
        <p:nvSpPr>
          <p:cNvPr id="16" name="QuadreDeText 16">
            <a:extLst>
              <a:ext uri="{FF2B5EF4-FFF2-40B4-BE49-F238E27FC236}">
                <a16:creationId xmlns:a16="http://schemas.microsoft.com/office/drawing/2014/main" id="{D464473D-A3A6-CB77-9625-10E0DD4B6335}"/>
              </a:ext>
            </a:extLst>
          </p:cNvPr>
          <p:cNvSpPr txBox="1"/>
          <p:nvPr/>
        </p:nvSpPr>
        <p:spPr>
          <a:xfrm>
            <a:off x="2769596" y="1003978"/>
            <a:ext cx="1171982" cy="374571"/>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600" b="1" dirty="0"/>
              <a:t>Clúster 0</a:t>
            </a:r>
          </a:p>
        </p:txBody>
      </p:sp>
      <p:sp>
        <p:nvSpPr>
          <p:cNvPr id="18" name="QuadreDeText 16">
            <a:extLst>
              <a:ext uri="{FF2B5EF4-FFF2-40B4-BE49-F238E27FC236}">
                <a16:creationId xmlns:a16="http://schemas.microsoft.com/office/drawing/2014/main" id="{B24F6DDA-0971-F159-5910-FD86CC2D085D}"/>
              </a:ext>
            </a:extLst>
          </p:cNvPr>
          <p:cNvSpPr txBox="1"/>
          <p:nvPr/>
        </p:nvSpPr>
        <p:spPr>
          <a:xfrm>
            <a:off x="2750361" y="4731995"/>
            <a:ext cx="1171982" cy="374571"/>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600" b="1" dirty="0"/>
              <a:t>Clúster 3</a:t>
            </a:r>
          </a:p>
        </p:txBody>
      </p:sp>
      <p:sp>
        <p:nvSpPr>
          <p:cNvPr id="19" name="QuadreDeText 16">
            <a:extLst>
              <a:ext uri="{FF2B5EF4-FFF2-40B4-BE49-F238E27FC236}">
                <a16:creationId xmlns:a16="http://schemas.microsoft.com/office/drawing/2014/main" id="{52BD98CE-84E7-E4A1-1531-F940AF6CAEE9}"/>
              </a:ext>
            </a:extLst>
          </p:cNvPr>
          <p:cNvSpPr txBox="1"/>
          <p:nvPr/>
        </p:nvSpPr>
        <p:spPr>
          <a:xfrm>
            <a:off x="2750361" y="3445261"/>
            <a:ext cx="1171982" cy="374571"/>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600" b="1" dirty="0"/>
              <a:t>Clúster 2</a:t>
            </a:r>
          </a:p>
        </p:txBody>
      </p:sp>
      <p:sp>
        <p:nvSpPr>
          <p:cNvPr id="20" name="QuadreDeText 16">
            <a:extLst>
              <a:ext uri="{FF2B5EF4-FFF2-40B4-BE49-F238E27FC236}">
                <a16:creationId xmlns:a16="http://schemas.microsoft.com/office/drawing/2014/main" id="{61C0A79D-13AD-2B32-B30A-EF5B50DEF15E}"/>
              </a:ext>
            </a:extLst>
          </p:cNvPr>
          <p:cNvSpPr txBox="1"/>
          <p:nvPr/>
        </p:nvSpPr>
        <p:spPr>
          <a:xfrm>
            <a:off x="2750361" y="5950625"/>
            <a:ext cx="1171982" cy="374571"/>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600" b="1" dirty="0"/>
              <a:t>Clúster 4</a:t>
            </a:r>
          </a:p>
        </p:txBody>
      </p:sp>
      <p:pic>
        <p:nvPicPr>
          <p:cNvPr id="22" name="Imagen 21">
            <a:extLst>
              <a:ext uri="{FF2B5EF4-FFF2-40B4-BE49-F238E27FC236}">
                <a16:creationId xmlns:a16="http://schemas.microsoft.com/office/drawing/2014/main" id="{DE53D15A-1EDC-406B-938E-7AD81696D940}"/>
              </a:ext>
            </a:extLst>
          </p:cNvPr>
          <p:cNvPicPr>
            <a:picLocks noChangeAspect="1"/>
          </p:cNvPicPr>
          <p:nvPr/>
        </p:nvPicPr>
        <p:blipFill>
          <a:blip r:embed="rId2"/>
          <a:stretch>
            <a:fillRect/>
          </a:stretch>
        </p:blipFill>
        <p:spPr>
          <a:xfrm>
            <a:off x="5401199" y="711620"/>
            <a:ext cx="4207459" cy="2916497"/>
          </a:xfrm>
          <a:prstGeom prst="rect">
            <a:avLst/>
          </a:prstGeom>
        </p:spPr>
      </p:pic>
      <p:pic>
        <p:nvPicPr>
          <p:cNvPr id="26" name="Imagen 25">
            <a:extLst>
              <a:ext uri="{FF2B5EF4-FFF2-40B4-BE49-F238E27FC236}">
                <a16:creationId xmlns:a16="http://schemas.microsoft.com/office/drawing/2014/main" id="{2DFBF3AA-BA94-4B8A-C556-2E0FBE120842}"/>
              </a:ext>
            </a:extLst>
          </p:cNvPr>
          <p:cNvPicPr>
            <a:picLocks noChangeAspect="1"/>
          </p:cNvPicPr>
          <p:nvPr/>
        </p:nvPicPr>
        <p:blipFill>
          <a:blip r:embed="rId3"/>
          <a:stretch>
            <a:fillRect/>
          </a:stretch>
        </p:blipFill>
        <p:spPr>
          <a:xfrm>
            <a:off x="5401199" y="3628116"/>
            <a:ext cx="4207460" cy="3022755"/>
          </a:xfrm>
          <a:prstGeom prst="rect">
            <a:avLst/>
          </a:prstGeom>
        </p:spPr>
      </p:pic>
      <p:sp>
        <p:nvSpPr>
          <p:cNvPr id="2" name="QuadreDeText 16">
            <a:extLst>
              <a:ext uri="{FF2B5EF4-FFF2-40B4-BE49-F238E27FC236}">
                <a16:creationId xmlns:a16="http://schemas.microsoft.com/office/drawing/2014/main" id="{1D8F6C4E-90D3-FEB3-8E82-61DCCFA561FF}"/>
              </a:ext>
            </a:extLst>
          </p:cNvPr>
          <p:cNvSpPr txBox="1"/>
          <p:nvPr/>
        </p:nvSpPr>
        <p:spPr>
          <a:xfrm>
            <a:off x="9694415" y="4420532"/>
            <a:ext cx="2423557" cy="987504"/>
          </a:xfrm>
          <a:prstGeom prst="roundRect">
            <a:avLst/>
          </a:prstGeom>
          <a:solidFill>
            <a:schemeClr val="accent5">
              <a:lumMod val="25000"/>
              <a:lumOff val="75000"/>
            </a:schemeClr>
          </a:solidFill>
          <a:ln>
            <a:solidFill>
              <a:schemeClr val="bg1"/>
            </a:solidFill>
          </a:ln>
        </p:spPr>
        <p:txBody>
          <a:bodyPr wrap="square">
            <a:spAutoFit/>
          </a:bodyPr>
          <a:lstStyle/>
          <a:p>
            <a:r>
              <a:rPr lang="es-ES" sz="1300" dirty="0"/>
              <a:t>Podemos observar que el clúster 4 es el que tiene más representación con un total </a:t>
            </a:r>
            <a:r>
              <a:rPr lang="es-ES" sz="1300" b="1" dirty="0"/>
              <a:t>de 7084 clientes (27.07%)</a:t>
            </a:r>
            <a:r>
              <a:rPr lang="es-ES" sz="1300" dirty="0"/>
              <a:t>.</a:t>
            </a:r>
          </a:p>
        </p:txBody>
      </p:sp>
    </p:spTree>
    <p:extLst>
      <p:ext uri="{BB962C8B-B14F-4D97-AF65-F5344CB8AC3E}">
        <p14:creationId xmlns:p14="http://schemas.microsoft.com/office/powerpoint/2010/main" val="1487046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954107"/>
          </a:xfrm>
          <a:prstGeom prst="rect">
            <a:avLst/>
          </a:prstGeom>
          <a:noFill/>
        </p:spPr>
        <p:txBody>
          <a:bodyPr wrap="square">
            <a:spAutoFit/>
          </a:bodyPr>
          <a:lstStyle/>
          <a:p>
            <a:r>
              <a:rPr lang="es-ES" sz="2400" b="1" dirty="0">
                <a:solidFill>
                  <a:schemeClr val="accent3">
                    <a:lumMod val="50000"/>
                  </a:schemeClr>
                </a:solidFill>
                <a:effectLst/>
                <a:latin typeface="+mj-lt"/>
              </a:rPr>
              <a:t>ANÁLISIS POR CLÚSTERES DE </a:t>
            </a:r>
            <a:r>
              <a:rPr lang="es-ES" sz="2800" b="1" u="sng" dirty="0">
                <a:solidFill>
                  <a:schemeClr val="accent3">
                    <a:lumMod val="50000"/>
                  </a:schemeClr>
                </a:solidFill>
                <a:effectLst/>
                <a:latin typeface="+mj-lt"/>
              </a:rPr>
              <a:t>CLIENTES CON MÁS DE 1 PRODUCTO</a:t>
            </a:r>
            <a:r>
              <a:rPr lang="es-ES" sz="2800" b="1" dirty="0">
                <a:solidFill>
                  <a:schemeClr val="accent3">
                    <a:lumMod val="50000"/>
                  </a:schemeClr>
                </a:solidFill>
                <a:effectLst/>
                <a:latin typeface="+mj-lt"/>
              </a:rPr>
              <a:t> FINANCIERO</a:t>
            </a:r>
            <a:endParaRPr lang="es-ES" sz="2400" b="1" i="1" dirty="0">
              <a:solidFill>
                <a:schemeClr val="accent3">
                  <a:lumMod val="50000"/>
                </a:schemeClr>
              </a:solidFill>
              <a:effectLst/>
              <a:latin typeface="+mj-lt"/>
            </a:endParaRPr>
          </a:p>
        </p:txBody>
      </p:sp>
      <p:sp>
        <p:nvSpPr>
          <p:cNvPr id="4" name="QuadreDeText 16">
            <a:extLst>
              <a:ext uri="{FF2B5EF4-FFF2-40B4-BE49-F238E27FC236}">
                <a16:creationId xmlns:a16="http://schemas.microsoft.com/office/drawing/2014/main" id="{3A20FDBA-B790-7D54-AC3A-144E5EA1E955}"/>
              </a:ext>
            </a:extLst>
          </p:cNvPr>
          <p:cNvSpPr txBox="1"/>
          <p:nvPr/>
        </p:nvSpPr>
        <p:spPr>
          <a:xfrm>
            <a:off x="505958" y="712012"/>
            <a:ext cx="2482302" cy="987504"/>
          </a:xfrm>
          <a:prstGeom prst="roundRect">
            <a:avLst/>
          </a:prstGeom>
          <a:solidFill>
            <a:schemeClr val="bg1"/>
          </a:solidFill>
          <a:ln>
            <a:noFill/>
          </a:ln>
        </p:spPr>
        <p:txBody>
          <a:bodyPr wrap="square" anchor="ctr">
            <a:spAutoFit/>
          </a:bodyPr>
          <a:lstStyle/>
          <a:p>
            <a:pPr marL="285750" indent="-285750" algn="just">
              <a:buFont typeface="Arial" panose="020B0604020202020204" pitchFamily="34" charset="0"/>
              <a:buChar char="•"/>
            </a:pPr>
            <a:r>
              <a:rPr lang="es-ES" sz="1300" dirty="0"/>
              <a:t>41-50 años</a:t>
            </a:r>
          </a:p>
          <a:p>
            <a:pPr marL="285750" indent="-285750" algn="just">
              <a:buFont typeface="Arial" panose="020B0604020202020204" pitchFamily="34" charset="0"/>
              <a:buChar char="•"/>
            </a:pPr>
            <a:r>
              <a:rPr lang="es-ES" sz="1300" dirty="0"/>
              <a:t>Primaria</a:t>
            </a:r>
          </a:p>
          <a:p>
            <a:pPr marL="285750" indent="-285750" algn="just">
              <a:buFont typeface="Arial" panose="020B0604020202020204" pitchFamily="34" charset="0"/>
              <a:buChar char="•"/>
            </a:pPr>
            <a:r>
              <a:rPr lang="es-ES" sz="1300" dirty="0"/>
              <a:t>Casados</a:t>
            </a:r>
          </a:p>
          <a:p>
            <a:pPr marL="285750" indent="-285750" algn="just">
              <a:buFont typeface="Arial" panose="020B0604020202020204" pitchFamily="34" charset="0"/>
              <a:buChar char="•"/>
            </a:pPr>
            <a:r>
              <a:rPr lang="es-ES" sz="1300" dirty="0"/>
              <a:t>Obreros</a:t>
            </a:r>
          </a:p>
        </p:txBody>
      </p:sp>
      <p:sp>
        <p:nvSpPr>
          <p:cNvPr id="7" name="QuadreDeText 16">
            <a:extLst>
              <a:ext uri="{FF2B5EF4-FFF2-40B4-BE49-F238E27FC236}">
                <a16:creationId xmlns:a16="http://schemas.microsoft.com/office/drawing/2014/main" id="{7506E3A6-1675-6BBD-3670-2CDE969E2A2E}"/>
              </a:ext>
            </a:extLst>
          </p:cNvPr>
          <p:cNvSpPr txBox="1"/>
          <p:nvPr/>
        </p:nvSpPr>
        <p:spPr>
          <a:xfrm>
            <a:off x="505958" y="1949851"/>
            <a:ext cx="2482302" cy="987504"/>
          </a:xfrm>
          <a:prstGeom prst="roundRect">
            <a:avLst/>
          </a:prstGeom>
          <a:solidFill>
            <a:schemeClr val="bg1"/>
          </a:solidFill>
          <a:ln>
            <a:noFill/>
          </a:ln>
        </p:spPr>
        <p:txBody>
          <a:bodyPr wrap="square" anchor="ctr">
            <a:spAutoFit/>
          </a:bodyPr>
          <a:lstStyle/>
          <a:p>
            <a:pPr marL="285750" indent="-285750" algn="just">
              <a:buFont typeface="Arial" panose="020B0604020202020204" pitchFamily="34" charset="0"/>
              <a:buChar char="•"/>
            </a:pPr>
            <a:r>
              <a:rPr lang="es-ES" sz="1300" dirty="0"/>
              <a:t>31-40 años</a:t>
            </a:r>
          </a:p>
          <a:p>
            <a:pPr marL="285750" indent="-285750" algn="just">
              <a:buFont typeface="Arial" panose="020B0604020202020204" pitchFamily="34" charset="0"/>
              <a:buChar char="•"/>
            </a:pPr>
            <a:r>
              <a:rPr lang="es-ES" sz="1300" dirty="0"/>
              <a:t>Educación secundaria</a:t>
            </a:r>
          </a:p>
          <a:p>
            <a:pPr marL="285750" indent="-285750" algn="just">
              <a:buFont typeface="Arial" panose="020B0604020202020204" pitchFamily="34" charset="0"/>
              <a:buChar char="•"/>
            </a:pPr>
            <a:r>
              <a:rPr lang="es-ES" sz="1300" dirty="0"/>
              <a:t>Soltero</a:t>
            </a:r>
          </a:p>
          <a:p>
            <a:pPr marL="285750" indent="-285750" algn="just">
              <a:buFont typeface="Arial" panose="020B0604020202020204" pitchFamily="34" charset="0"/>
              <a:buChar char="•"/>
            </a:pPr>
            <a:r>
              <a:rPr lang="es-ES" sz="1300" dirty="0"/>
              <a:t>Obrero</a:t>
            </a:r>
          </a:p>
        </p:txBody>
      </p:sp>
      <p:sp>
        <p:nvSpPr>
          <p:cNvPr id="11" name="QuadreDeText 16">
            <a:extLst>
              <a:ext uri="{FF2B5EF4-FFF2-40B4-BE49-F238E27FC236}">
                <a16:creationId xmlns:a16="http://schemas.microsoft.com/office/drawing/2014/main" id="{E6DEA151-7040-FB04-F7F2-F62CCF91A4B1}"/>
              </a:ext>
            </a:extLst>
          </p:cNvPr>
          <p:cNvSpPr txBox="1"/>
          <p:nvPr/>
        </p:nvSpPr>
        <p:spPr>
          <a:xfrm>
            <a:off x="505958" y="5663368"/>
            <a:ext cx="2482302" cy="987504"/>
          </a:xfrm>
          <a:prstGeom prst="roundRect">
            <a:avLst/>
          </a:prstGeom>
          <a:solidFill>
            <a:srgbClr val="81D185"/>
          </a:solidFill>
          <a:ln>
            <a:noFill/>
          </a:ln>
        </p:spPr>
        <p:txBody>
          <a:bodyPr wrap="square" anchor="ctr">
            <a:spAutoFit/>
          </a:bodyPr>
          <a:lstStyle/>
          <a:p>
            <a:pPr marL="285750" indent="-285750" algn="just">
              <a:buFont typeface="Arial" panose="020B0604020202020204" pitchFamily="34" charset="0"/>
              <a:buChar char="•"/>
            </a:pPr>
            <a:r>
              <a:rPr lang="es-ES" sz="1300" b="1" dirty="0"/>
              <a:t>31-40  años</a:t>
            </a:r>
          </a:p>
          <a:p>
            <a:pPr marL="285750" indent="-285750" algn="just">
              <a:buFont typeface="Arial" panose="020B0604020202020204" pitchFamily="34" charset="0"/>
              <a:buChar char="•"/>
            </a:pPr>
            <a:r>
              <a:rPr lang="es-ES" sz="1300" b="1" dirty="0"/>
              <a:t>Educación universitaria</a:t>
            </a:r>
          </a:p>
          <a:p>
            <a:pPr marL="285750" indent="-285750" algn="just">
              <a:buFont typeface="Arial" panose="020B0604020202020204" pitchFamily="34" charset="0"/>
              <a:buChar char="•"/>
            </a:pPr>
            <a:r>
              <a:rPr lang="es-ES" sz="1300" b="1" dirty="0"/>
              <a:t>Solteros</a:t>
            </a:r>
          </a:p>
          <a:p>
            <a:pPr marL="285750" indent="-285750" algn="just">
              <a:buFont typeface="Arial" panose="020B0604020202020204" pitchFamily="34" charset="0"/>
              <a:buChar char="•"/>
            </a:pPr>
            <a:r>
              <a:rPr lang="es-ES" sz="1300" b="1" dirty="0"/>
              <a:t>Gerentes</a:t>
            </a:r>
          </a:p>
        </p:txBody>
      </p:sp>
      <p:sp>
        <p:nvSpPr>
          <p:cNvPr id="12" name="QuadreDeText 16">
            <a:extLst>
              <a:ext uri="{FF2B5EF4-FFF2-40B4-BE49-F238E27FC236}">
                <a16:creationId xmlns:a16="http://schemas.microsoft.com/office/drawing/2014/main" id="{C6148036-5F60-C5E3-2B24-84D55FEF080F}"/>
              </a:ext>
            </a:extLst>
          </p:cNvPr>
          <p:cNvSpPr txBox="1"/>
          <p:nvPr/>
        </p:nvSpPr>
        <p:spPr>
          <a:xfrm>
            <a:off x="505958" y="4425529"/>
            <a:ext cx="2482302" cy="987504"/>
          </a:xfrm>
          <a:prstGeom prst="roundRect">
            <a:avLst/>
          </a:prstGeom>
          <a:solidFill>
            <a:schemeClr val="bg1"/>
          </a:solidFill>
          <a:ln>
            <a:noFill/>
          </a:ln>
        </p:spPr>
        <p:txBody>
          <a:bodyPr wrap="square" anchor="ctr">
            <a:spAutoFit/>
          </a:bodyPr>
          <a:lstStyle/>
          <a:p>
            <a:pPr marL="285750" indent="-285750" algn="just">
              <a:buFont typeface="Arial" panose="020B0604020202020204" pitchFamily="34" charset="0"/>
              <a:buChar char="•"/>
            </a:pPr>
            <a:r>
              <a:rPr lang="es-ES" sz="1300" dirty="0"/>
              <a:t>51-60 años</a:t>
            </a:r>
          </a:p>
          <a:p>
            <a:pPr marL="285750" indent="-285750" algn="just">
              <a:buFont typeface="Arial" panose="020B0604020202020204" pitchFamily="34" charset="0"/>
              <a:buChar char="•"/>
            </a:pPr>
            <a:r>
              <a:rPr lang="es-ES" sz="1300" dirty="0"/>
              <a:t>Educación secundaria</a:t>
            </a:r>
          </a:p>
          <a:p>
            <a:pPr marL="285750" indent="-285750" algn="just">
              <a:buFont typeface="Arial" panose="020B0604020202020204" pitchFamily="34" charset="0"/>
              <a:buChar char="•"/>
            </a:pPr>
            <a:r>
              <a:rPr lang="es-ES" sz="1300" dirty="0"/>
              <a:t>Casados</a:t>
            </a:r>
          </a:p>
          <a:p>
            <a:pPr marL="285750" indent="-285750" algn="just">
              <a:buFont typeface="Arial" panose="020B0604020202020204" pitchFamily="34" charset="0"/>
              <a:buChar char="•"/>
            </a:pPr>
            <a:r>
              <a:rPr lang="es-ES" sz="1300" dirty="0"/>
              <a:t>Gerentes</a:t>
            </a:r>
          </a:p>
        </p:txBody>
      </p:sp>
      <p:sp>
        <p:nvSpPr>
          <p:cNvPr id="13" name="QuadreDeText 16">
            <a:extLst>
              <a:ext uri="{FF2B5EF4-FFF2-40B4-BE49-F238E27FC236}">
                <a16:creationId xmlns:a16="http://schemas.microsoft.com/office/drawing/2014/main" id="{5E8C01E0-A21A-80C2-D933-BF7D49E46F89}"/>
              </a:ext>
            </a:extLst>
          </p:cNvPr>
          <p:cNvSpPr txBox="1"/>
          <p:nvPr/>
        </p:nvSpPr>
        <p:spPr>
          <a:xfrm>
            <a:off x="505958" y="3187690"/>
            <a:ext cx="2482302" cy="987504"/>
          </a:xfrm>
          <a:prstGeom prst="roundRect">
            <a:avLst/>
          </a:prstGeom>
          <a:solidFill>
            <a:schemeClr val="bg1"/>
          </a:solidFill>
          <a:ln>
            <a:noFill/>
          </a:ln>
        </p:spPr>
        <p:txBody>
          <a:bodyPr wrap="square" anchor="ctr">
            <a:spAutoFit/>
          </a:bodyPr>
          <a:lstStyle/>
          <a:p>
            <a:pPr marL="285750" indent="-285750" algn="just">
              <a:buFont typeface="Arial" panose="020B0604020202020204" pitchFamily="34" charset="0"/>
              <a:buChar char="•"/>
            </a:pPr>
            <a:r>
              <a:rPr lang="es-ES" sz="1300" dirty="0"/>
              <a:t>31-40 años</a:t>
            </a:r>
          </a:p>
          <a:p>
            <a:pPr marL="285750" indent="-285750" algn="just">
              <a:buFont typeface="Arial" panose="020B0604020202020204" pitchFamily="34" charset="0"/>
              <a:buChar char="•"/>
            </a:pPr>
            <a:r>
              <a:rPr lang="es-ES" sz="1300" dirty="0"/>
              <a:t>Educación secundaria</a:t>
            </a:r>
          </a:p>
          <a:p>
            <a:pPr marL="285750" indent="-285750" algn="just">
              <a:buFont typeface="Arial" panose="020B0604020202020204" pitchFamily="34" charset="0"/>
              <a:buChar char="•"/>
            </a:pPr>
            <a:r>
              <a:rPr lang="es-ES" sz="1300" dirty="0"/>
              <a:t>Casados</a:t>
            </a:r>
          </a:p>
          <a:p>
            <a:pPr marL="285750" indent="-285750" algn="just">
              <a:buFont typeface="Arial" panose="020B0604020202020204" pitchFamily="34" charset="0"/>
              <a:buChar char="•"/>
            </a:pPr>
            <a:r>
              <a:rPr lang="es-ES" sz="1300" dirty="0"/>
              <a:t>Obreros</a:t>
            </a:r>
          </a:p>
        </p:txBody>
      </p:sp>
      <p:sp>
        <p:nvSpPr>
          <p:cNvPr id="15" name="QuadreDeText 16">
            <a:extLst>
              <a:ext uri="{FF2B5EF4-FFF2-40B4-BE49-F238E27FC236}">
                <a16:creationId xmlns:a16="http://schemas.microsoft.com/office/drawing/2014/main" id="{387E50C6-9FA6-B093-D0D6-20822639684B}"/>
              </a:ext>
            </a:extLst>
          </p:cNvPr>
          <p:cNvSpPr txBox="1"/>
          <p:nvPr/>
        </p:nvSpPr>
        <p:spPr>
          <a:xfrm>
            <a:off x="2769596" y="2343313"/>
            <a:ext cx="1171982" cy="374571"/>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600" b="1" dirty="0"/>
              <a:t>Clúster 1</a:t>
            </a:r>
          </a:p>
        </p:txBody>
      </p:sp>
      <p:sp>
        <p:nvSpPr>
          <p:cNvPr id="16" name="QuadreDeText 16">
            <a:extLst>
              <a:ext uri="{FF2B5EF4-FFF2-40B4-BE49-F238E27FC236}">
                <a16:creationId xmlns:a16="http://schemas.microsoft.com/office/drawing/2014/main" id="{D464473D-A3A6-CB77-9625-10E0DD4B6335}"/>
              </a:ext>
            </a:extLst>
          </p:cNvPr>
          <p:cNvSpPr txBox="1"/>
          <p:nvPr/>
        </p:nvSpPr>
        <p:spPr>
          <a:xfrm>
            <a:off x="2769596" y="1003978"/>
            <a:ext cx="1171982" cy="374571"/>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600" b="1" dirty="0"/>
              <a:t>Clúster 0</a:t>
            </a:r>
          </a:p>
        </p:txBody>
      </p:sp>
      <p:sp>
        <p:nvSpPr>
          <p:cNvPr id="18" name="QuadreDeText 16">
            <a:extLst>
              <a:ext uri="{FF2B5EF4-FFF2-40B4-BE49-F238E27FC236}">
                <a16:creationId xmlns:a16="http://schemas.microsoft.com/office/drawing/2014/main" id="{B24F6DDA-0971-F159-5910-FD86CC2D085D}"/>
              </a:ext>
            </a:extLst>
          </p:cNvPr>
          <p:cNvSpPr txBox="1"/>
          <p:nvPr/>
        </p:nvSpPr>
        <p:spPr>
          <a:xfrm>
            <a:off x="2750361" y="4731995"/>
            <a:ext cx="1171982" cy="374571"/>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600" b="1" dirty="0"/>
              <a:t>Clúster 3</a:t>
            </a:r>
          </a:p>
        </p:txBody>
      </p:sp>
      <p:sp>
        <p:nvSpPr>
          <p:cNvPr id="19" name="QuadreDeText 16">
            <a:extLst>
              <a:ext uri="{FF2B5EF4-FFF2-40B4-BE49-F238E27FC236}">
                <a16:creationId xmlns:a16="http://schemas.microsoft.com/office/drawing/2014/main" id="{52BD98CE-84E7-E4A1-1531-F940AF6CAEE9}"/>
              </a:ext>
            </a:extLst>
          </p:cNvPr>
          <p:cNvSpPr txBox="1"/>
          <p:nvPr/>
        </p:nvSpPr>
        <p:spPr>
          <a:xfrm>
            <a:off x="2750361" y="3445261"/>
            <a:ext cx="1171982" cy="374571"/>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600" b="1" dirty="0"/>
              <a:t>Clúster 2</a:t>
            </a:r>
          </a:p>
        </p:txBody>
      </p:sp>
      <p:sp>
        <p:nvSpPr>
          <p:cNvPr id="20" name="QuadreDeText 16">
            <a:extLst>
              <a:ext uri="{FF2B5EF4-FFF2-40B4-BE49-F238E27FC236}">
                <a16:creationId xmlns:a16="http://schemas.microsoft.com/office/drawing/2014/main" id="{61C0A79D-13AD-2B32-B30A-EF5B50DEF15E}"/>
              </a:ext>
            </a:extLst>
          </p:cNvPr>
          <p:cNvSpPr txBox="1"/>
          <p:nvPr/>
        </p:nvSpPr>
        <p:spPr>
          <a:xfrm>
            <a:off x="2750361" y="5950625"/>
            <a:ext cx="1171982" cy="374571"/>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600" b="1" dirty="0"/>
              <a:t>Clúster 4</a:t>
            </a:r>
          </a:p>
        </p:txBody>
      </p:sp>
      <p:sp>
        <p:nvSpPr>
          <p:cNvPr id="2" name="QuadreDeText 16">
            <a:extLst>
              <a:ext uri="{FF2B5EF4-FFF2-40B4-BE49-F238E27FC236}">
                <a16:creationId xmlns:a16="http://schemas.microsoft.com/office/drawing/2014/main" id="{1D8F6C4E-90D3-FEB3-8E82-61DCCFA561FF}"/>
              </a:ext>
            </a:extLst>
          </p:cNvPr>
          <p:cNvSpPr txBox="1"/>
          <p:nvPr/>
        </p:nvSpPr>
        <p:spPr>
          <a:xfrm>
            <a:off x="9694415" y="4420532"/>
            <a:ext cx="2423557" cy="987504"/>
          </a:xfrm>
          <a:prstGeom prst="roundRect">
            <a:avLst/>
          </a:prstGeom>
          <a:solidFill>
            <a:schemeClr val="accent5">
              <a:lumMod val="25000"/>
              <a:lumOff val="75000"/>
            </a:schemeClr>
          </a:solidFill>
          <a:ln>
            <a:solidFill>
              <a:schemeClr val="bg1"/>
            </a:solidFill>
          </a:ln>
        </p:spPr>
        <p:txBody>
          <a:bodyPr wrap="square">
            <a:spAutoFit/>
          </a:bodyPr>
          <a:lstStyle/>
          <a:p>
            <a:r>
              <a:rPr lang="es-ES" sz="1300" dirty="0"/>
              <a:t>Podemos observar que el clúster 4 es el que tiene más representación con un total </a:t>
            </a:r>
            <a:r>
              <a:rPr lang="es-ES" sz="1300" b="1" dirty="0"/>
              <a:t>de 1846 clientes (28.69%)</a:t>
            </a:r>
            <a:r>
              <a:rPr lang="es-ES" sz="1300" dirty="0"/>
              <a:t>.</a:t>
            </a:r>
          </a:p>
        </p:txBody>
      </p:sp>
      <p:pic>
        <p:nvPicPr>
          <p:cNvPr id="6" name="Imagen 5">
            <a:extLst>
              <a:ext uri="{FF2B5EF4-FFF2-40B4-BE49-F238E27FC236}">
                <a16:creationId xmlns:a16="http://schemas.microsoft.com/office/drawing/2014/main" id="{40C0039F-F6BA-4D61-84E8-513451A957C4}"/>
              </a:ext>
            </a:extLst>
          </p:cNvPr>
          <p:cNvPicPr>
            <a:picLocks noChangeAspect="1"/>
          </p:cNvPicPr>
          <p:nvPr/>
        </p:nvPicPr>
        <p:blipFill>
          <a:blip r:embed="rId2"/>
          <a:stretch>
            <a:fillRect/>
          </a:stretch>
        </p:blipFill>
        <p:spPr>
          <a:xfrm>
            <a:off x="5401199" y="3639488"/>
            <a:ext cx="4207459" cy="2968165"/>
          </a:xfrm>
          <a:prstGeom prst="rect">
            <a:avLst/>
          </a:prstGeom>
        </p:spPr>
      </p:pic>
      <p:pic>
        <p:nvPicPr>
          <p:cNvPr id="10" name="Imagen 9">
            <a:extLst>
              <a:ext uri="{FF2B5EF4-FFF2-40B4-BE49-F238E27FC236}">
                <a16:creationId xmlns:a16="http://schemas.microsoft.com/office/drawing/2014/main" id="{50799A3C-6D7D-69EC-DE79-EFA0C02C46AC}"/>
              </a:ext>
            </a:extLst>
          </p:cNvPr>
          <p:cNvPicPr>
            <a:picLocks noChangeAspect="1"/>
          </p:cNvPicPr>
          <p:nvPr/>
        </p:nvPicPr>
        <p:blipFill>
          <a:blip r:embed="rId3"/>
          <a:stretch>
            <a:fillRect/>
          </a:stretch>
        </p:blipFill>
        <p:spPr>
          <a:xfrm>
            <a:off x="5401200" y="790113"/>
            <a:ext cx="4207458" cy="2842433"/>
          </a:xfrm>
          <a:prstGeom prst="rect">
            <a:avLst/>
          </a:prstGeom>
        </p:spPr>
      </p:pic>
    </p:spTree>
    <p:extLst>
      <p:ext uri="{BB962C8B-B14F-4D97-AF65-F5344CB8AC3E}">
        <p14:creationId xmlns:p14="http://schemas.microsoft.com/office/powerpoint/2010/main" val="2549091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NÚMERO DE PRODUCTOS POR CLIENTE</a:t>
            </a:r>
            <a:endParaRPr lang="es-ES" sz="2400" b="1" i="1" dirty="0">
              <a:solidFill>
                <a:schemeClr val="accent3">
                  <a:lumMod val="50000"/>
                </a:schemeClr>
              </a:solidFill>
              <a:effectLst/>
              <a:latin typeface="+mj-lt"/>
            </a:endParaRPr>
          </a:p>
        </p:txBody>
      </p:sp>
      <p:pic>
        <p:nvPicPr>
          <p:cNvPr id="3" name="Imagen 2">
            <a:extLst>
              <a:ext uri="{FF2B5EF4-FFF2-40B4-BE49-F238E27FC236}">
                <a16:creationId xmlns:a16="http://schemas.microsoft.com/office/drawing/2014/main" id="{92D4225D-B345-A65F-67FB-4ED50F55B515}"/>
              </a:ext>
            </a:extLst>
          </p:cNvPr>
          <p:cNvPicPr>
            <a:picLocks noChangeAspect="1"/>
          </p:cNvPicPr>
          <p:nvPr/>
        </p:nvPicPr>
        <p:blipFill>
          <a:blip r:embed="rId2"/>
          <a:stretch>
            <a:fillRect/>
          </a:stretch>
        </p:blipFill>
        <p:spPr>
          <a:xfrm>
            <a:off x="654483" y="770600"/>
            <a:ext cx="4796405" cy="3890974"/>
          </a:xfrm>
          <a:prstGeom prst="rect">
            <a:avLst/>
          </a:prstGeom>
        </p:spPr>
      </p:pic>
      <p:pic>
        <p:nvPicPr>
          <p:cNvPr id="6" name="Imagen 5">
            <a:extLst>
              <a:ext uri="{FF2B5EF4-FFF2-40B4-BE49-F238E27FC236}">
                <a16:creationId xmlns:a16="http://schemas.microsoft.com/office/drawing/2014/main" id="{78F3D060-1120-1CDA-F6ED-DAE5DC395374}"/>
              </a:ext>
            </a:extLst>
          </p:cNvPr>
          <p:cNvPicPr>
            <a:picLocks noChangeAspect="1"/>
          </p:cNvPicPr>
          <p:nvPr/>
        </p:nvPicPr>
        <p:blipFill>
          <a:blip r:embed="rId3"/>
          <a:stretch>
            <a:fillRect/>
          </a:stretch>
        </p:blipFill>
        <p:spPr>
          <a:xfrm>
            <a:off x="5953957" y="770600"/>
            <a:ext cx="5441516" cy="3906219"/>
          </a:xfrm>
          <a:prstGeom prst="rect">
            <a:avLst/>
          </a:prstGeom>
        </p:spPr>
      </p:pic>
      <p:sp>
        <p:nvSpPr>
          <p:cNvPr id="8" name="QuadreDeText 16">
            <a:extLst>
              <a:ext uri="{FF2B5EF4-FFF2-40B4-BE49-F238E27FC236}">
                <a16:creationId xmlns:a16="http://schemas.microsoft.com/office/drawing/2014/main" id="{F8780D6A-4C9C-A8F8-A9E4-7B5F7A78362A}"/>
              </a:ext>
            </a:extLst>
          </p:cNvPr>
          <p:cNvSpPr txBox="1"/>
          <p:nvPr/>
        </p:nvSpPr>
        <p:spPr>
          <a:xfrm>
            <a:off x="835937" y="4813017"/>
            <a:ext cx="4433495" cy="1208842"/>
          </a:xfrm>
          <a:prstGeom prst="roundRect">
            <a:avLst/>
          </a:prstGeom>
          <a:solidFill>
            <a:schemeClr val="accent5">
              <a:lumMod val="25000"/>
              <a:lumOff val="75000"/>
            </a:schemeClr>
          </a:solidFill>
          <a:ln>
            <a:solidFill>
              <a:schemeClr val="bg1"/>
            </a:solidFill>
          </a:ln>
        </p:spPr>
        <p:txBody>
          <a:bodyPr wrap="square">
            <a:spAutoFit/>
          </a:bodyPr>
          <a:lstStyle/>
          <a:p>
            <a:pPr algn="just"/>
            <a:r>
              <a:rPr lang="es-ES" sz="1300" dirty="0"/>
              <a:t>Hemos observado que, al analizar todos los clientes, el número medio de productos financieros contratados es de aproximadamente 1. Sin embargo, para aquellos clientes que poseen al menos un producto financiero, la media asciende a alrededor de 2 productos</a:t>
            </a:r>
            <a:r>
              <a:rPr lang="es-ES" sz="1200" dirty="0"/>
              <a:t>. </a:t>
            </a:r>
          </a:p>
        </p:txBody>
      </p:sp>
      <p:sp>
        <p:nvSpPr>
          <p:cNvPr id="10" name="QuadreDeText 16">
            <a:extLst>
              <a:ext uri="{FF2B5EF4-FFF2-40B4-BE49-F238E27FC236}">
                <a16:creationId xmlns:a16="http://schemas.microsoft.com/office/drawing/2014/main" id="{FFC9F955-0E11-FB18-5771-3B0A36F4AFBA}"/>
              </a:ext>
            </a:extLst>
          </p:cNvPr>
          <p:cNvSpPr txBox="1"/>
          <p:nvPr/>
        </p:nvSpPr>
        <p:spPr>
          <a:xfrm>
            <a:off x="7196582" y="4923686"/>
            <a:ext cx="3438866" cy="987504"/>
          </a:xfrm>
          <a:prstGeom prst="roundRect">
            <a:avLst/>
          </a:prstGeom>
          <a:solidFill>
            <a:schemeClr val="accent5">
              <a:lumMod val="25000"/>
              <a:lumOff val="75000"/>
            </a:schemeClr>
          </a:solidFill>
          <a:ln>
            <a:solidFill>
              <a:schemeClr val="bg1"/>
            </a:solidFill>
          </a:ln>
        </p:spPr>
        <p:txBody>
          <a:bodyPr wrap="square">
            <a:spAutoFit/>
          </a:bodyPr>
          <a:lstStyle/>
          <a:p>
            <a:pPr algn="just"/>
            <a:r>
              <a:rPr lang="es-ES" sz="1300" dirty="0"/>
              <a:t>Esta diferencia es coherente al examinar la distribución de productos financieros entre todos los clientes, ya que solo el </a:t>
            </a:r>
            <a:r>
              <a:rPr lang="es-ES" sz="1300" b="1" dirty="0"/>
              <a:t>2.33% de ellos tiene contratados 3 productos</a:t>
            </a:r>
            <a:r>
              <a:rPr lang="es-ES" sz="1300" dirty="0"/>
              <a:t>.</a:t>
            </a:r>
          </a:p>
        </p:txBody>
      </p:sp>
    </p:spTree>
    <p:extLst>
      <p:ext uri="{BB962C8B-B14F-4D97-AF65-F5344CB8AC3E}">
        <p14:creationId xmlns:p14="http://schemas.microsoft.com/office/powerpoint/2010/main" val="1167109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480894" y="241470"/>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ESTRATEGIA</a:t>
            </a:r>
          </a:p>
        </p:txBody>
      </p:sp>
      <p:sp>
        <p:nvSpPr>
          <p:cNvPr id="2" name="QuadreDeText 16">
            <a:extLst>
              <a:ext uri="{FF2B5EF4-FFF2-40B4-BE49-F238E27FC236}">
                <a16:creationId xmlns:a16="http://schemas.microsoft.com/office/drawing/2014/main" id="{C38DF9F2-1C99-9C03-C0FF-4DBBA030A063}"/>
              </a:ext>
            </a:extLst>
          </p:cNvPr>
          <p:cNvSpPr txBox="1"/>
          <p:nvPr/>
        </p:nvSpPr>
        <p:spPr>
          <a:xfrm>
            <a:off x="480893" y="1247117"/>
            <a:ext cx="4490601" cy="2094190"/>
          </a:xfrm>
          <a:prstGeom prst="roundRect">
            <a:avLst/>
          </a:prstGeom>
          <a:solidFill>
            <a:schemeClr val="bg1"/>
          </a:solidFill>
          <a:ln>
            <a:noFill/>
          </a:ln>
        </p:spPr>
        <p:txBody>
          <a:bodyPr wrap="square" anchor="ctr">
            <a:spAutoFit/>
          </a:bodyPr>
          <a:lstStyle/>
          <a:p>
            <a:pPr marL="285750" indent="-285750" algn="just">
              <a:buFont typeface="Arial" panose="020B0604020202020204" pitchFamily="34" charset="0"/>
              <a:buChar char="•"/>
            </a:pPr>
            <a:r>
              <a:rPr lang="es-ES" sz="1300" dirty="0"/>
              <a:t>Productos financieros adaptados específicamente a </a:t>
            </a:r>
            <a:r>
              <a:rPr lang="es-ES" sz="1300" b="1" dirty="0"/>
              <a:t>jóvenes profesionales </a:t>
            </a:r>
            <a:r>
              <a:rPr lang="es-ES" sz="1300" dirty="0"/>
              <a:t>en roles de gerencia, como </a:t>
            </a:r>
            <a:r>
              <a:rPr lang="es-ES" sz="1300" b="1" dirty="0"/>
              <a:t>préstamos personales, hipotecas flexibles o productos de inversión </a:t>
            </a:r>
            <a:r>
              <a:rPr lang="es-ES" sz="1300" dirty="0"/>
              <a:t>diseñados para personas con ingresos estables y planes a largo plazo.</a:t>
            </a:r>
          </a:p>
          <a:p>
            <a:pPr marL="285750" indent="-285750" algn="just">
              <a:buFont typeface="Arial" panose="020B0604020202020204" pitchFamily="34" charset="0"/>
              <a:buChar char="•"/>
            </a:pPr>
            <a:r>
              <a:rPr lang="es-ES" sz="1300" b="1" dirty="0"/>
              <a:t>Planes de ahorro o inversión </a:t>
            </a:r>
            <a:r>
              <a:rPr lang="es-ES" sz="1300" dirty="0"/>
              <a:t>dirigidos a la compra de vivienda u otros grandes objetivos financieros, dado que este grupo probablemente está en una etapa de construcción de patrimonio.</a:t>
            </a:r>
          </a:p>
        </p:txBody>
      </p:sp>
      <p:sp>
        <p:nvSpPr>
          <p:cNvPr id="4" name="QuadreDeText 16">
            <a:extLst>
              <a:ext uri="{FF2B5EF4-FFF2-40B4-BE49-F238E27FC236}">
                <a16:creationId xmlns:a16="http://schemas.microsoft.com/office/drawing/2014/main" id="{47A1EC8C-EED0-656B-B831-7AD6D739D097}"/>
              </a:ext>
            </a:extLst>
          </p:cNvPr>
          <p:cNvSpPr txBox="1"/>
          <p:nvPr/>
        </p:nvSpPr>
        <p:spPr>
          <a:xfrm>
            <a:off x="862571" y="1004496"/>
            <a:ext cx="1925018" cy="323493"/>
          </a:xfrm>
          <a:prstGeom prst="roundRect">
            <a:avLst/>
          </a:prstGeom>
          <a:solidFill>
            <a:schemeClr val="accent5">
              <a:lumMod val="25000"/>
              <a:lumOff val="75000"/>
            </a:schemeClr>
          </a:solidFill>
          <a:ln>
            <a:solidFill>
              <a:schemeClr val="bg1"/>
            </a:solidFill>
          </a:ln>
        </p:spPr>
        <p:txBody>
          <a:bodyPr wrap="square">
            <a:spAutoFit/>
          </a:bodyPr>
          <a:lstStyle/>
          <a:p>
            <a:pPr algn="just"/>
            <a:r>
              <a:rPr lang="es-ES" sz="1300" b="1" dirty="0"/>
              <a:t>Productos personalizados</a:t>
            </a:r>
            <a:endParaRPr lang="es-ES" sz="1200" b="1" dirty="0"/>
          </a:p>
        </p:txBody>
      </p:sp>
      <p:sp>
        <p:nvSpPr>
          <p:cNvPr id="7" name="QuadreDeText 16">
            <a:extLst>
              <a:ext uri="{FF2B5EF4-FFF2-40B4-BE49-F238E27FC236}">
                <a16:creationId xmlns:a16="http://schemas.microsoft.com/office/drawing/2014/main" id="{9D1F703A-2D4C-E472-81CD-FD810D4AAAC2}"/>
              </a:ext>
            </a:extLst>
          </p:cNvPr>
          <p:cNvSpPr txBox="1"/>
          <p:nvPr/>
        </p:nvSpPr>
        <p:spPr>
          <a:xfrm>
            <a:off x="6477736" y="1247117"/>
            <a:ext cx="4637105" cy="2009061"/>
          </a:xfrm>
          <a:prstGeom prst="roundRect">
            <a:avLst/>
          </a:prstGeom>
          <a:solidFill>
            <a:schemeClr val="bg1"/>
          </a:solidFill>
          <a:ln>
            <a:noFill/>
          </a:ln>
        </p:spPr>
        <p:txBody>
          <a:bodyPr wrap="square" anchor="ctr">
            <a:spAutoFit/>
          </a:bodyPr>
          <a:lstStyle/>
          <a:p>
            <a:pPr marL="285750" indent="-285750" algn="just">
              <a:buFont typeface="Arial" panose="020B0604020202020204" pitchFamily="34" charset="0"/>
              <a:buChar char="•"/>
            </a:pPr>
            <a:r>
              <a:rPr lang="es-ES" sz="1400" b="1" dirty="0"/>
              <a:t>Programa de lealtad exclusivo</a:t>
            </a:r>
            <a:r>
              <a:rPr lang="es-ES" sz="1400" dirty="0"/>
              <a:t> para clientes con múltiples productos financieros. Recompensas que incluyan descuentos en tarifas de préstamos, ofertas personalizadas en productos de inversión y acceso a asesores financieros personalizados.</a:t>
            </a:r>
          </a:p>
          <a:p>
            <a:pPr marL="285750" indent="-285750" algn="just">
              <a:buFont typeface="Arial" panose="020B0604020202020204" pitchFamily="34" charset="0"/>
              <a:buChar char="•"/>
            </a:pPr>
            <a:r>
              <a:rPr lang="es-ES" sz="1400" b="1" dirty="0"/>
              <a:t>Incentivos</a:t>
            </a:r>
            <a:r>
              <a:rPr lang="es-ES" sz="1400" dirty="0"/>
              <a:t> para la adquisición de más productos financieros, como la vinculación de cuentas de ahorro, tarjetas de crédito premium o planes de jubilación.</a:t>
            </a:r>
            <a:endParaRPr lang="es-ES" sz="1300" dirty="0"/>
          </a:p>
        </p:txBody>
      </p:sp>
      <p:sp>
        <p:nvSpPr>
          <p:cNvPr id="11" name="QuadreDeText 16">
            <a:extLst>
              <a:ext uri="{FF2B5EF4-FFF2-40B4-BE49-F238E27FC236}">
                <a16:creationId xmlns:a16="http://schemas.microsoft.com/office/drawing/2014/main" id="{132E057C-3584-0F52-710F-B8EEA01AD90D}"/>
              </a:ext>
            </a:extLst>
          </p:cNvPr>
          <p:cNvSpPr txBox="1"/>
          <p:nvPr/>
        </p:nvSpPr>
        <p:spPr>
          <a:xfrm>
            <a:off x="7042908" y="1005815"/>
            <a:ext cx="1925018" cy="323493"/>
          </a:xfrm>
          <a:prstGeom prst="roundRect">
            <a:avLst/>
          </a:prstGeom>
          <a:solidFill>
            <a:schemeClr val="accent5">
              <a:lumMod val="25000"/>
              <a:lumOff val="75000"/>
            </a:schemeClr>
          </a:solidFill>
          <a:ln>
            <a:solidFill>
              <a:schemeClr val="bg1"/>
            </a:solidFill>
          </a:ln>
        </p:spPr>
        <p:txBody>
          <a:bodyPr wrap="square">
            <a:spAutoFit/>
          </a:bodyPr>
          <a:lstStyle/>
          <a:p>
            <a:pPr algn="just"/>
            <a:r>
              <a:rPr lang="es-ES" sz="1300" b="1" dirty="0"/>
              <a:t>Programas de fidelización</a:t>
            </a:r>
            <a:endParaRPr lang="es-ES" sz="1200" b="1" dirty="0"/>
          </a:p>
        </p:txBody>
      </p:sp>
      <p:sp>
        <p:nvSpPr>
          <p:cNvPr id="12" name="QuadreDeText 16">
            <a:extLst>
              <a:ext uri="{FF2B5EF4-FFF2-40B4-BE49-F238E27FC236}">
                <a16:creationId xmlns:a16="http://schemas.microsoft.com/office/drawing/2014/main" id="{E8483D74-4EEB-03E9-0E26-9198427B5CA6}"/>
              </a:ext>
            </a:extLst>
          </p:cNvPr>
          <p:cNvSpPr txBox="1"/>
          <p:nvPr/>
        </p:nvSpPr>
        <p:spPr>
          <a:xfrm>
            <a:off x="480894" y="4420165"/>
            <a:ext cx="4490600" cy="1872853"/>
          </a:xfrm>
          <a:prstGeom prst="roundRect">
            <a:avLst/>
          </a:prstGeom>
          <a:solidFill>
            <a:schemeClr val="bg1"/>
          </a:solidFill>
          <a:ln>
            <a:noFill/>
          </a:ln>
        </p:spPr>
        <p:txBody>
          <a:bodyPr wrap="square" anchor="ctr">
            <a:spAutoFit/>
          </a:bodyPr>
          <a:lstStyle/>
          <a:p>
            <a:pPr marL="285750" indent="-285750" algn="just">
              <a:buFont typeface="Arial" panose="020B0604020202020204" pitchFamily="34" charset="0"/>
              <a:buChar char="•"/>
            </a:pPr>
            <a:r>
              <a:rPr lang="es-ES" sz="1300" dirty="0"/>
              <a:t>Campañas de marketing dirigidas específicamente a clientes de 31-40 años con </a:t>
            </a:r>
            <a:r>
              <a:rPr lang="es-ES" sz="1300" b="1" dirty="0"/>
              <a:t>anuncios personalizados</a:t>
            </a:r>
            <a:r>
              <a:rPr lang="es-ES" sz="1300" dirty="0"/>
              <a:t> centrados en </a:t>
            </a:r>
            <a:r>
              <a:rPr lang="es-ES" sz="1300" b="1" dirty="0"/>
              <a:t>mejoras de carrera</a:t>
            </a:r>
            <a:r>
              <a:rPr lang="es-ES" sz="1300" dirty="0"/>
              <a:t>, </a:t>
            </a:r>
            <a:r>
              <a:rPr lang="es-ES" sz="1300" b="1" dirty="0"/>
              <a:t>crecimiento financiero</a:t>
            </a:r>
            <a:r>
              <a:rPr lang="es-ES" sz="1300" dirty="0"/>
              <a:t> y </a:t>
            </a:r>
            <a:r>
              <a:rPr lang="es-ES" sz="1300" b="1" dirty="0"/>
              <a:t>estabilidad económica</a:t>
            </a:r>
            <a:r>
              <a:rPr lang="es-ES" sz="1300" dirty="0"/>
              <a:t>.</a:t>
            </a:r>
          </a:p>
          <a:p>
            <a:pPr marL="285750" indent="-285750" algn="just">
              <a:buFont typeface="Arial" panose="020B0604020202020204" pitchFamily="34" charset="0"/>
              <a:buChar char="•"/>
            </a:pPr>
            <a:r>
              <a:rPr lang="es-ES" sz="1300" dirty="0"/>
              <a:t>Utilizar plataformas como </a:t>
            </a:r>
            <a:r>
              <a:rPr lang="es-ES" sz="1300" b="1" dirty="0"/>
              <a:t>LinkedIn</a:t>
            </a:r>
            <a:r>
              <a:rPr lang="es-ES" sz="1300" dirty="0"/>
              <a:t>, donde este grupo demográfico probablemente esté activo, y promover contenido educativo relacionado con la gestión financiera y las inversiones a largo plazo.</a:t>
            </a:r>
          </a:p>
        </p:txBody>
      </p:sp>
      <p:sp>
        <p:nvSpPr>
          <p:cNvPr id="13" name="QuadreDeText 16">
            <a:extLst>
              <a:ext uri="{FF2B5EF4-FFF2-40B4-BE49-F238E27FC236}">
                <a16:creationId xmlns:a16="http://schemas.microsoft.com/office/drawing/2014/main" id="{BEA93759-6B0D-71D4-02F7-90A58A0449E5}"/>
              </a:ext>
            </a:extLst>
          </p:cNvPr>
          <p:cNvSpPr txBox="1"/>
          <p:nvPr/>
        </p:nvSpPr>
        <p:spPr>
          <a:xfrm>
            <a:off x="844816" y="4147750"/>
            <a:ext cx="2223900" cy="323493"/>
          </a:xfrm>
          <a:prstGeom prst="roundRect">
            <a:avLst/>
          </a:prstGeom>
          <a:solidFill>
            <a:schemeClr val="accent5">
              <a:lumMod val="25000"/>
              <a:lumOff val="75000"/>
            </a:schemeClr>
          </a:solidFill>
          <a:ln>
            <a:solidFill>
              <a:schemeClr val="bg1"/>
            </a:solidFill>
          </a:ln>
        </p:spPr>
        <p:txBody>
          <a:bodyPr wrap="square">
            <a:spAutoFit/>
          </a:bodyPr>
          <a:lstStyle/>
          <a:p>
            <a:pPr algn="just"/>
            <a:r>
              <a:rPr lang="es-ES" sz="1300" b="1" dirty="0"/>
              <a:t>Segmentación de Marketing</a:t>
            </a:r>
            <a:endParaRPr lang="es-ES" sz="1200" b="1" dirty="0"/>
          </a:p>
        </p:txBody>
      </p:sp>
      <p:sp>
        <p:nvSpPr>
          <p:cNvPr id="14" name="QuadreDeText 16">
            <a:extLst>
              <a:ext uri="{FF2B5EF4-FFF2-40B4-BE49-F238E27FC236}">
                <a16:creationId xmlns:a16="http://schemas.microsoft.com/office/drawing/2014/main" id="{D0FB34CD-56D9-E57F-A0F7-381D7E036BB9}"/>
              </a:ext>
            </a:extLst>
          </p:cNvPr>
          <p:cNvSpPr txBox="1"/>
          <p:nvPr/>
        </p:nvSpPr>
        <p:spPr>
          <a:xfrm>
            <a:off x="6477735" y="4420165"/>
            <a:ext cx="4637105" cy="1430179"/>
          </a:xfrm>
          <a:prstGeom prst="roundRect">
            <a:avLst/>
          </a:prstGeom>
          <a:solidFill>
            <a:schemeClr val="bg1"/>
          </a:solidFill>
          <a:ln>
            <a:noFill/>
          </a:ln>
        </p:spPr>
        <p:txBody>
          <a:bodyPr wrap="square" anchor="ctr">
            <a:spAutoFit/>
          </a:bodyPr>
          <a:lstStyle/>
          <a:p>
            <a:pPr marL="285750" indent="-285750" algn="just">
              <a:buFont typeface="Arial" panose="020B0604020202020204" pitchFamily="34" charset="0"/>
              <a:buChar char="•"/>
            </a:pPr>
            <a:r>
              <a:rPr lang="es-ES" sz="1300" dirty="0"/>
              <a:t>Mejorar las capacidades y servicios de </a:t>
            </a:r>
            <a:r>
              <a:rPr lang="es-ES" sz="1300" b="1" dirty="0"/>
              <a:t>banca digital</a:t>
            </a:r>
            <a:r>
              <a:rPr lang="es-ES" sz="1300" dirty="0"/>
              <a:t> dirigidos a gerentes y profesionales jóvenes, como herramientas avanzadas de planificación financiera, monitoreo de inversiones, y fácil acceso a préstamos o créditos..</a:t>
            </a:r>
          </a:p>
          <a:p>
            <a:pPr marL="285750" indent="-285750" algn="just">
              <a:buFont typeface="Arial" panose="020B0604020202020204" pitchFamily="34" charset="0"/>
              <a:buChar char="•"/>
            </a:pPr>
            <a:r>
              <a:rPr lang="es-ES" sz="1300" b="1" dirty="0"/>
              <a:t>Optimizar la experiencia móvil</a:t>
            </a:r>
            <a:r>
              <a:rPr lang="es-ES" sz="1300" dirty="0"/>
              <a:t> para este grupo, que es más probable que utilice servicios de banca en línea.</a:t>
            </a:r>
          </a:p>
        </p:txBody>
      </p:sp>
      <p:sp>
        <p:nvSpPr>
          <p:cNvPr id="15" name="QuadreDeText 16">
            <a:extLst>
              <a:ext uri="{FF2B5EF4-FFF2-40B4-BE49-F238E27FC236}">
                <a16:creationId xmlns:a16="http://schemas.microsoft.com/office/drawing/2014/main" id="{A8F9383C-6E54-BCF3-A728-163F857B3F23}"/>
              </a:ext>
            </a:extLst>
          </p:cNvPr>
          <p:cNvSpPr txBox="1"/>
          <p:nvPr/>
        </p:nvSpPr>
        <p:spPr>
          <a:xfrm>
            <a:off x="7042908" y="4147750"/>
            <a:ext cx="2223900" cy="323493"/>
          </a:xfrm>
          <a:prstGeom prst="roundRect">
            <a:avLst/>
          </a:prstGeom>
          <a:solidFill>
            <a:schemeClr val="accent5">
              <a:lumMod val="25000"/>
              <a:lumOff val="75000"/>
            </a:schemeClr>
          </a:solidFill>
          <a:ln>
            <a:solidFill>
              <a:schemeClr val="bg1"/>
            </a:solidFill>
          </a:ln>
        </p:spPr>
        <p:txBody>
          <a:bodyPr wrap="square">
            <a:spAutoFit/>
          </a:bodyPr>
          <a:lstStyle/>
          <a:p>
            <a:pPr algn="just"/>
            <a:r>
              <a:rPr lang="es-ES" sz="1300" b="1" dirty="0"/>
              <a:t>Facilidades Digitales</a:t>
            </a:r>
            <a:endParaRPr lang="es-ES" sz="1200" b="1" dirty="0"/>
          </a:p>
        </p:txBody>
      </p:sp>
    </p:spTree>
    <p:extLst>
      <p:ext uri="{BB962C8B-B14F-4D97-AF65-F5344CB8AC3E}">
        <p14:creationId xmlns:p14="http://schemas.microsoft.com/office/powerpoint/2010/main" val="1438436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52164-F10B-CC91-621B-2B7336455415}"/>
            </a:ext>
          </a:extLst>
        </p:cNvPr>
        <p:cNvGrpSpPr/>
        <p:nvPr/>
      </p:nvGrpSpPr>
      <p:grpSpPr>
        <a:xfrm>
          <a:off x="0" y="0"/>
          <a:ext cx="0" cy="0"/>
          <a:chOff x="0" y="0"/>
          <a:chExt cx="0" cy="0"/>
        </a:xfrm>
      </p:grpSpPr>
      <p:sp>
        <p:nvSpPr>
          <p:cNvPr id="9" name="Título 8">
            <a:extLst>
              <a:ext uri="{FF2B5EF4-FFF2-40B4-BE49-F238E27FC236}">
                <a16:creationId xmlns:a16="http://schemas.microsoft.com/office/drawing/2014/main" id="{8EB76A2E-EF62-7065-BBF3-C53C3CF56321}"/>
              </a:ext>
            </a:extLst>
          </p:cNvPr>
          <p:cNvSpPr>
            <a:spLocks noGrp="1"/>
          </p:cNvSpPr>
          <p:nvPr>
            <p:ph type="title"/>
          </p:nvPr>
        </p:nvSpPr>
        <p:spPr>
          <a:xfrm>
            <a:off x="660400" y="805213"/>
            <a:ext cx="5073016" cy="1907507"/>
          </a:xfrm>
        </p:spPr>
        <p:txBody>
          <a:bodyPr rtlCol="0">
            <a:normAutofit/>
          </a:bodyPr>
          <a:lstStyle/>
          <a:p>
            <a:pPr rtl="0"/>
            <a:r>
              <a:rPr lang="es-ES" sz="4300" dirty="0"/>
              <a:t>Análisis de Márketing y Comunicación</a:t>
            </a:r>
          </a:p>
        </p:txBody>
      </p:sp>
      <p:sp>
        <p:nvSpPr>
          <p:cNvPr id="8" name="Marcador de texto 7">
            <a:extLst>
              <a:ext uri="{FF2B5EF4-FFF2-40B4-BE49-F238E27FC236}">
                <a16:creationId xmlns:a16="http://schemas.microsoft.com/office/drawing/2014/main" id="{2BA8DE2C-B8B5-DBFB-2FC1-B49CB2E5A312}"/>
              </a:ext>
            </a:extLst>
          </p:cNvPr>
          <p:cNvSpPr>
            <a:spLocks noGrp="1"/>
          </p:cNvSpPr>
          <p:nvPr>
            <p:ph type="body" sz="quarter" idx="12"/>
          </p:nvPr>
        </p:nvSpPr>
        <p:spPr>
          <a:xfrm>
            <a:off x="660400" y="2712720"/>
            <a:ext cx="4275138" cy="3560763"/>
          </a:xfrm>
        </p:spPr>
        <p:txBody>
          <a:bodyPr/>
          <a:lstStyle/>
          <a:p>
            <a:r>
              <a:rPr lang="es-ES" dirty="0"/>
              <a:t>¿Cómo influyen los días de la semana en la efectividad de nuestras campañas de marketing?</a:t>
            </a:r>
          </a:p>
          <a:p>
            <a:r>
              <a:rPr lang="es-ES" dirty="0"/>
              <a:t>¿Qué días deberían priorizarse para maximizar el éxito de nuestras estrategias de contacto?</a:t>
            </a:r>
          </a:p>
        </p:txBody>
      </p:sp>
      <p:sp>
        <p:nvSpPr>
          <p:cNvPr id="14" name="Rectángulo 13">
            <a:extLst>
              <a:ext uri="{FF2B5EF4-FFF2-40B4-BE49-F238E27FC236}">
                <a16:creationId xmlns:a16="http://schemas.microsoft.com/office/drawing/2014/main" id="{164334DF-601F-551D-64A8-3A2D6712848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Marcador de posición de imagen 4">
            <a:extLst>
              <a:ext uri="{FF2B5EF4-FFF2-40B4-BE49-F238E27FC236}">
                <a16:creationId xmlns:a16="http://schemas.microsoft.com/office/drawing/2014/main" id="{5D8DCF94-73ED-5E32-6743-B88F2B732844}"/>
              </a:ext>
            </a:extLst>
          </p:cNvPr>
          <p:cNvPicPr>
            <a:picLocks noGrp="1" noChangeAspect="1"/>
          </p:cNvPicPr>
          <p:nvPr>
            <p:ph type="pic" sz="quarter" idx="10"/>
          </p:nvPr>
        </p:nvPicPr>
        <p:blipFill>
          <a:blip r:embed="rId3"/>
          <a:srcRect l="10556" t="705" r="24457" b="-705"/>
          <a:stretch/>
        </p:blipFill>
        <p:spPr>
          <a:xfrm>
            <a:off x="5733416" y="624239"/>
            <a:ext cx="5855754" cy="5631571"/>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a:noFill/>
        </p:spPr>
      </p:pic>
    </p:spTree>
    <p:extLst>
      <p:ext uri="{BB962C8B-B14F-4D97-AF65-F5344CB8AC3E}">
        <p14:creationId xmlns:p14="http://schemas.microsoft.com/office/powerpoint/2010/main" val="3577812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304623"/>
            <a:ext cx="3448049"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 dirty="0">
                <a:solidFill>
                  <a:schemeClr val="tx1"/>
                </a:solidFill>
              </a:rPr>
              <a:t>1. S</a:t>
            </a:r>
            <a:r>
              <a:rPr lang="es-ES" sz="1000" dirty="0">
                <a:solidFill>
                  <a:schemeClr val="tx1"/>
                </a:solidFill>
              </a:rPr>
              <a:t>abiendo que </a:t>
            </a:r>
            <a:r>
              <a:rPr lang="es-ES" sz="1000" dirty="0" err="1">
                <a:solidFill>
                  <a:schemeClr val="tx1"/>
                </a:solidFill>
              </a:rPr>
              <a:t>poutcome</a:t>
            </a:r>
            <a:r>
              <a:rPr lang="es-ES" sz="1000" dirty="0">
                <a:solidFill>
                  <a:schemeClr val="tx1"/>
                </a:solidFill>
              </a:rPr>
              <a:t>=‘</a:t>
            </a:r>
            <a:r>
              <a:rPr lang="es-ES" sz="1000" dirty="0" err="1">
                <a:solidFill>
                  <a:schemeClr val="tx1"/>
                </a:solidFill>
              </a:rPr>
              <a:t>unknown</a:t>
            </a:r>
            <a:r>
              <a:rPr lang="es-ES" sz="1000" dirty="0">
                <a:solidFill>
                  <a:schemeClr val="tx1"/>
                </a:solidFill>
              </a:rPr>
              <a:t>’, </a:t>
            </a:r>
            <a:r>
              <a:rPr lang="es-ES" sz="1000" dirty="0" err="1">
                <a:solidFill>
                  <a:schemeClr val="tx1"/>
                </a:solidFill>
              </a:rPr>
              <a:t>pdays</a:t>
            </a:r>
            <a:r>
              <a:rPr lang="es-ES" sz="1000" dirty="0">
                <a:solidFill>
                  <a:schemeClr val="tx1"/>
                </a:solidFill>
              </a:rPr>
              <a:t>=-1 i </a:t>
            </a:r>
            <a:r>
              <a:rPr lang="es-ES" sz="1000" dirty="0" err="1">
                <a:solidFill>
                  <a:schemeClr val="tx1"/>
                </a:solidFill>
              </a:rPr>
              <a:t>previous</a:t>
            </a:r>
            <a:r>
              <a:rPr lang="es-ES" sz="1000" dirty="0">
                <a:solidFill>
                  <a:schemeClr val="tx1"/>
                </a:solidFill>
              </a:rPr>
              <a:t>=0</a:t>
            </a:r>
            <a:r>
              <a:rPr lang="es-ES" sz="800" dirty="0">
                <a:solidFill>
                  <a:schemeClr val="tx1"/>
                </a:solidFill>
              </a:rPr>
              <a:t>.</a:t>
            </a:r>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338435"/>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ANÁLISIS EXPLORATORIO (EDA)</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643312" y="4881180"/>
            <a:ext cx="4242715" cy="578882"/>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Wingdings" panose="05000000000000000000" pitchFamily="2" charset="2"/>
              <a:buChar char="§"/>
            </a:pPr>
            <a:r>
              <a:rPr lang="es-ES" sz="1400" b="1" dirty="0"/>
              <a:t>Se ha identificado los clientes del 2010</a:t>
            </a:r>
            <a:r>
              <a:rPr lang="es-ES" sz="1400" b="1" baseline="30000" dirty="0"/>
              <a:t>1</a:t>
            </a:r>
            <a:r>
              <a:rPr lang="es-ES" sz="1400" dirty="0"/>
              <a:t>, que</a:t>
            </a:r>
          </a:p>
          <a:p>
            <a:r>
              <a:rPr lang="es-ES" sz="1400" dirty="0"/>
              <a:t>nos ha permitido identificar los días de la semana.</a:t>
            </a:r>
            <a:endParaRPr lang="es-ES" sz="1300" dirty="0"/>
          </a:p>
        </p:txBody>
      </p:sp>
      <p:sp>
        <p:nvSpPr>
          <p:cNvPr id="11" name="QuadreDeText 16">
            <a:extLst>
              <a:ext uri="{FF2B5EF4-FFF2-40B4-BE49-F238E27FC236}">
                <a16:creationId xmlns:a16="http://schemas.microsoft.com/office/drawing/2014/main" id="{5A904658-11A2-903C-C8F4-05F7A988430D}"/>
              </a:ext>
            </a:extLst>
          </p:cNvPr>
          <p:cNvSpPr txBox="1"/>
          <p:nvPr/>
        </p:nvSpPr>
        <p:spPr>
          <a:xfrm>
            <a:off x="6384232" y="4881180"/>
            <a:ext cx="4874317" cy="578882"/>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Wingdings" panose="05000000000000000000" pitchFamily="2" charset="2"/>
              <a:buChar char="§"/>
            </a:pPr>
            <a:r>
              <a:rPr lang="es-ES" sz="1400" dirty="0"/>
              <a:t>Al tener tasas de conversión tan diferentes, es válido estudiar los días de la semana (</a:t>
            </a:r>
            <a:r>
              <a:rPr lang="es-ES" sz="1400" b="1" dirty="0"/>
              <a:t>Z-test</a:t>
            </a:r>
            <a:r>
              <a:rPr lang="es-ES" sz="1400" dirty="0"/>
              <a:t>), para los del año 2010.</a:t>
            </a:r>
            <a:endParaRPr lang="es-ES" sz="1300" dirty="0"/>
          </a:p>
        </p:txBody>
      </p:sp>
      <p:pic>
        <p:nvPicPr>
          <p:cNvPr id="10" name="Imagen 9">
            <a:extLst>
              <a:ext uri="{FF2B5EF4-FFF2-40B4-BE49-F238E27FC236}">
                <a16:creationId xmlns:a16="http://schemas.microsoft.com/office/drawing/2014/main" id="{9DB4CAC5-0A2C-D63F-B0D7-AE8786D3D1E8}"/>
              </a:ext>
            </a:extLst>
          </p:cNvPr>
          <p:cNvPicPr>
            <a:picLocks noChangeAspect="1"/>
          </p:cNvPicPr>
          <p:nvPr/>
        </p:nvPicPr>
        <p:blipFill>
          <a:blip r:embed="rId2"/>
          <a:stretch>
            <a:fillRect/>
          </a:stretch>
        </p:blipFill>
        <p:spPr>
          <a:xfrm>
            <a:off x="643312" y="845440"/>
            <a:ext cx="3837949" cy="3793235"/>
          </a:xfrm>
          <a:prstGeom prst="rect">
            <a:avLst/>
          </a:prstGeom>
        </p:spPr>
      </p:pic>
      <p:pic>
        <p:nvPicPr>
          <p:cNvPr id="13" name="Imagen 12">
            <a:extLst>
              <a:ext uri="{FF2B5EF4-FFF2-40B4-BE49-F238E27FC236}">
                <a16:creationId xmlns:a16="http://schemas.microsoft.com/office/drawing/2014/main" id="{056913B7-47F9-AD99-8513-59501AB30EFA}"/>
              </a:ext>
            </a:extLst>
          </p:cNvPr>
          <p:cNvPicPr>
            <a:picLocks noChangeAspect="1"/>
          </p:cNvPicPr>
          <p:nvPr/>
        </p:nvPicPr>
        <p:blipFill>
          <a:blip r:embed="rId3"/>
          <a:stretch>
            <a:fillRect/>
          </a:stretch>
        </p:blipFill>
        <p:spPr>
          <a:xfrm>
            <a:off x="6469958" y="763116"/>
            <a:ext cx="4345112" cy="3875560"/>
          </a:xfrm>
          <a:prstGeom prst="rect">
            <a:avLst/>
          </a:prstGeom>
        </p:spPr>
      </p:pic>
      <p:sp>
        <p:nvSpPr>
          <p:cNvPr id="14" name="QuadreDeText 16">
            <a:extLst>
              <a:ext uri="{FF2B5EF4-FFF2-40B4-BE49-F238E27FC236}">
                <a16:creationId xmlns:a16="http://schemas.microsoft.com/office/drawing/2014/main" id="{93187FC5-4CBB-7648-5F54-15496D57A920}"/>
              </a:ext>
            </a:extLst>
          </p:cNvPr>
          <p:cNvSpPr txBox="1"/>
          <p:nvPr/>
        </p:nvSpPr>
        <p:spPr>
          <a:xfrm>
            <a:off x="3099348" y="5603937"/>
            <a:ext cx="4758778" cy="817245"/>
          </a:xfrm>
          <a:prstGeom prst="roundRect">
            <a:avLst/>
          </a:prstGeom>
          <a:solidFill>
            <a:schemeClr val="accent4">
              <a:lumMod val="20000"/>
              <a:lumOff val="80000"/>
            </a:schemeClr>
          </a:solidFill>
          <a:ln>
            <a:solidFill>
              <a:schemeClr val="bg1"/>
            </a:solidFill>
          </a:ln>
        </p:spPr>
        <p:txBody>
          <a:bodyPr wrap="square">
            <a:spAutoFit/>
          </a:bodyPr>
          <a:lstStyle/>
          <a:p>
            <a:pPr marL="285750" indent="-285750">
              <a:buFont typeface="Wingdings" panose="05000000000000000000" pitchFamily="2" charset="2"/>
              <a:buChar char="§"/>
            </a:pPr>
            <a:r>
              <a:rPr lang="es-ES" sz="1400" b="1" dirty="0"/>
              <a:t>Dos líneas de estudio</a:t>
            </a:r>
            <a:r>
              <a:rPr lang="es-ES" sz="1400" dirty="0"/>
              <a:t>:</a:t>
            </a:r>
          </a:p>
          <a:p>
            <a:pPr algn="just"/>
            <a:r>
              <a:rPr lang="es-ES" sz="1400" dirty="0"/>
              <a:t>       1. </a:t>
            </a:r>
            <a:r>
              <a:rPr lang="es-ES" sz="1400" b="1" dirty="0"/>
              <a:t>Por días de la semana </a:t>
            </a:r>
            <a:r>
              <a:rPr lang="es-ES" sz="1400" dirty="0"/>
              <a:t>para el grupo del 2010.</a:t>
            </a:r>
          </a:p>
          <a:p>
            <a:pPr algn="just"/>
            <a:r>
              <a:rPr lang="es-ES" sz="1400" dirty="0"/>
              <a:t>       2. </a:t>
            </a:r>
            <a:r>
              <a:rPr lang="es-ES" sz="1400" b="1" dirty="0"/>
              <a:t>Por semanas del mes </a:t>
            </a:r>
            <a:r>
              <a:rPr lang="es-ES" sz="1400" dirty="0"/>
              <a:t>para todo el </a:t>
            </a:r>
            <a:r>
              <a:rPr lang="es-ES" sz="1400" dirty="0" err="1"/>
              <a:t>dataset</a:t>
            </a:r>
            <a:r>
              <a:rPr lang="es-ES" sz="1400" dirty="0"/>
              <a:t>.</a:t>
            </a:r>
          </a:p>
        </p:txBody>
      </p:sp>
    </p:spTree>
    <p:extLst>
      <p:ext uri="{BB962C8B-B14F-4D97-AF65-F5344CB8AC3E}">
        <p14:creationId xmlns:p14="http://schemas.microsoft.com/office/powerpoint/2010/main" val="3228624400"/>
      </p:ext>
    </p:extLst>
  </p:cSld>
  <p:clrMapOvr>
    <a:masterClrMapping/>
  </p:clrMapOvr>
</p:sld>
</file>

<file path=ppt/theme/theme1.xml><?xml version="1.0" encoding="utf-8"?>
<a:theme xmlns:a="http://schemas.openxmlformats.org/drawingml/2006/main" name="Tema de Offic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49603285_TF16411253_Win32" id="{2C59E102-15E9-4D8B-B2F3-9BC4537C440C}" vid="{D57EAC22-0DAE-4CAE-BBA4-28BA0EB5CB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2328</TotalTime>
  <Words>2309</Words>
  <Application>Microsoft Office PowerPoint</Application>
  <PresentationFormat>Panorámica</PresentationFormat>
  <Paragraphs>223</Paragraphs>
  <Slides>30</Slides>
  <Notes>12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30</vt:i4>
      </vt:variant>
    </vt:vector>
  </HeadingPairs>
  <TitlesOfParts>
    <vt:vector size="37" baseType="lpstr">
      <vt:lpstr>Arial</vt:lpstr>
      <vt:lpstr>Calibri</vt:lpstr>
      <vt:lpstr>Calibri Light</vt:lpstr>
      <vt:lpstr>Consolas</vt:lpstr>
      <vt:lpstr>ProximaNova</vt:lpstr>
      <vt:lpstr>Wingdings</vt:lpstr>
      <vt:lpstr>Tema de Office</vt:lpstr>
      <vt:lpstr>RESULTADOS DESAFÍO 3</vt:lpstr>
      <vt:lpstr>Análisis del Perfil de Cliente</vt:lpstr>
      <vt:lpstr>Presentación de PowerPoint</vt:lpstr>
      <vt:lpstr>Presentación de PowerPoint</vt:lpstr>
      <vt:lpstr>Presentación de PowerPoint</vt:lpstr>
      <vt:lpstr>Presentación de PowerPoint</vt:lpstr>
      <vt:lpstr>Presentación de PowerPoint</vt:lpstr>
      <vt:lpstr>Análisis de Márketing y Comunicación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Análisis de Finanzas y  Riesgo Crediticio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RESULTADOS DESAFÍO 1</dc:title>
  <dc:creator>Natalya Martyn</dc:creator>
  <cp:lastModifiedBy>Natalya Martyn</cp:lastModifiedBy>
  <cp:revision>46</cp:revision>
  <dcterms:created xsi:type="dcterms:W3CDTF">2024-10-12T08:55:41Z</dcterms:created>
  <dcterms:modified xsi:type="dcterms:W3CDTF">2024-10-25T08:46:44Z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