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media/image12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69" r:id="rId4"/>
    <p:sldId id="284" r:id="rId5"/>
    <p:sldId id="275" r:id="rId6"/>
    <p:sldId id="276" r:id="rId7"/>
    <p:sldId id="277" r:id="rId8"/>
    <p:sldId id="281" r:id="rId9"/>
    <p:sldId id="259" r:id="rId10"/>
    <p:sldId id="257" r:id="rId11"/>
    <p:sldId id="289" r:id="rId12"/>
    <p:sldId id="290" r:id="rId13"/>
    <p:sldId id="260" r:id="rId14"/>
    <p:sldId id="261" r:id="rId15"/>
    <p:sldId id="262" r:id="rId16"/>
    <p:sldId id="26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3D73-9AD9-4FCD-B609-52FF723CE8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31FA-AC74-4671-821D-4337E9CCD7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9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3D73-9AD9-4FCD-B609-52FF723CE8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31FA-AC74-4671-821D-4337E9CCD7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9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3D73-9AD9-4FCD-B609-52FF723CE8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31FA-AC74-4671-821D-4337E9CCD7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86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3D73-9AD9-4FCD-B609-52FF723CE8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31FA-AC74-4671-821D-4337E9CCD762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680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3D73-9AD9-4FCD-B609-52FF723CE8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31FA-AC74-4671-821D-4337E9CCD7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3D73-9AD9-4FCD-B609-52FF723CE8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31FA-AC74-4671-821D-4337E9CCD7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86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3D73-9AD9-4FCD-B609-52FF723CE8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31FA-AC74-4671-821D-4337E9CCD7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2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3D73-9AD9-4FCD-B609-52FF723CE8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31FA-AC74-4671-821D-4337E9CCD7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3D73-9AD9-4FCD-B609-52FF723CE8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31FA-AC74-4671-821D-4337E9CCD7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7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99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7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3D73-9AD9-4FCD-B609-52FF723CE8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31FA-AC74-4671-821D-4337E9CCD7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01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26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55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19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13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22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064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141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94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19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3D73-9AD9-4FCD-B609-52FF723CE8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31FA-AC74-4671-821D-4337E9CCD7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964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896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3D73-9AD9-4FCD-B609-52FF723CE8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31FA-AC74-4671-821D-4337E9CCD7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3D73-9AD9-4FCD-B609-52FF723CE8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31FA-AC74-4671-821D-4337E9CCD7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0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3D73-9AD9-4FCD-B609-52FF723CE8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31FA-AC74-4671-821D-4337E9CCD7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3D73-9AD9-4FCD-B609-52FF723CE8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31FA-AC74-4671-821D-4337E9CCD7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3D73-9AD9-4FCD-B609-52FF723CE8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31FA-AC74-4671-821D-4337E9CCD7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4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3D73-9AD9-4FCD-B609-52FF723CE8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31FA-AC74-4671-821D-4337E9CCD7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9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4E3D73-9AD9-4FCD-B609-52FF723CE8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F4231FA-AC74-4671-821D-4337E9CCD7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33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94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69" y="1228153"/>
            <a:ext cx="10778662" cy="4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2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F04A79-EEC2-4A68-AE07-46F16FDD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232" y="569282"/>
            <a:ext cx="10571998" cy="970450"/>
          </a:xfrm>
        </p:spPr>
        <p:txBody>
          <a:bodyPr/>
          <a:lstStyle/>
          <a:p>
            <a:r>
              <a:rPr lang="es-ES_tradnl" altLang="es-PE" dirty="0" err="1"/>
              <a:t>Breadth-first</a:t>
            </a:r>
            <a:r>
              <a:rPr lang="es-ES_tradnl" altLang="es-PE" dirty="0"/>
              <a:t> </a:t>
            </a:r>
            <a:r>
              <a:rPr lang="es-ES_tradnl" altLang="es-PE" dirty="0" err="1"/>
              <a:t>search</a:t>
            </a:r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E880FE2-8D85-4E75-88EB-FB5654E69484}"/>
              </a:ext>
            </a:extLst>
          </p:cNvPr>
          <p:cNvSpPr/>
          <p:nvPr/>
        </p:nvSpPr>
        <p:spPr>
          <a:xfrm>
            <a:off x="3627215" y="2925771"/>
            <a:ext cx="49375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Algoritmo para recorrer o buscar elementos en un grafo.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Es un algoritmo para hallar  ruta mas corta en un grafo.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Pasos  (BFS)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Creamos una cola </a:t>
            </a:r>
            <a:r>
              <a:rPr kumimoji="0" lang="es-ES" sz="12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vacia</a:t>
            </a:r>
            <a:r>
              <a:rPr kumimoji="0" lang="es-ES" sz="1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.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Encolamos el nodo de origen escogido.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Mientras la cola no este </a:t>
            </a:r>
            <a:r>
              <a:rPr kumimoji="0" lang="es-ES" sz="12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vacio</a:t>
            </a:r>
            <a:r>
              <a:rPr kumimoji="0" lang="es-ES" sz="1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buscamos sus adyacentes.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Recorremos los demás adyacentes  y encolamos los vecinos.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75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621A25E-AD9A-48B6-A011-44F548209462}"/>
              </a:ext>
            </a:extLst>
          </p:cNvPr>
          <p:cNvSpPr/>
          <p:nvPr/>
        </p:nvSpPr>
        <p:spPr>
          <a:xfrm>
            <a:off x="1152939" y="534914"/>
            <a:ext cx="7951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Ejemplo de </a:t>
            </a:r>
            <a:r>
              <a:rPr kumimoji="0" lang="es-ES_tradnl" altLang="es-P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Breadth-first</a:t>
            </a:r>
            <a:r>
              <a:rPr kumimoji="0" lang="es-ES_tradnl" alt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s-ES_tradnl" altLang="es-P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search</a:t>
            </a:r>
            <a:br>
              <a:rPr kumimoji="0" lang="es-ES_tradnl" alt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s-ES_tradnl" alt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“Recorrido o Búsqueda de nodos en amplitud”</a:t>
            </a:r>
            <a:endParaRPr kumimoji="0" lang="es-P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8765949-7F29-4B4D-8597-05BDE709157C}"/>
              </a:ext>
            </a:extLst>
          </p:cNvPr>
          <p:cNvSpPr/>
          <p:nvPr/>
        </p:nvSpPr>
        <p:spPr>
          <a:xfrm>
            <a:off x="1984737" y="1986140"/>
            <a:ext cx="494856" cy="466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5B29281-1C22-4AAA-A90E-F154D8C5496D}"/>
              </a:ext>
            </a:extLst>
          </p:cNvPr>
          <p:cNvCxnSpPr>
            <a:cxnSpLocks/>
          </p:cNvCxnSpPr>
          <p:nvPr/>
        </p:nvCxnSpPr>
        <p:spPr>
          <a:xfrm flipH="1">
            <a:off x="1369013" y="2312513"/>
            <a:ext cx="618784" cy="711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C62204C-D1C5-46D6-A633-48C73249A554}"/>
              </a:ext>
            </a:extLst>
          </p:cNvPr>
          <p:cNvCxnSpPr>
            <a:cxnSpLocks/>
          </p:cNvCxnSpPr>
          <p:nvPr/>
        </p:nvCxnSpPr>
        <p:spPr>
          <a:xfrm>
            <a:off x="2428945" y="2366001"/>
            <a:ext cx="666372" cy="637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0D75B8B-70B6-47EC-8E5F-706F61E9CBFF}"/>
              </a:ext>
            </a:extLst>
          </p:cNvPr>
          <p:cNvCxnSpPr>
            <a:cxnSpLocks/>
          </p:cNvCxnSpPr>
          <p:nvPr/>
        </p:nvCxnSpPr>
        <p:spPr>
          <a:xfrm>
            <a:off x="1299100" y="3467847"/>
            <a:ext cx="685637" cy="7266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BFF4212-517F-4D5D-B78B-19A6F052D6F8}"/>
              </a:ext>
            </a:extLst>
          </p:cNvPr>
          <p:cNvCxnSpPr>
            <a:cxnSpLocks/>
          </p:cNvCxnSpPr>
          <p:nvPr/>
        </p:nvCxnSpPr>
        <p:spPr>
          <a:xfrm flipV="1">
            <a:off x="2371676" y="3413976"/>
            <a:ext cx="762049" cy="752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C0505E10-DC70-4E7F-B5AF-B66D3FD16E37}"/>
              </a:ext>
            </a:extLst>
          </p:cNvPr>
          <p:cNvCxnSpPr>
            <a:cxnSpLocks/>
          </p:cNvCxnSpPr>
          <p:nvPr/>
        </p:nvCxnSpPr>
        <p:spPr>
          <a:xfrm>
            <a:off x="2209577" y="4509991"/>
            <a:ext cx="38845" cy="5512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BAB0C89E-CC37-498C-B0F2-62212ED2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00" y="2064484"/>
            <a:ext cx="1590883" cy="1998802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12500"/>
          </a:effectLst>
        </p:spPr>
      </p:pic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942BE80-3937-4C35-B51B-78643E5D15A7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2455989" y="4974659"/>
            <a:ext cx="935992" cy="379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F43CC46B-755E-4664-A702-7E7452F76008}"/>
              </a:ext>
            </a:extLst>
          </p:cNvPr>
          <p:cNvSpPr/>
          <p:nvPr/>
        </p:nvSpPr>
        <p:spPr>
          <a:xfrm>
            <a:off x="2920729" y="3003402"/>
            <a:ext cx="471252" cy="425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95AD0A9C-3D67-46F3-A1B9-D86DD4F24DC9}"/>
              </a:ext>
            </a:extLst>
          </p:cNvPr>
          <p:cNvSpPr/>
          <p:nvPr/>
        </p:nvSpPr>
        <p:spPr>
          <a:xfrm>
            <a:off x="1063474" y="3003402"/>
            <a:ext cx="471252" cy="425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70726026-0D51-4DB5-AEAA-A9F25A8415B4}"/>
              </a:ext>
            </a:extLst>
          </p:cNvPr>
          <p:cNvSpPr/>
          <p:nvPr/>
        </p:nvSpPr>
        <p:spPr>
          <a:xfrm>
            <a:off x="1984737" y="4062788"/>
            <a:ext cx="424001" cy="44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FFB61EFA-1025-4B3E-9670-23732EE158C3}"/>
              </a:ext>
            </a:extLst>
          </p:cNvPr>
          <p:cNvSpPr/>
          <p:nvPr/>
        </p:nvSpPr>
        <p:spPr>
          <a:xfrm>
            <a:off x="2106753" y="5021167"/>
            <a:ext cx="424001" cy="43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69F7321-E945-4D2A-9A38-21F406972FC2}"/>
              </a:ext>
            </a:extLst>
          </p:cNvPr>
          <p:cNvSpPr/>
          <p:nvPr/>
        </p:nvSpPr>
        <p:spPr>
          <a:xfrm>
            <a:off x="3391981" y="4761860"/>
            <a:ext cx="471251" cy="425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737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3C627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3C627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6BB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6BB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6BB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6BB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6BB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6BB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ABC7288-B402-44DE-A471-F730CE5F26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42100" y="1680536"/>
          <a:ext cx="38664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1580772874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647285027"/>
                    </a:ext>
                  </a:extLst>
                </a:gridCol>
                <a:gridCol w="774699">
                  <a:extLst>
                    <a:ext uri="{9D8B030D-6E8A-4147-A177-3AD203B41FA5}">
                      <a16:colId xmlns:a16="http://schemas.microsoft.com/office/drawing/2014/main" val="1556406615"/>
                    </a:ext>
                  </a:extLst>
                </a:gridCol>
                <a:gridCol w="690033">
                  <a:extLst>
                    <a:ext uri="{9D8B030D-6E8A-4147-A177-3AD203B41FA5}">
                      <a16:colId xmlns:a16="http://schemas.microsoft.com/office/drawing/2014/main" val="896462667"/>
                    </a:ext>
                  </a:extLst>
                </a:gridCol>
                <a:gridCol w="690033">
                  <a:extLst>
                    <a:ext uri="{9D8B030D-6E8A-4147-A177-3AD203B41FA5}">
                      <a16:colId xmlns:a16="http://schemas.microsoft.com/office/drawing/2014/main" val="916304361"/>
                    </a:ext>
                  </a:extLst>
                </a:gridCol>
                <a:gridCol w="690033">
                  <a:extLst>
                    <a:ext uri="{9D8B030D-6E8A-4147-A177-3AD203B41FA5}">
                      <a16:colId xmlns:a16="http://schemas.microsoft.com/office/drawing/2014/main" val="1734025162"/>
                    </a:ext>
                  </a:extLst>
                </a:gridCol>
              </a:tblGrid>
              <a:tr h="211764">
                <a:tc>
                  <a:txBody>
                    <a:bodyPr/>
                    <a:lstStyle/>
                    <a:p>
                      <a:r>
                        <a:rPr lang="es-P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0993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E5BCA5B4-5A53-4A67-8084-F7A4BA9AA0BC}"/>
              </a:ext>
            </a:extLst>
          </p:cNvPr>
          <p:cNvSpPr/>
          <p:nvPr/>
        </p:nvSpPr>
        <p:spPr>
          <a:xfrm>
            <a:off x="9296400" y="2452152"/>
            <a:ext cx="910863" cy="329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4FDBC0-5EAF-4956-A79A-0AFB27B8F265}"/>
              </a:ext>
            </a:extLst>
          </p:cNvPr>
          <p:cNvSpPr/>
          <p:nvPr/>
        </p:nvSpPr>
        <p:spPr>
          <a:xfrm>
            <a:off x="9307623" y="3003401"/>
            <a:ext cx="910863" cy="329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</a:t>
            </a: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D9629BF3-6B2B-41AC-B9F9-E782ECDA54A8}"/>
              </a:ext>
            </a:extLst>
          </p:cNvPr>
          <p:cNvCxnSpPr>
            <a:stCxn id="4" idx="3"/>
            <a:endCxn id="5" idx="3"/>
          </p:cNvCxnSpPr>
          <p:nvPr/>
        </p:nvCxnSpPr>
        <p:spPr>
          <a:xfrm>
            <a:off x="10207263" y="2616726"/>
            <a:ext cx="11223" cy="551249"/>
          </a:xfrm>
          <a:prstGeom prst="bentConnector3">
            <a:avLst>
              <a:gd name="adj1" fmla="val 2136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F86A351-D049-4D11-9E85-7EDA2A6BDFEE}"/>
              </a:ext>
            </a:extLst>
          </p:cNvPr>
          <p:cNvCxnSpPr/>
          <p:nvPr/>
        </p:nvCxnSpPr>
        <p:spPr>
          <a:xfrm>
            <a:off x="7569200" y="2452152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1F8D0DB-46DC-4560-8B27-5AA3D3ED25FD}"/>
              </a:ext>
            </a:extLst>
          </p:cNvPr>
          <p:cNvCxnSpPr>
            <a:cxnSpLocks/>
          </p:cNvCxnSpPr>
          <p:nvPr/>
        </p:nvCxnSpPr>
        <p:spPr>
          <a:xfrm>
            <a:off x="9791700" y="3352800"/>
            <a:ext cx="0" cy="113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ABB1023-1638-4DD5-8383-F7B42884C2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51731" y="4650327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185402733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30715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902991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C65D3ABF-FBAB-42AE-B404-DB1DAB707A86}"/>
              </a:ext>
            </a:extLst>
          </p:cNvPr>
          <p:cNvSpPr txBox="1"/>
          <p:nvPr/>
        </p:nvSpPr>
        <p:spPr>
          <a:xfrm>
            <a:off x="5549901" y="1721895"/>
            <a:ext cx="1328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explorado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3D714D5-97E4-4745-A230-709D88392855}"/>
              </a:ext>
            </a:extLst>
          </p:cNvPr>
          <p:cNvSpPr txBox="1"/>
          <p:nvPr/>
        </p:nvSpPr>
        <p:spPr>
          <a:xfrm>
            <a:off x="5715000" y="2322345"/>
            <a:ext cx="1121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queue</a:t>
            </a:r>
            <a:endParaRPr kumimoji="0" lang="es-P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C22D22-1487-4418-9148-DC79F10C9256}"/>
              </a:ext>
            </a:extLst>
          </p:cNvPr>
          <p:cNvSpPr txBox="1"/>
          <p:nvPr/>
        </p:nvSpPr>
        <p:spPr>
          <a:xfrm>
            <a:off x="8773498" y="2485921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path</a:t>
            </a:r>
            <a:endParaRPr kumimoji="0" lang="es-P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C210FD5-B3E0-4C65-ACA2-0F5BFA556A85}"/>
              </a:ext>
            </a:extLst>
          </p:cNvPr>
          <p:cNvSpPr txBox="1"/>
          <p:nvPr/>
        </p:nvSpPr>
        <p:spPr>
          <a:xfrm>
            <a:off x="8736633" y="3003401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Nodo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B3B33A2-AC19-4A79-BA21-CCA7169696D8}"/>
              </a:ext>
            </a:extLst>
          </p:cNvPr>
          <p:cNvSpPr txBox="1"/>
          <p:nvPr/>
        </p:nvSpPr>
        <p:spPr>
          <a:xfrm>
            <a:off x="7903575" y="4676440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nieghbours</a:t>
            </a:r>
            <a:endParaRPr kumimoji="0" lang="es-P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B89CAD5A-185D-489C-A4DA-516E97D376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04242" y="5456592"/>
          <a:ext cx="16780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02">
                  <a:extLst>
                    <a:ext uri="{9D8B030D-6E8A-4147-A177-3AD203B41FA5}">
                      <a16:colId xmlns:a16="http://schemas.microsoft.com/office/drawing/2014/main" val="3189996551"/>
                    </a:ext>
                  </a:extLst>
                </a:gridCol>
                <a:gridCol w="802954">
                  <a:extLst>
                    <a:ext uri="{9D8B030D-6E8A-4147-A177-3AD203B41FA5}">
                      <a16:colId xmlns:a16="http://schemas.microsoft.com/office/drawing/2014/main" val="900663277"/>
                    </a:ext>
                  </a:extLst>
                </a:gridCol>
              </a:tblGrid>
              <a:tr h="207608">
                <a:tc>
                  <a:txBody>
                    <a:bodyPr/>
                    <a:lstStyle/>
                    <a:p>
                      <a:r>
                        <a:rPr lang="es-PE" dirty="0"/>
                        <a:t>A,B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A,E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41890"/>
                  </a:ext>
                </a:extLst>
              </a:tr>
            </a:tbl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EBF85B67-D500-4A9A-B89E-FDAAA9FC2F74}"/>
              </a:ext>
            </a:extLst>
          </p:cNvPr>
          <p:cNvSpPr txBox="1"/>
          <p:nvPr/>
        </p:nvSpPr>
        <p:spPr>
          <a:xfrm>
            <a:off x="8087504" y="5531375"/>
            <a:ext cx="101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New </a:t>
            </a:r>
            <a:r>
              <a:rPr kumimoji="0" lang="es-P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path</a:t>
            </a:r>
            <a:endParaRPr kumimoji="0" lang="es-P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73D5887-A55A-40DF-ACB8-D93AC70370CA}"/>
              </a:ext>
            </a:extLst>
          </p:cNvPr>
          <p:cNvSpPr/>
          <p:nvPr/>
        </p:nvSpPr>
        <p:spPr>
          <a:xfrm>
            <a:off x="6651632" y="2303041"/>
            <a:ext cx="67458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C2BC50A-7CA0-425F-9E33-51CEE33345DA}"/>
              </a:ext>
            </a:extLst>
          </p:cNvPr>
          <p:cNvSpPr/>
          <p:nvPr/>
        </p:nvSpPr>
        <p:spPr>
          <a:xfrm>
            <a:off x="10551930" y="4640795"/>
            <a:ext cx="662170" cy="38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C5AD106-382E-4561-9596-B9DB2C6BBB85}"/>
              </a:ext>
            </a:extLst>
          </p:cNvPr>
          <p:cNvSpPr/>
          <p:nvPr/>
        </p:nvSpPr>
        <p:spPr>
          <a:xfrm>
            <a:off x="10782298" y="5441980"/>
            <a:ext cx="662170" cy="38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A,C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2BBCA377-0E73-468E-A56D-B53860E24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80" y="2039451"/>
            <a:ext cx="3667125" cy="3000375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softEdge rad="112500"/>
          </a:effectLst>
        </p:spPr>
      </p:pic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D7E6017B-1501-4845-9B7B-5C7474B77A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66408" y="2677532"/>
          <a:ext cx="665347" cy="1918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347">
                  <a:extLst>
                    <a:ext uri="{9D8B030D-6E8A-4147-A177-3AD203B41FA5}">
                      <a16:colId xmlns:a16="http://schemas.microsoft.com/office/drawing/2014/main" val="2625117895"/>
                    </a:ext>
                  </a:extLst>
                </a:gridCol>
              </a:tblGrid>
              <a:tr h="435399"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A,B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5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A,E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1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A,C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4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2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7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93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0E9C2E39-8240-430E-967B-7FAB52E11F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42100" y="1680536"/>
          <a:ext cx="41401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033">
                  <a:extLst>
                    <a:ext uri="{9D8B030D-6E8A-4147-A177-3AD203B41FA5}">
                      <a16:colId xmlns:a16="http://schemas.microsoft.com/office/drawing/2014/main" val="1580772874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647285027"/>
                    </a:ext>
                  </a:extLst>
                </a:gridCol>
                <a:gridCol w="774699">
                  <a:extLst>
                    <a:ext uri="{9D8B030D-6E8A-4147-A177-3AD203B41FA5}">
                      <a16:colId xmlns:a16="http://schemas.microsoft.com/office/drawing/2014/main" val="1556406615"/>
                    </a:ext>
                  </a:extLst>
                </a:gridCol>
                <a:gridCol w="690033">
                  <a:extLst>
                    <a:ext uri="{9D8B030D-6E8A-4147-A177-3AD203B41FA5}">
                      <a16:colId xmlns:a16="http://schemas.microsoft.com/office/drawing/2014/main" val="896462667"/>
                    </a:ext>
                  </a:extLst>
                </a:gridCol>
                <a:gridCol w="690033">
                  <a:extLst>
                    <a:ext uri="{9D8B030D-6E8A-4147-A177-3AD203B41FA5}">
                      <a16:colId xmlns:a16="http://schemas.microsoft.com/office/drawing/2014/main" val="916304361"/>
                    </a:ext>
                  </a:extLst>
                </a:gridCol>
                <a:gridCol w="690033">
                  <a:extLst>
                    <a:ext uri="{9D8B030D-6E8A-4147-A177-3AD203B41FA5}">
                      <a16:colId xmlns:a16="http://schemas.microsoft.com/office/drawing/2014/main" val="1734025162"/>
                    </a:ext>
                  </a:extLst>
                </a:gridCol>
              </a:tblGrid>
              <a:tr h="211764">
                <a:tc>
                  <a:txBody>
                    <a:bodyPr/>
                    <a:lstStyle/>
                    <a:p>
                      <a:r>
                        <a:rPr lang="es-P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0993"/>
                  </a:ext>
                </a:extLst>
              </a:tr>
            </a:tbl>
          </a:graphicData>
        </a:graphic>
      </p:graphicFrame>
      <p:sp>
        <p:nvSpPr>
          <p:cNvPr id="29" name="Rectángulo 28">
            <a:extLst>
              <a:ext uri="{FF2B5EF4-FFF2-40B4-BE49-F238E27FC236}">
                <a16:creationId xmlns:a16="http://schemas.microsoft.com/office/drawing/2014/main" id="{DDA99D76-63D9-4A3D-85D7-78CC482E43DA}"/>
              </a:ext>
            </a:extLst>
          </p:cNvPr>
          <p:cNvSpPr/>
          <p:nvPr/>
        </p:nvSpPr>
        <p:spPr>
          <a:xfrm>
            <a:off x="9296400" y="2452152"/>
            <a:ext cx="910863" cy="329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A,B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E127076-7DDB-4448-AC4D-CF24B7527058}"/>
              </a:ext>
            </a:extLst>
          </p:cNvPr>
          <p:cNvSpPr/>
          <p:nvPr/>
        </p:nvSpPr>
        <p:spPr>
          <a:xfrm>
            <a:off x="9307623" y="3003401"/>
            <a:ext cx="910863" cy="329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EE57734C-6F61-462E-8212-F84E687333EE}"/>
              </a:ext>
            </a:extLst>
          </p:cNvPr>
          <p:cNvCxnSpPr>
            <a:cxnSpLocks/>
            <a:stCxn id="29" idx="3"/>
            <a:endCxn id="30" idx="3"/>
          </p:cNvCxnSpPr>
          <p:nvPr/>
        </p:nvCxnSpPr>
        <p:spPr>
          <a:xfrm>
            <a:off x="10207263" y="2616726"/>
            <a:ext cx="11223" cy="551249"/>
          </a:xfrm>
          <a:prstGeom prst="bentConnector3">
            <a:avLst>
              <a:gd name="adj1" fmla="val 2136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F2B1058-1074-47C1-8243-1C2C19CDFB74}"/>
              </a:ext>
            </a:extLst>
          </p:cNvPr>
          <p:cNvCxnSpPr/>
          <p:nvPr/>
        </p:nvCxnSpPr>
        <p:spPr>
          <a:xfrm>
            <a:off x="7569200" y="2452152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088B86E2-F0D4-48B2-A279-33551D6993FF}"/>
              </a:ext>
            </a:extLst>
          </p:cNvPr>
          <p:cNvCxnSpPr>
            <a:cxnSpLocks/>
          </p:cNvCxnSpPr>
          <p:nvPr/>
        </p:nvCxnSpPr>
        <p:spPr>
          <a:xfrm>
            <a:off x="9791700" y="3352800"/>
            <a:ext cx="0" cy="113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a 33">
            <a:extLst>
              <a:ext uri="{FF2B5EF4-FFF2-40B4-BE49-F238E27FC236}">
                <a16:creationId xmlns:a16="http://schemas.microsoft.com/office/drawing/2014/main" id="{361D0853-4702-40E1-AAAB-86B5048F27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51731" y="4650327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185402733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30715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902991"/>
                  </a:ext>
                </a:extLst>
              </a:tr>
            </a:tbl>
          </a:graphicData>
        </a:graphic>
      </p:graphicFrame>
      <p:sp>
        <p:nvSpPr>
          <p:cNvPr id="35" name="CuadroTexto 34">
            <a:extLst>
              <a:ext uri="{FF2B5EF4-FFF2-40B4-BE49-F238E27FC236}">
                <a16:creationId xmlns:a16="http://schemas.microsoft.com/office/drawing/2014/main" id="{E5AA59F2-7E09-4816-976C-DF6B8D95FAD6}"/>
              </a:ext>
            </a:extLst>
          </p:cNvPr>
          <p:cNvSpPr txBox="1"/>
          <p:nvPr/>
        </p:nvSpPr>
        <p:spPr>
          <a:xfrm>
            <a:off x="5549901" y="1721895"/>
            <a:ext cx="1328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explorado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43D5CDD-D768-43B9-9B0A-E423111D5CF2}"/>
              </a:ext>
            </a:extLst>
          </p:cNvPr>
          <p:cNvSpPr txBox="1"/>
          <p:nvPr/>
        </p:nvSpPr>
        <p:spPr>
          <a:xfrm>
            <a:off x="5715000" y="2322345"/>
            <a:ext cx="1121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queue</a:t>
            </a:r>
            <a:endParaRPr kumimoji="0" lang="es-P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0D9DFB0-79C8-430C-895B-4EF5160F2F71}"/>
              </a:ext>
            </a:extLst>
          </p:cNvPr>
          <p:cNvSpPr txBox="1"/>
          <p:nvPr/>
        </p:nvSpPr>
        <p:spPr>
          <a:xfrm>
            <a:off x="8773498" y="2485921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path</a:t>
            </a:r>
            <a:endParaRPr kumimoji="0" lang="es-P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6C88197-DB65-46D5-BC14-C72BC7B3AF23}"/>
              </a:ext>
            </a:extLst>
          </p:cNvPr>
          <p:cNvSpPr txBox="1"/>
          <p:nvPr/>
        </p:nvSpPr>
        <p:spPr>
          <a:xfrm>
            <a:off x="8736633" y="3003401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Nodo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B19D7BC-8003-492F-9804-4B8F1A14E99E}"/>
              </a:ext>
            </a:extLst>
          </p:cNvPr>
          <p:cNvSpPr txBox="1"/>
          <p:nvPr/>
        </p:nvSpPr>
        <p:spPr>
          <a:xfrm>
            <a:off x="7903575" y="4676440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nieghbours</a:t>
            </a:r>
            <a:endParaRPr kumimoji="0" lang="es-P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E1E28A27-9591-47E8-A1D6-B247CAEDC0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04242" y="5456592"/>
          <a:ext cx="16780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02">
                  <a:extLst>
                    <a:ext uri="{9D8B030D-6E8A-4147-A177-3AD203B41FA5}">
                      <a16:colId xmlns:a16="http://schemas.microsoft.com/office/drawing/2014/main" val="3189996551"/>
                    </a:ext>
                  </a:extLst>
                </a:gridCol>
                <a:gridCol w="802954">
                  <a:extLst>
                    <a:ext uri="{9D8B030D-6E8A-4147-A177-3AD203B41FA5}">
                      <a16:colId xmlns:a16="http://schemas.microsoft.com/office/drawing/2014/main" val="900663277"/>
                    </a:ext>
                  </a:extLst>
                </a:gridCol>
              </a:tblGrid>
              <a:tr h="2076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A,B,E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41890"/>
                  </a:ext>
                </a:extLst>
              </a:tr>
            </a:tbl>
          </a:graphicData>
        </a:graphic>
      </p:graphicFrame>
      <p:sp>
        <p:nvSpPr>
          <p:cNvPr id="41" name="CuadroTexto 40">
            <a:extLst>
              <a:ext uri="{FF2B5EF4-FFF2-40B4-BE49-F238E27FC236}">
                <a16:creationId xmlns:a16="http://schemas.microsoft.com/office/drawing/2014/main" id="{632CE3EB-BD5C-4BCE-91AF-B97F62BBC8D1}"/>
              </a:ext>
            </a:extLst>
          </p:cNvPr>
          <p:cNvSpPr txBox="1"/>
          <p:nvPr/>
        </p:nvSpPr>
        <p:spPr>
          <a:xfrm>
            <a:off x="8087504" y="5531375"/>
            <a:ext cx="101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New </a:t>
            </a:r>
            <a:r>
              <a:rPr kumimoji="0" lang="es-P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path</a:t>
            </a:r>
            <a:endParaRPr kumimoji="0" lang="es-P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B13B99E-5356-4C7B-9C1F-E5D661E2CCD0}"/>
              </a:ext>
            </a:extLst>
          </p:cNvPr>
          <p:cNvSpPr/>
          <p:nvPr/>
        </p:nvSpPr>
        <p:spPr>
          <a:xfrm>
            <a:off x="6642100" y="2278077"/>
            <a:ext cx="711726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A,B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7F252636-41C0-451E-950A-F944DA0CD0BF}"/>
              </a:ext>
            </a:extLst>
          </p:cNvPr>
          <p:cNvSpPr/>
          <p:nvPr/>
        </p:nvSpPr>
        <p:spPr>
          <a:xfrm>
            <a:off x="10532302" y="4636231"/>
            <a:ext cx="656397" cy="399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4B6022F-C7C2-468E-B5F7-F43EB486A848}"/>
              </a:ext>
            </a:extLst>
          </p:cNvPr>
          <p:cNvSpPr/>
          <p:nvPr/>
        </p:nvSpPr>
        <p:spPr>
          <a:xfrm>
            <a:off x="10782298" y="5441980"/>
            <a:ext cx="812802" cy="399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A,B,D</a:t>
            </a:r>
          </a:p>
        </p:txBody>
      </p:sp>
      <p:pic>
        <p:nvPicPr>
          <p:cNvPr id="54" name="Imagen 53">
            <a:extLst>
              <a:ext uri="{FF2B5EF4-FFF2-40B4-BE49-F238E27FC236}">
                <a16:creationId xmlns:a16="http://schemas.microsoft.com/office/drawing/2014/main" id="{5A229470-17E4-475B-9A90-C83D15BE5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80" y="2039451"/>
            <a:ext cx="3667125" cy="3000375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softEdge rad="112500"/>
          </a:effectLst>
        </p:spPr>
      </p:pic>
      <p:sp>
        <p:nvSpPr>
          <p:cNvPr id="55" name="Rectángulo 54">
            <a:extLst>
              <a:ext uri="{FF2B5EF4-FFF2-40B4-BE49-F238E27FC236}">
                <a16:creationId xmlns:a16="http://schemas.microsoft.com/office/drawing/2014/main" id="{7F39A28B-706B-4811-8EA1-3DA08998AA15}"/>
              </a:ext>
            </a:extLst>
          </p:cNvPr>
          <p:cNvSpPr/>
          <p:nvPr/>
        </p:nvSpPr>
        <p:spPr>
          <a:xfrm>
            <a:off x="7353828" y="1701799"/>
            <a:ext cx="570973" cy="32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2D807825-4085-4765-AA17-6AC23616E99F}"/>
              </a:ext>
            </a:extLst>
          </p:cNvPr>
          <p:cNvSpPr/>
          <p:nvPr/>
        </p:nvSpPr>
        <p:spPr>
          <a:xfrm>
            <a:off x="8021261" y="1687670"/>
            <a:ext cx="570962" cy="32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0DB1E849-3FAF-4DD5-87CA-A06FCA62244C}"/>
              </a:ext>
            </a:extLst>
          </p:cNvPr>
          <p:cNvSpPr/>
          <p:nvPr/>
        </p:nvSpPr>
        <p:spPr>
          <a:xfrm>
            <a:off x="8782559" y="1687669"/>
            <a:ext cx="570990" cy="33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3B4E43A4-6DED-4334-AC79-638D277440CA}"/>
              </a:ext>
            </a:extLst>
          </p:cNvPr>
          <p:cNvSpPr/>
          <p:nvPr/>
        </p:nvSpPr>
        <p:spPr>
          <a:xfrm>
            <a:off x="9437282" y="1701799"/>
            <a:ext cx="570961" cy="274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63" name="Tabla 62">
            <a:extLst>
              <a:ext uri="{FF2B5EF4-FFF2-40B4-BE49-F238E27FC236}">
                <a16:creationId xmlns:a16="http://schemas.microsoft.com/office/drawing/2014/main" id="{ECB7E36B-E804-4A9C-9A81-9EB08539C8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6961" y="2643837"/>
          <a:ext cx="7168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865">
                  <a:extLst>
                    <a:ext uri="{9D8B030D-6E8A-4147-A177-3AD203B41FA5}">
                      <a16:colId xmlns:a16="http://schemas.microsoft.com/office/drawing/2014/main" val="214771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A,E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8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A,C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75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18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2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3804"/>
                  </a:ext>
                </a:extLst>
              </a:tr>
            </a:tbl>
          </a:graphicData>
        </a:graphic>
      </p:graphicFrame>
      <p:sp>
        <p:nvSpPr>
          <p:cNvPr id="44" name="Rectángulo 43">
            <a:extLst>
              <a:ext uri="{FF2B5EF4-FFF2-40B4-BE49-F238E27FC236}">
                <a16:creationId xmlns:a16="http://schemas.microsoft.com/office/drawing/2014/main" id="{2D971EB4-3CCE-4C3B-A4AD-9A08650504B0}"/>
              </a:ext>
            </a:extLst>
          </p:cNvPr>
          <p:cNvSpPr/>
          <p:nvPr/>
        </p:nvSpPr>
        <p:spPr>
          <a:xfrm>
            <a:off x="6636960" y="3388057"/>
            <a:ext cx="711726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A,B,E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AE134A28-26EE-4D61-885F-89EFA55D10D8}"/>
              </a:ext>
            </a:extLst>
          </p:cNvPr>
          <p:cNvSpPr/>
          <p:nvPr/>
        </p:nvSpPr>
        <p:spPr>
          <a:xfrm>
            <a:off x="6636960" y="3784840"/>
            <a:ext cx="716865" cy="334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A,B,D</a:t>
            </a:r>
          </a:p>
        </p:txBody>
      </p:sp>
    </p:spTree>
    <p:extLst>
      <p:ext uri="{BB962C8B-B14F-4D97-AF65-F5344CB8AC3E}">
        <p14:creationId xmlns:p14="http://schemas.microsoft.com/office/powerpoint/2010/main" val="2594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5" grpId="0" animBg="1"/>
      <p:bldP spid="44" grpId="0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EC76EF0-5D8D-4A12-B515-A2E120AD38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42100" y="1680536"/>
          <a:ext cx="41401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033">
                  <a:extLst>
                    <a:ext uri="{9D8B030D-6E8A-4147-A177-3AD203B41FA5}">
                      <a16:colId xmlns:a16="http://schemas.microsoft.com/office/drawing/2014/main" val="1580772874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647285027"/>
                    </a:ext>
                  </a:extLst>
                </a:gridCol>
                <a:gridCol w="774699">
                  <a:extLst>
                    <a:ext uri="{9D8B030D-6E8A-4147-A177-3AD203B41FA5}">
                      <a16:colId xmlns:a16="http://schemas.microsoft.com/office/drawing/2014/main" val="1556406615"/>
                    </a:ext>
                  </a:extLst>
                </a:gridCol>
                <a:gridCol w="690033">
                  <a:extLst>
                    <a:ext uri="{9D8B030D-6E8A-4147-A177-3AD203B41FA5}">
                      <a16:colId xmlns:a16="http://schemas.microsoft.com/office/drawing/2014/main" val="896462667"/>
                    </a:ext>
                  </a:extLst>
                </a:gridCol>
                <a:gridCol w="690033">
                  <a:extLst>
                    <a:ext uri="{9D8B030D-6E8A-4147-A177-3AD203B41FA5}">
                      <a16:colId xmlns:a16="http://schemas.microsoft.com/office/drawing/2014/main" val="916304361"/>
                    </a:ext>
                  </a:extLst>
                </a:gridCol>
                <a:gridCol w="690033">
                  <a:extLst>
                    <a:ext uri="{9D8B030D-6E8A-4147-A177-3AD203B41FA5}">
                      <a16:colId xmlns:a16="http://schemas.microsoft.com/office/drawing/2014/main" val="1734025162"/>
                    </a:ext>
                  </a:extLst>
                </a:gridCol>
              </a:tblGrid>
              <a:tr h="211764">
                <a:tc>
                  <a:txBody>
                    <a:bodyPr/>
                    <a:lstStyle/>
                    <a:p>
                      <a:r>
                        <a:rPr lang="es-P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0993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FB7E655F-DDED-4011-9EBB-1A0ACB580BF4}"/>
              </a:ext>
            </a:extLst>
          </p:cNvPr>
          <p:cNvSpPr/>
          <p:nvPr/>
        </p:nvSpPr>
        <p:spPr>
          <a:xfrm>
            <a:off x="9296400" y="2452152"/>
            <a:ext cx="910863" cy="329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A,E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941DE51-03A3-48CE-B99C-DB1D88F07026}"/>
              </a:ext>
            </a:extLst>
          </p:cNvPr>
          <p:cNvSpPr/>
          <p:nvPr/>
        </p:nvSpPr>
        <p:spPr>
          <a:xfrm>
            <a:off x="9307623" y="3003401"/>
            <a:ext cx="910863" cy="329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</a:t>
            </a:r>
          </a:p>
        </p:txBody>
      </p: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7318ED57-AEFB-4C79-A457-A8B2BF0FE6D8}"/>
              </a:ext>
            </a:extLst>
          </p:cNvPr>
          <p:cNvCxnSpPr>
            <a:stCxn id="3" idx="3"/>
            <a:endCxn id="4" idx="3"/>
          </p:cNvCxnSpPr>
          <p:nvPr/>
        </p:nvCxnSpPr>
        <p:spPr>
          <a:xfrm>
            <a:off x="10207263" y="2616726"/>
            <a:ext cx="11223" cy="551249"/>
          </a:xfrm>
          <a:prstGeom prst="bentConnector3">
            <a:avLst>
              <a:gd name="adj1" fmla="val 2136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206C08A-970D-496C-94A2-FF7E07134214}"/>
              </a:ext>
            </a:extLst>
          </p:cNvPr>
          <p:cNvCxnSpPr/>
          <p:nvPr/>
        </p:nvCxnSpPr>
        <p:spPr>
          <a:xfrm>
            <a:off x="7569200" y="2452152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CECA3C7-E797-4626-A64B-7683518195F9}"/>
              </a:ext>
            </a:extLst>
          </p:cNvPr>
          <p:cNvCxnSpPr>
            <a:cxnSpLocks/>
          </p:cNvCxnSpPr>
          <p:nvPr/>
        </p:nvCxnSpPr>
        <p:spPr>
          <a:xfrm>
            <a:off x="9791700" y="3352800"/>
            <a:ext cx="0" cy="113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5BF2D0C-9E72-404E-A4F7-EAC323FACB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51731" y="4650327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185402733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30715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902991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21D7C5A6-B8FE-46D7-BDFC-AA7BA26BBE13}"/>
              </a:ext>
            </a:extLst>
          </p:cNvPr>
          <p:cNvSpPr txBox="1"/>
          <p:nvPr/>
        </p:nvSpPr>
        <p:spPr>
          <a:xfrm>
            <a:off x="5652507" y="1762452"/>
            <a:ext cx="1328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explorado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0819D61-AF33-439E-A1D7-E0DE54048B5E}"/>
              </a:ext>
            </a:extLst>
          </p:cNvPr>
          <p:cNvSpPr txBox="1"/>
          <p:nvPr/>
        </p:nvSpPr>
        <p:spPr>
          <a:xfrm>
            <a:off x="5715000" y="2322345"/>
            <a:ext cx="1121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queue</a:t>
            </a:r>
            <a:endParaRPr kumimoji="0" lang="es-P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8062AAD-5826-45CD-97B0-8EA337AF5D1C}"/>
              </a:ext>
            </a:extLst>
          </p:cNvPr>
          <p:cNvSpPr txBox="1"/>
          <p:nvPr/>
        </p:nvSpPr>
        <p:spPr>
          <a:xfrm>
            <a:off x="8773498" y="2485921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path</a:t>
            </a:r>
            <a:endParaRPr kumimoji="0" lang="es-P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8CE8ACE-4767-4B62-8ECC-0C1634FF7524}"/>
              </a:ext>
            </a:extLst>
          </p:cNvPr>
          <p:cNvSpPr txBox="1"/>
          <p:nvPr/>
        </p:nvSpPr>
        <p:spPr>
          <a:xfrm>
            <a:off x="8736633" y="3003401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F2733A9-D889-477F-A0E8-243743E263C2}"/>
              </a:ext>
            </a:extLst>
          </p:cNvPr>
          <p:cNvSpPr txBox="1"/>
          <p:nvPr/>
        </p:nvSpPr>
        <p:spPr>
          <a:xfrm>
            <a:off x="7903575" y="4676440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nieghbours</a:t>
            </a:r>
            <a:endParaRPr kumimoji="0" lang="es-P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13DAC144-7B16-48EA-B624-D23685F17D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04242" y="5456592"/>
          <a:ext cx="16780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02">
                  <a:extLst>
                    <a:ext uri="{9D8B030D-6E8A-4147-A177-3AD203B41FA5}">
                      <a16:colId xmlns:a16="http://schemas.microsoft.com/office/drawing/2014/main" val="3189996551"/>
                    </a:ext>
                  </a:extLst>
                </a:gridCol>
                <a:gridCol w="802954">
                  <a:extLst>
                    <a:ext uri="{9D8B030D-6E8A-4147-A177-3AD203B41FA5}">
                      <a16:colId xmlns:a16="http://schemas.microsoft.com/office/drawing/2014/main" val="900663277"/>
                    </a:ext>
                  </a:extLst>
                </a:gridCol>
              </a:tblGrid>
              <a:tr h="2076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41890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26DE5A00-DE11-4A5D-BD9D-39984D40074F}"/>
              </a:ext>
            </a:extLst>
          </p:cNvPr>
          <p:cNvSpPr txBox="1"/>
          <p:nvPr/>
        </p:nvSpPr>
        <p:spPr>
          <a:xfrm>
            <a:off x="8087504" y="5531375"/>
            <a:ext cx="101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New </a:t>
            </a:r>
            <a:r>
              <a:rPr kumimoji="0" lang="es-P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path</a:t>
            </a:r>
            <a:endParaRPr kumimoji="0" lang="es-P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D036B0-B91E-4A17-8096-9B72265E5C0E}"/>
              </a:ext>
            </a:extLst>
          </p:cNvPr>
          <p:cNvSpPr/>
          <p:nvPr/>
        </p:nvSpPr>
        <p:spPr>
          <a:xfrm>
            <a:off x="6608618" y="2278077"/>
            <a:ext cx="88980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A,E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917EA46-C06B-4E96-902A-00499893DE8C}"/>
              </a:ext>
            </a:extLst>
          </p:cNvPr>
          <p:cNvSpPr/>
          <p:nvPr/>
        </p:nvSpPr>
        <p:spPr>
          <a:xfrm>
            <a:off x="8033693" y="1695220"/>
            <a:ext cx="570962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C8A7790-193D-45D9-9936-5C375FFFA8FF}"/>
              </a:ext>
            </a:extLst>
          </p:cNvPr>
          <p:cNvSpPr/>
          <p:nvPr/>
        </p:nvSpPr>
        <p:spPr>
          <a:xfrm>
            <a:off x="10551930" y="4640795"/>
            <a:ext cx="662170" cy="38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586376A-1348-40AB-8F26-8F5CE6A88795}"/>
              </a:ext>
            </a:extLst>
          </p:cNvPr>
          <p:cNvSpPr/>
          <p:nvPr/>
        </p:nvSpPr>
        <p:spPr>
          <a:xfrm>
            <a:off x="10782298" y="5441980"/>
            <a:ext cx="863602" cy="38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A,E,D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3584BD7F-81D3-4ACB-9E29-1965B445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80" y="2039451"/>
            <a:ext cx="3667125" cy="3000375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softEdge rad="112500"/>
          </a:effectLst>
        </p:spPr>
      </p:pic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5EE995C2-1F19-46B8-B756-5A6A6E08C9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6961" y="2643837"/>
          <a:ext cx="8614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464">
                  <a:extLst>
                    <a:ext uri="{9D8B030D-6E8A-4147-A177-3AD203B41FA5}">
                      <a16:colId xmlns:a16="http://schemas.microsoft.com/office/drawing/2014/main" val="214771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A,C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8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A,B,E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75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A,B,D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18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2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3804"/>
                  </a:ext>
                </a:extLst>
              </a:tr>
            </a:tbl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id="{B2AEE9BC-547E-47CB-BD28-E3468BEDDFCB}"/>
              </a:ext>
            </a:extLst>
          </p:cNvPr>
          <p:cNvSpPr/>
          <p:nvPr/>
        </p:nvSpPr>
        <p:spPr>
          <a:xfrm>
            <a:off x="6636961" y="3758178"/>
            <a:ext cx="86146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A,E,D</a:t>
            </a:r>
          </a:p>
        </p:txBody>
      </p:sp>
    </p:spTree>
    <p:extLst>
      <p:ext uri="{BB962C8B-B14F-4D97-AF65-F5344CB8AC3E}">
        <p14:creationId xmlns:p14="http://schemas.microsoft.com/office/powerpoint/2010/main" val="35617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4AE7DFD-F2B5-49BD-BEC8-5B5F360C0E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42100" y="1680536"/>
          <a:ext cx="41401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033">
                  <a:extLst>
                    <a:ext uri="{9D8B030D-6E8A-4147-A177-3AD203B41FA5}">
                      <a16:colId xmlns:a16="http://schemas.microsoft.com/office/drawing/2014/main" val="1580772874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647285027"/>
                    </a:ext>
                  </a:extLst>
                </a:gridCol>
                <a:gridCol w="774699">
                  <a:extLst>
                    <a:ext uri="{9D8B030D-6E8A-4147-A177-3AD203B41FA5}">
                      <a16:colId xmlns:a16="http://schemas.microsoft.com/office/drawing/2014/main" val="1556406615"/>
                    </a:ext>
                  </a:extLst>
                </a:gridCol>
                <a:gridCol w="690033">
                  <a:extLst>
                    <a:ext uri="{9D8B030D-6E8A-4147-A177-3AD203B41FA5}">
                      <a16:colId xmlns:a16="http://schemas.microsoft.com/office/drawing/2014/main" val="896462667"/>
                    </a:ext>
                  </a:extLst>
                </a:gridCol>
                <a:gridCol w="690033">
                  <a:extLst>
                    <a:ext uri="{9D8B030D-6E8A-4147-A177-3AD203B41FA5}">
                      <a16:colId xmlns:a16="http://schemas.microsoft.com/office/drawing/2014/main" val="916304361"/>
                    </a:ext>
                  </a:extLst>
                </a:gridCol>
                <a:gridCol w="690033">
                  <a:extLst>
                    <a:ext uri="{9D8B030D-6E8A-4147-A177-3AD203B41FA5}">
                      <a16:colId xmlns:a16="http://schemas.microsoft.com/office/drawing/2014/main" val="1734025162"/>
                    </a:ext>
                  </a:extLst>
                </a:gridCol>
              </a:tblGrid>
              <a:tr h="211764">
                <a:tc>
                  <a:txBody>
                    <a:bodyPr/>
                    <a:lstStyle/>
                    <a:p>
                      <a:r>
                        <a:rPr lang="es-P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0993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C7BD62D9-49F6-47E6-A771-5FD78A955DDC}"/>
              </a:ext>
            </a:extLst>
          </p:cNvPr>
          <p:cNvSpPr/>
          <p:nvPr/>
        </p:nvSpPr>
        <p:spPr>
          <a:xfrm>
            <a:off x="9296400" y="2452152"/>
            <a:ext cx="910863" cy="329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A,C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10B6A06-068D-4F17-95DB-AB90A0239CA1}"/>
              </a:ext>
            </a:extLst>
          </p:cNvPr>
          <p:cNvSpPr/>
          <p:nvPr/>
        </p:nvSpPr>
        <p:spPr>
          <a:xfrm>
            <a:off x="9307623" y="3003401"/>
            <a:ext cx="910863" cy="329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00B027E3-6BDB-47E9-9D50-F39C1F5C4D7E}"/>
              </a:ext>
            </a:extLst>
          </p:cNvPr>
          <p:cNvCxnSpPr>
            <a:stCxn id="3" idx="3"/>
            <a:endCxn id="4" idx="3"/>
          </p:cNvCxnSpPr>
          <p:nvPr/>
        </p:nvCxnSpPr>
        <p:spPr>
          <a:xfrm>
            <a:off x="10207263" y="2616726"/>
            <a:ext cx="11223" cy="551249"/>
          </a:xfrm>
          <a:prstGeom prst="bentConnector3">
            <a:avLst>
              <a:gd name="adj1" fmla="val 2136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59632FE-4AB8-42C0-884B-38F8A7082FF7}"/>
              </a:ext>
            </a:extLst>
          </p:cNvPr>
          <p:cNvCxnSpPr/>
          <p:nvPr/>
        </p:nvCxnSpPr>
        <p:spPr>
          <a:xfrm>
            <a:off x="7569200" y="2452152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45D8FE9-89A1-41C9-99E0-5CF0303FAAFF}"/>
              </a:ext>
            </a:extLst>
          </p:cNvPr>
          <p:cNvCxnSpPr>
            <a:cxnSpLocks/>
          </p:cNvCxnSpPr>
          <p:nvPr/>
        </p:nvCxnSpPr>
        <p:spPr>
          <a:xfrm>
            <a:off x="9791700" y="3352800"/>
            <a:ext cx="0" cy="113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7E13F83-79EB-4858-A208-C900BC8DD4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51731" y="4650327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185402733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30715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902991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CBD419E-D9BB-4FD6-A73D-EE414BE98B47}"/>
              </a:ext>
            </a:extLst>
          </p:cNvPr>
          <p:cNvSpPr txBox="1"/>
          <p:nvPr/>
        </p:nvSpPr>
        <p:spPr>
          <a:xfrm>
            <a:off x="5549901" y="1721895"/>
            <a:ext cx="1328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explorado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924154B-5A65-40FC-9578-986D7DE261A0}"/>
              </a:ext>
            </a:extLst>
          </p:cNvPr>
          <p:cNvSpPr txBox="1"/>
          <p:nvPr/>
        </p:nvSpPr>
        <p:spPr>
          <a:xfrm>
            <a:off x="5715000" y="2322345"/>
            <a:ext cx="1121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queue</a:t>
            </a:r>
            <a:endParaRPr kumimoji="0" lang="es-P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26CFA7B-746D-4275-855B-141F67BB2CD5}"/>
              </a:ext>
            </a:extLst>
          </p:cNvPr>
          <p:cNvSpPr txBox="1"/>
          <p:nvPr/>
        </p:nvSpPr>
        <p:spPr>
          <a:xfrm>
            <a:off x="8773498" y="2485921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path</a:t>
            </a:r>
            <a:endParaRPr kumimoji="0" lang="es-P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957B4D-24BC-4562-A253-733B7D8F18B8}"/>
              </a:ext>
            </a:extLst>
          </p:cNvPr>
          <p:cNvSpPr txBox="1"/>
          <p:nvPr/>
        </p:nvSpPr>
        <p:spPr>
          <a:xfrm>
            <a:off x="8736633" y="3003401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3870818-A524-406E-942B-C7566872A9BE}"/>
              </a:ext>
            </a:extLst>
          </p:cNvPr>
          <p:cNvSpPr txBox="1"/>
          <p:nvPr/>
        </p:nvSpPr>
        <p:spPr>
          <a:xfrm>
            <a:off x="7903575" y="4676440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nieghbours</a:t>
            </a:r>
            <a:endParaRPr kumimoji="0" lang="es-P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FE09F388-0205-4CDE-AA04-6FB2E8615B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04242" y="5456592"/>
          <a:ext cx="16780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02">
                  <a:extLst>
                    <a:ext uri="{9D8B030D-6E8A-4147-A177-3AD203B41FA5}">
                      <a16:colId xmlns:a16="http://schemas.microsoft.com/office/drawing/2014/main" val="3189996551"/>
                    </a:ext>
                  </a:extLst>
                </a:gridCol>
                <a:gridCol w="802954">
                  <a:extLst>
                    <a:ext uri="{9D8B030D-6E8A-4147-A177-3AD203B41FA5}">
                      <a16:colId xmlns:a16="http://schemas.microsoft.com/office/drawing/2014/main" val="900663277"/>
                    </a:ext>
                  </a:extLst>
                </a:gridCol>
              </a:tblGrid>
              <a:tr h="2076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A,C,F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41890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6F73F441-FD77-4F38-975E-40C6298A1948}"/>
              </a:ext>
            </a:extLst>
          </p:cNvPr>
          <p:cNvSpPr txBox="1"/>
          <p:nvPr/>
        </p:nvSpPr>
        <p:spPr>
          <a:xfrm>
            <a:off x="8087504" y="5531375"/>
            <a:ext cx="101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New </a:t>
            </a:r>
            <a:r>
              <a:rPr kumimoji="0" lang="es-P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path</a:t>
            </a:r>
            <a:endParaRPr kumimoji="0" lang="es-P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658F0-2785-448F-8537-5206FCE3B894}"/>
              </a:ext>
            </a:extLst>
          </p:cNvPr>
          <p:cNvSpPr/>
          <p:nvPr/>
        </p:nvSpPr>
        <p:spPr>
          <a:xfrm>
            <a:off x="6617912" y="2278077"/>
            <a:ext cx="862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A,C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7BFAAA0-356D-4705-B3EE-F84A112C826E}"/>
              </a:ext>
            </a:extLst>
          </p:cNvPr>
          <p:cNvSpPr/>
          <p:nvPr/>
        </p:nvSpPr>
        <p:spPr>
          <a:xfrm>
            <a:off x="10551929" y="4640795"/>
            <a:ext cx="711815" cy="39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722F971-E9E5-4EFC-91B5-D1DC59DC5E61}"/>
              </a:ext>
            </a:extLst>
          </p:cNvPr>
          <p:cNvSpPr/>
          <p:nvPr/>
        </p:nvSpPr>
        <p:spPr>
          <a:xfrm>
            <a:off x="10782298" y="5441980"/>
            <a:ext cx="1016002" cy="39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A,C,G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08E32E82-2962-4C3C-AEF1-82F6DE7E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80" y="2014051"/>
            <a:ext cx="3667125" cy="3000375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softEdge rad="112500"/>
          </a:effectLst>
        </p:spPr>
      </p:pic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07266F1C-25F9-46BE-97A3-A0D77817B2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6961" y="2643837"/>
          <a:ext cx="8430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71">
                  <a:extLst>
                    <a:ext uri="{9D8B030D-6E8A-4147-A177-3AD203B41FA5}">
                      <a16:colId xmlns:a16="http://schemas.microsoft.com/office/drawing/2014/main" val="214771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A,B,E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8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A,B,D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75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18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2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3804"/>
                  </a:ext>
                </a:extLst>
              </a:tr>
            </a:tbl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id="{854206CF-D9C9-4749-B688-62AA5021AA0C}"/>
              </a:ext>
            </a:extLst>
          </p:cNvPr>
          <p:cNvSpPr/>
          <p:nvPr/>
        </p:nvSpPr>
        <p:spPr>
          <a:xfrm>
            <a:off x="6636961" y="3470323"/>
            <a:ext cx="84307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A,E,D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B9D19E1-FCD9-45A5-9EE1-D5DB1BD9433F}"/>
              </a:ext>
            </a:extLst>
          </p:cNvPr>
          <p:cNvSpPr/>
          <p:nvPr/>
        </p:nvSpPr>
        <p:spPr>
          <a:xfrm>
            <a:off x="6636961" y="3857905"/>
            <a:ext cx="84307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A,C,F</a:t>
            </a:r>
          </a:p>
        </p:txBody>
      </p:sp>
    </p:spTree>
    <p:extLst>
      <p:ext uri="{BB962C8B-B14F-4D97-AF65-F5344CB8AC3E}">
        <p14:creationId xmlns:p14="http://schemas.microsoft.com/office/powerpoint/2010/main" val="24035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88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69722D5-552C-467A-8ED2-9A05DA5A1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264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A318699-5A95-4045-B01C-CF0F9D6C1581}"/>
              </a:ext>
            </a:extLst>
          </p:cNvPr>
          <p:cNvSpPr/>
          <p:nvPr/>
        </p:nvSpPr>
        <p:spPr>
          <a:xfrm>
            <a:off x="515941" y="196840"/>
            <a:ext cx="111601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i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UNIVERSIDAD NACIONAL DEL ALTIPLANO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9DA10D8-2ADA-4ABC-9516-D5ACA5E19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325" y="994181"/>
            <a:ext cx="1808730" cy="175778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4FFB5A5-A3E1-4DA9-8870-10DC5C44AE32}"/>
              </a:ext>
            </a:extLst>
          </p:cNvPr>
          <p:cNvSpPr/>
          <p:nvPr/>
        </p:nvSpPr>
        <p:spPr>
          <a:xfrm>
            <a:off x="515941" y="1186459"/>
            <a:ext cx="865269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FACULTAD DE INGENIERIA ESTADISTICA E INFORMATICA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AB2ACC5-073B-48CB-85EE-536AF6AA3F8C}"/>
              </a:ext>
            </a:extLst>
          </p:cNvPr>
          <p:cNvSpPr/>
          <p:nvPr/>
        </p:nvSpPr>
        <p:spPr>
          <a:xfrm>
            <a:off x="586469" y="2751961"/>
            <a:ext cx="1078455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ANÁLISIS Y DISEÑO DE ALGORITMOS</a:t>
            </a:r>
            <a:endParaRPr lang="es-ES" sz="4000" b="1" cap="none" spc="0" dirty="0">
              <a:ln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799DF4-4B20-47A8-9628-4B3417843D58}"/>
              </a:ext>
            </a:extLst>
          </p:cNvPr>
          <p:cNvSpPr/>
          <p:nvPr/>
        </p:nvSpPr>
        <p:spPr>
          <a:xfrm>
            <a:off x="515941" y="4512592"/>
            <a:ext cx="50520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PRESENTADO POR: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932BF85-2685-45B0-8010-07BFA9D240DF}"/>
              </a:ext>
            </a:extLst>
          </p:cNvPr>
          <p:cNvSpPr/>
          <p:nvPr/>
        </p:nvSpPr>
        <p:spPr>
          <a:xfrm>
            <a:off x="1557569" y="3309412"/>
            <a:ext cx="93284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ALGORITMO BFS(BREAFTH FIRST SEARCH)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D7F432-C7F0-4265-8A83-E2D3027BE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238" y="4187170"/>
            <a:ext cx="2659630" cy="265963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1381C98-5320-4C00-B7C7-E05671273549}"/>
              </a:ext>
            </a:extLst>
          </p:cNvPr>
          <p:cNvSpPr txBox="1"/>
          <p:nvPr/>
        </p:nvSpPr>
        <p:spPr>
          <a:xfrm>
            <a:off x="261361" y="5175799"/>
            <a:ext cx="9234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PRESENTADO POR: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PE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GRETTY ESTHER, CCAMA PAREDES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PE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NATALY YANET, PONCE GRANDE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PE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CELY LIZ OLIVIA,FLORES VALERO</a:t>
            </a:r>
          </a:p>
        </p:txBody>
      </p:sp>
    </p:spTree>
    <p:extLst>
      <p:ext uri="{BB962C8B-B14F-4D97-AF65-F5344CB8AC3E}">
        <p14:creationId xmlns:p14="http://schemas.microsoft.com/office/powerpoint/2010/main" val="128589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942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ALGORITMO BFS(BREAFTH FIRST SEARCH)</a:t>
            </a:r>
            <a:br>
              <a:rPr lang="es-E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41657" y="2422516"/>
            <a:ext cx="5060497" cy="4058750"/>
          </a:xfrm>
        </p:spPr>
        <p:txBody>
          <a:bodyPr>
            <a:normAutofit/>
          </a:bodyPr>
          <a:lstStyle/>
          <a:p>
            <a:r>
              <a:rPr lang="es-PE" sz="2800" dirty="0"/>
              <a:t>Es el algoritmo para buscar y  recorrer elementos de un grafo a lo ancho o en  horizontal, usado frecuentemente sobre arboles </a:t>
            </a:r>
            <a:endParaRPr lang="en-U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74" y="2824118"/>
            <a:ext cx="2962913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0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9452" y="278520"/>
            <a:ext cx="10353762" cy="970450"/>
          </a:xfrm>
        </p:spPr>
        <p:txBody>
          <a:bodyPr/>
          <a:lstStyle/>
          <a:p>
            <a:r>
              <a:rPr lang="es-P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RECORRIDO DE GRAFOS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93018" y="1915328"/>
            <a:ext cx="5891953" cy="4198089"/>
          </a:xfrm>
        </p:spPr>
        <p:txBody>
          <a:bodyPr/>
          <a:lstStyle/>
          <a:p>
            <a:r>
              <a:rPr lang="es-PE" sz="2400" dirty="0"/>
              <a:t>Recorrer un grafo supone intentar alcanzar todos los nodos que estén relacionados con uno dado que tomaremos como nodo de salida. Existen básicamente dos tácticas para recorrer un grafo: </a:t>
            </a:r>
            <a:r>
              <a:rPr lang="es-PE" sz="2400" dirty="0">
                <a:solidFill>
                  <a:srgbClr val="FFFF00"/>
                </a:solidFill>
              </a:rPr>
              <a:t>El recorrido en anchura</a:t>
            </a:r>
            <a:r>
              <a:rPr lang="es-PE" sz="2400" dirty="0"/>
              <a:t>; y el recorrido en profundidad.</a:t>
            </a:r>
          </a:p>
          <a:p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09889F-59CE-4EFF-93AB-806C13E6E5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8436" y="3065166"/>
            <a:ext cx="34671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6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RECORRIDO EN ANCHURA O BFS (BREADTH FIRST SEARCH)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PE" dirty="0"/>
              <a:t>Se comienza con un nodo u.</a:t>
            </a:r>
          </a:p>
          <a:p>
            <a:r>
              <a:rPr lang="es-PE" dirty="0"/>
              <a:t>Se exploran todos los nodos v adyacentes a u.</a:t>
            </a:r>
          </a:p>
          <a:p>
            <a:r>
              <a:rPr lang="es-PE" dirty="0"/>
              <a:t>Para cada uno de los nodos v, se exploran sus respectivos adyacentes (que no hayan sido visitados antes).</a:t>
            </a:r>
          </a:p>
          <a:p>
            <a:r>
              <a:rPr lang="es-PE" dirty="0"/>
              <a:t>Se continua de esta manera hasta recorrer todo el grafo.</a:t>
            </a:r>
          </a:p>
          <a:p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F49726F-52D7-454C-9B62-F41A1F2BBC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46118" t="19533" r="41642" b="13530"/>
          <a:stretch/>
        </p:blipFill>
        <p:spPr>
          <a:xfrm>
            <a:off x="5499463" y="2130753"/>
            <a:ext cx="4971778" cy="2650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035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b="1" dirty="0">
                <a:solidFill>
                  <a:srgbClr val="FFC000"/>
                </a:solidFill>
              </a:rPr>
              <a:t>Completo: </a:t>
            </a:r>
            <a:r>
              <a:rPr lang="es-PE" dirty="0"/>
              <a:t>sí, si existe solución, la encuentra.</a:t>
            </a:r>
          </a:p>
          <a:p>
            <a:r>
              <a:rPr lang="es-PE" dirty="0"/>
              <a:t> Nota: Comprueba si un nodo es solución cuando se genera y no cuando se expande. </a:t>
            </a:r>
          </a:p>
          <a:p>
            <a:r>
              <a:rPr lang="es-PE" dirty="0"/>
              <a:t> </a:t>
            </a:r>
            <a:r>
              <a:rPr lang="es-PE" b="1" dirty="0">
                <a:solidFill>
                  <a:srgbClr val="FFC000"/>
                </a:solidFill>
              </a:rPr>
              <a:t>Óptimo: </a:t>
            </a:r>
            <a:r>
              <a:rPr lang="es-PE" dirty="0"/>
              <a:t>sí, porque la solución encontrada es la más superficial (condición: coste de acciones iguales y no negativos). </a:t>
            </a:r>
          </a:p>
          <a:p>
            <a:r>
              <a:rPr lang="es-PE" b="1" dirty="0">
                <a:solidFill>
                  <a:srgbClr val="FFC000"/>
                </a:solidFill>
              </a:rPr>
              <a:t>Complejidad: </a:t>
            </a:r>
          </a:p>
          <a:p>
            <a:r>
              <a:rPr lang="es-PE" dirty="0"/>
              <a:t> Tiempo: exponencial O(</a:t>
            </a:r>
            <a:r>
              <a:rPr lang="es-PE" dirty="0" err="1"/>
              <a:t>bd</a:t>
            </a:r>
            <a:r>
              <a:rPr lang="es-PE" dirty="0"/>
              <a:t> )=</a:t>
            </a:r>
            <a:r>
              <a:rPr lang="es-PE" dirty="0" err="1"/>
              <a:t>bd</a:t>
            </a:r>
            <a:r>
              <a:rPr lang="es-PE" dirty="0"/>
              <a:t>+...+b2+b+1. </a:t>
            </a:r>
          </a:p>
          <a:p>
            <a:r>
              <a:rPr lang="es-PE" dirty="0"/>
              <a:t>Espacio: exponencial O(</a:t>
            </a:r>
            <a:r>
              <a:rPr lang="es-PE" dirty="0" err="1"/>
              <a:t>bd</a:t>
            </a:r>
            <a:r>
              <a:rPr lang="es-PE" dirty="0"/>
              <a:t> ) en frontera y O(bd-1) en explorada.</a:t>
            </a:r>
          </a:p>
          <a:p>
            <a:endParaRPr lang="en-U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B1417AB-9C7D-4211-9808-765770FD9F51}"/>
              </a:ext>
            </a:extLst>
          </p:cNvPr>
          <p:cNvCxnSpPr/>
          <p:nvPr/>
        </p:nvCxnSpPr>
        <p:spPr>
          <a:xfrm>
            <a:off x="7476520" y="545059"/>
            <a:ext cx="0" cy="5570806"/>
          </a:xfrm>
          <a:prstGeom prst="line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B39ABD-C978-4C16-9DF2-2758E92E7958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725566" y="308598"/>
            <a:ext cx="5064665" cy="405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MEDIDA DE RENDIMIENTO</a:t>
            </a:r>
          </a:p>
        </p:txBody>
      </p:sp>
    </p:spTree>
    <p:extLst>
      <p:ext uri="{BB962C8B-B14F-4D97-AF65-F5344CB8AC3E}">
        <p14:creationId xmlns:p14="http://schemas.microsoft.com/office/powerpoint/2010/main" val="303478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DA11746-38C0-4E18-ACEF-4ED3DDCD4C6F}"/>
              </a:ext>
            </a:extLst>
          </p:cNvPr>
          <p:cNvSpPr txBox="1"/>
          <p:nvPr/>
        </p:nvSpPr>
        <p:spPr>
          <a:xfrm>
            <a:off x="914400" y="2782669"/>
            <a:ext cx="3277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ANÁLISIS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39459D7-EE8A-4F74-9215-58551936F1E7}"/>
              </a:ext>
            </a:extLst>
          </p:cNvPr>
          <p:cNvCxnSpPr>
            <a:cxnSpLocks/>
          </p:cNvCxnSpPr>
          <p:nvPr/>
        </p:nvCxnSpPr>
        <p:spPr>
          <a:xfrm>
            <a:off x="3502856" y="885144"/>
            <a:ext cx="0" cy="5514536"/>
          </a:xfrm>
          <a:prstGeom prst="lin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78EF04A4-39D6-41CC-8786-97D7DF960C87}"/>
              </a:ext>
            </a:extLst>
          </p:cNvPr>
          <p:cNvSpPr txBox="1"/>
          <p:nvPr/>
        </p:nvSpPr>
        <p:spPr>
          <a:xfrm>
            <a:off x="4009297" y="1280942"/>
            <a:ext cx="71041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FFC000"/>
                </a:solidFill>
              </a:rPr>
              <a:t>Ventajas: </a:t>
            </a:r>
            <a:endParaRPr lang="es-PE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PE" sz="2800" dirty="0"/>
              <a:t> Si hay solución, la encuentra.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PE" sz="2800" dirty="0"/>
              <a:t> Encuentra la solución óptima. </a:t>
            </a:r>
          </a:p>
          <a:p>
            <a:endParaRPr lang="es-PE" sz="2800" b="1" dirty="0">
              <a:solidFill>
                <a:srgbClr val="FFC000"/>
              </a:solidFill>
            </a:endParaRPr>
          </a:p>
          <a:p>
            <a:r>
              <a:rPr lang="es-PE" sz="2800" b="1" dirty="0">
                <a:solidFill>
                  <a:srgbClr val="FFC000"/>
                </a:solidFill>
              </a:rPr>
              <a:t>Desventajas: </a:t>
            </a:r>
            <a:endParaRPr lang="es-PE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PE" sz="2800" dirty="0"/>
              <a:t>Expande muchos nodos inútiles.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PE" sz="2800" dirty="0"/>
              <a:t>Orden exponencial en espacio.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PE" sz="2800" dirty="0"/>
              <a:t>Coste constante y no negativo.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PE" sz="2800" dirty="0"/>
              <a:t>Sólo para problemas muy simples.</a:t>
            </a:r>
          </a:p>
        </p:txBody>
      </p:sp>
    </p:spTree>
    <p:extLst>
      <p:ext uri="{BB962C8B-B14F-4D97-AF65-F5344CB8AC3E}">
        <p14:creationId xmlns:p14="http://schemas.microsoft.com/office/powerpoint/2010/main" val="186004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61709" cy="1325563"/>
          </a:xfrm>
        </p:spPr>
        <p:txBody>
          <a:bodyPr/>
          <a:lstStyle/>
          <a:p>
            <a:r>
              <a:rPr lang="es-PE" dirty="0"/>
              <a:t>Aplicaciones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PE" dirty="0"/>
              <a:t>Es muy útil en diversos problemas  de programación </a:t>
            </a:r>
          </a:p>
          <a:p>
            <a:r>
              <a:rPr lang="es-PE" dirty="0"/>
              <a:t>Por ejemplo</a:t>
            </a:r>
          </a:p>
          <a:p>
            <a:r>
              <a:rPr lang="es-PE" dirty="0"/>
              <a:t>Llegar  de un punto a otro en el menor numero de pasos 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4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7C7C5-28D1-4A94-A5FD-BF57B2B4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55" y="2576945"/>
            <a:ext cx="4802946" cy="1579065"/>
          </a:xfrm>
        </p:spPr>
        <p:txBody>
          <a:bodyPr/>
          <a:lstStyle/>
          <a:p>
            <a:r>
              <a:rPr lang="es-PE" sz="1600" b="0" dirty="0">
                <a:solidFill>
                  <a:schemeClr val="bg2"/>
                </a:solidFill>
              </a:rPr>
              <a:t>La </a:t>
            </a:r>
            <a:r>
              <a:rPr lang="es-PE" sz="1600" dirty="0">
                <a:solidFill>
                  <a:schemeClr val="bg2"/>
                </a:solidFill>
              </a:rPr>
              <a:t>búsqueda en anchura</a:t>
            </a:r>
            <a:r>
              <a:rPr lang="es-PE" sz="1600" b="0" dirty="0">
                <a:solidFill>
                  <a:schemeClr val="bg2"/>
                </a:solidFill>
              </a:rPr>
              <a:t> supone que el recorrido se haga por niveles. Para entender más fácilmente de que se trata, tomando como raíz o nodo inicial el que tiene el número 1. El recorrido se hará en orden numérico, de forma consecutiva hasta llegar al nodo número 7</a:t>
            </a:r>
            <a:endParaRPr lang="es-PE" sz="1600" dirty="0">
              <a:solidFill>
                <a:schemeClr val="bg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DE3D8D-6C2E-48BA-ACCC-D7678B2C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743075"/>
            <a:ext cx="3028950" cy="305752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1095AA-E910-4BA3-B5C7-838938A318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6501" y="5334000"/>
            <a:ext cx="4880300" cy="390525"/>
          </a:xfrm>
        </p:spPr>
        <p:txBody>
          <a:bodyPr/>
          <a:lstStyle/>
          <a:p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8466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Pizarra</Template>
  <TotalTime>1388</TotalTime>
  <Words>573</Words>
  <Application>Microsoft Office PowerPoint</Application>
  <PresentationFormat>Panorámica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Calisto MT</vt:lpstr>
      <vt:lpstr>Century Gothic</vt:lpstr>
      <vt:lpstr>Courier New</vt:lpstr>
      <vt:lpstr>Wingdings</vt:lpstr>
      <vt:lpstr>Wingdings 2</vt:lpstr>
      <vt:lpstr>Pizarra</vt:lpstr>
      <vt:lpstr>Citable</vt:lpstr>
      <vt:lpstr>Presentación de PowerPoint</vt:lpstr>
      <vt:lpstr>Presentación de PowerPoint</vt:lpstr>
      <vt:lpstr>ALGORITMO BFS(BREAFTH FIRST SEARCH) </vt:lpstr>
      <vt:lpstr>RECORRIDO DE GRAFOS</vt:lpstr>
      <vt:lpstr>RECORRIDO EN ANCHURA O BFS (BREADTH FIRST SEARCH)</vt:lpstr>
      <vt:lpstr>Presentación de PowerPoint</vt:lpstr>
      <vt:lpstr>Presentación de PowerPoint</vt:lpstr>
      <vt:lpstr>Aplicaciones </vt:lpstr>
      <vt:lpstr>La búsqueda en anchura supone que el recorrido se haga por niveles. Para entender más fácilmente de que se trata, tomando como raíz o nodo inicial el que tiene el número 1. El recorrido se hará en orden numérico, de forma consecutiva hasta llegar al nodo número 7</vt:lpstr>
      <vt:lpstr>Breadth-first search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InTeL-PC</cp:lastModifiedBy>
  <cp:revision>23</cp:revision>
  <dcterms:created xsi:type="dcterms:W3CDTF">2019-06-26T12:34:33Z</dcterms:created>
  <dcterms:modified xsi:type="dcterms:W3CDTF">2019-06-28T21:16:19Z</dcterms:modified>
</cp:coreProperties>
</file>