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media/image10.jpg" ContentType="image/png"/>
  <Override PartName="/ppt/tags/tag5.xml" ContentType="application/vnd.openxmlformats-officedocument.presentationml.tags+xml"/>
  <Override PartName="/ppt/media/image11.jpg" ContentType="image/png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  <p:sldMasterId id="2147483722" r:id="rId2"/>
    <p:sldMasterId id="2147483668" r:id="rId3"/>
    <p:sldMasterId id="2147483674" r:id="rId4"/>
    <p:sldMasterId id="2147483648" r:id="rId5"/>
    <p:sldMasterId id="2147483684" r:id="rId6"/>
    <p:sldMasterId id="2147483697" r:id="rId7"/>
  </p:sldMasterIdLst>
  <p:notesMasterIdLst>
    <p:notesMasterId r:id="rId30"/>
  </p:notesMasterIdLst>
  <p:handoutMasterIdLst>
    <p:handoutMasterId r:id="rId31"/>
  </p:handoutMasterIdLst>
  <p:sldIdLst>
    <p:sldId id="424" r:id="rId8"/>
    <p:sldId id="434" r:id="rId9"/>
    <p:sldId id="438" r:id="rId10"/>
    <p:sldId id="435" r:id="rId11"/>
    <p:sldId id="439" r:id="rId12"/>
    <p:sldId id="440" r:id="rId13"/>
    <p:sldId id="441" r:id="rId14"/>
    <p:sldId id="442" r:id="rId15"/>
    <p:sldId id="455" r:id="rId16"/>
    <p:sldId id="457" r:id="rId17"/>
    <p:sldId id="458" r:id="rId18"/>
    <p:sldId id="459" r:id="rId19"/>
    <p:sldId id="460" r:id="rId20"/>
    <p:sldId id="446" r:id="rId21"/>
    <p:sldId id="447" r:id="rId22"/>
    <p:sldId id="452" r:id="rId23"/>
    <p:sldId id="448" r:id="rId24"/>
    <p:sldId id="436" r:id="rId25"/>
    <p:sldId id="450" r:id="rId26"/>
    <p:sldId id="451" r:id="rId27"/>
    <p:sldId id="453" r:id="rId28"/>
    <p:sldId id="454" r:id="rId2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F61DF-608A-4863-8EEB-B13EAF41BFD5}" v="328" dt="2020-10-04T01:50:20.97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4" autoAdjust="0"/>
    <p:restoredTop sz="88272" autoAdjust="0"/>
  </p:normalViewPr>
  <p:slideViewPr>
    <p:cSldViewPr snapToGrid="0">
      <p:cViewPr varScale="1">
        <p:scale>
          <a:sx n="99" d="100"/>
          <a:sy n="99" d="100"/>
        </p:scale>
        <p:origin x="531" y="45"/>
      </p:cViewPr>
      <p:guideLst>
        <p:guide orient="horz" pos="2164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395" y="48"/>
      </p:cViewPr>
      <p:guideLst>
        <p:guide orient="horz" pos="2100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10/10/2025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10/10/2025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375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02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05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37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66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0912513-725A-7B3D-7236-D9DF537BD4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66090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7311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47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030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E9EB89DB-0FCB-44DF-1F96-9A2EDDD7D2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820FC66-B1DF-47A9-8103-CDCC888363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068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9AEF4677-339F-8CA2-B0ED-473D9EA817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82BEFDB1-C0BE-4875-BD7E-86FDD31F7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565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830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B396E02D-F2E0-1B1F-A258-256C442E53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4303ED8-136B-40E2-A690-FE4668647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0290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5FE9A9B3-89BF-F3DC-FA80-DEDD36A472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1164939-4755-42C9-9079-2B5AE284E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1121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FB6134F2-2761-390F-47D1-C1565FBC87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6F6AFFF9-3343-4B1B-8898-C1F255D031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878373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3858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extfeld 10">
            <a:extLst>
              <a:ext uri="{FF2B5EF4-FFF2-40B4-BE49-F238E27FC236}">
                <a16:creationId xmlns:a16="http://schemas.microsoft.com/office/drawing/2014/main" id="{154976A3-D458-EBF9-B242-F3440F1111AF}"/>
              </a:ext>
            </a:extLst>
          </p:cNvPr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0414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DD56AED0-DFD4-803D-8FD1-E45CBFBC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186CB456-4823-F0CE-7635-2DF9E971C7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29E1178-5DFD-8585-AA58-E7C1A18B7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5AABF3B-2112-4303-BACC-C389E81E73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40E7229-04EE-4764-BC7E-F87916F4FA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213" indent="0">
              <a:buNone/>
              <a:defRPr/>
            </a:lvl3pPr>
            <a:lvl4pPr marL="360363" indent="0">
              <a:buNone/>
              <a:defRPr/>
            </a:lvl4pPr>
            <a:lvl5pPr marL="538162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sldNum="0" hdr="0" ft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6966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4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24" r:id="rId2"/>
  </p:sldLayoutIdLst>
  <p:hf sldNum="0"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Chair for Data Processing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 School of Computation, Information and Technology</a:t>
            </a:r>
          </a:p>
          <a:p>
            <a:pPr>
              <a:lnSpc>
                <a:spcPts val="900"/>
              </a:lnSpc>
            </a:pPr>
            <a:r>
              <a:rPr lang="de-DE" sz="800" kern="1200" baseline="0" dirty="0">
                <a:solidFill>
                  <a:schemeClr val="tx2"/>
                </a:solidFill>
                <a:latin typeface="Arial" charset="0"/>
                <a:ea typeface="+mn-ea"/>
                <a:cs typeface="Arial" charset="0"/>
              </a:rPr>
              <a:t>Technical University of Munich</a:t>
            </a:r>
            <a:endParaRPr lang="de-DE" sz="800" kern="1200" dirty="0">
              <a:solidFill>
                <a:schemeClr val="tx2"/>
              </a:solidFill>
              <a:latin typeface="Arial" charset="0"/>
              <a:ea typeface="+mn-ea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sldNum="0"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16" r:id="rId3"/>
    <p:sldLayoutId id="2147483704" r:id="rId4"/>
    <p:sldLayoutId id="2147483714" r:id="rId5"/>
    <p:sldLayoutId id="2147483713" r:id="rId6"/>
    <p:sldLayoutId id="2147483712" r:id="rId7"/>
    <p:sldLayoutId id="2147483715" r:id="rId8"/>
    <p:sldLayoutId id="2147483657" r:id="rId9"/>
    <p:sldLayoutId id="2147483717" r:id="rId10"/>
    <p:sldLayoutId id="2147483711" r:id="rId11"/>
    <p:sldLayoutId id="2147483718" r:id="rId12"/>
    <p:sldLayoutId id="2147483703" r:id="rId13"/>
    <p:sldLayoutId id="2147483719" r:id="rId14"/>
    <p:sldLayoutId id="2147483653" r:id="rId15"/>
    <p:sldLayoutId id="2147483721" r:id="rId16"/>
    <p:sldLayoutId id="2147483656" r:id="rId17"/>
    <p:sldLayoutId id="2147483720" r:id="rId18"/>
  </p:sldLayoutIdLst>
  <p:hf sldNum="0"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sldNum="0" hdr="0" ft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B39F-ACCB-FE86-2BFE-3A1E77DA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 Sole Pressure Sens</a:t>
            </a:r>
            <a:r>
              <a:rPr lang="en-US" altLang="zh-CN" dirty="0"/>
              <a:t>or - </a:t>
            </a:r>
            <a:r>
              <a:rPr lang="en-US" dirty="0"/>
              <a:t>Wireless </a:t>
            </a:r>
            <a:r>
              <a:rPr lang="en-US" altLang="zh-CN" dirty="0"/>
              <a:t>P</a:t>
            </a:r>
            <a:r>
              <a:rPr lang="en-US" dirty="0"/>
              <a:t>lantar-pressure Sensing and Frame-synchronized Analysis for Footwear Design.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595D-041C-B25A-2A49-280F3AC1F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162" y="4171500"/>
            <a:ext cx="8508999" cy="900644"/>
          </a:xfrm>
        </p:spPr>
        <p:txBody>
          <a:bodyPr/>
          <a:lstStyle/>
          <a:p>
            <a:r>
              <a:rPr lang="en-GB" dirty="0"/>
              <a:t>G2: Ahmed Hakim</a:t>
            </a:r>
            <a:r>
              <a:rPr lang="en-US" dirty="0"/>
              <a:t>, </a:t>
            </a:r>
            <a:r>
              <a:rPr lang="en-GB" dirty="0"/>
              <a:t>Hamda </a:t>
            </a:r>
            <a:r>
              <a:rPr lang="en-GB" dirty="0" err="1"/>
              <a:t>Zarrouk</a:t>
            </a:r>
            <a:r>
              <a:rPr lang="en-GB" dirty="0"/>
              <a:t>, </a:t>
            </a:r>
            <a:r>
              <a:rPr lang="en-GB" dirty="0" err="1"/>
              <a:t>Haosong</a:t>
            </a:r>
            <a:r>
              <a:rPr lang="en-GB" dirty="0"/>
              <a:t> Li, </a:t>
            </a:r>
          </a:p>
          <a:p>
            <a:r>
              <a:rPr lang="en-GB" dirty="0"/>
              <a:t>Natali </a:t>
            </a:r>
            <a:r>
              <a:rPr lang="en-GB" dirty="0" err="1"/>
              <a:t>Tckvitishvili</a:t>
            </a:r>
            <a:r>
              <a:rPr lang="en-GB" dirty="0"/>
              <a:t>, Nicholas Koch, </a:t>
            </a:r>
            <a:r>
              <a:rPr lang="en-GB" dirty="0" err="1"/>
              <a:t>Tianle</a:t>
            </a:r>
            <a:r>
              <a:rPr lang="en-GB" dirty="0"/>
              <a:t> Sun, Yi Yue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03FD6-29FB-717C-3515-A15A566CD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Clinical Applications of Computational Medicine (</a:t>
            </a:r>
            <a:r>
              <a:rPr lang="en-US" dirty="0" err="1"/>
              <a:t>CAoCM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8845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01BBB-5B39-149E-BE8A-F1548A0E1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29CB35-1DB1-C864-C1F9-AEF9950A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Controller with B</a:t>
            </a:r>
            <a:r>
              <a:rPr lang="en-US" dirty="0" err="1"/>
              <a:t>luetooth</a:t>
            </a:r>
            <a:r>
              <a:rPr lang="en-US" dirty="0"/>
              <a:t> Low Energie</a:t>
            </a:r>
            <a:endParaRPr lang="en-GB" dirty="0"/>
          </a:p>
        </p:txBody>
      </p:sp>
      <p:pic>
        <p:nvPicPr>
          <p:cNvPr id="13" name="Picture 12" descr="A yellow device with a green strap&#10;&#10;AI-generated content may be incorrect.">
            <a:extLst>
              <a:ext uri="{FF2B5EF4-FFF2-40B4-BE49-F238E27FC236}">
                <a16:creationId xmlns:a16="http://schemas.microsoft.com/office/drawing/2014/main" id="{D70FEADB-28FF-76D6-8E9A-40CF3EB2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86" y="1169291"/>
            <a:ext cx="3238902" cy="3006463"/>
          </a:xfrm>
          <a:prstGeom prst="rect">
            <a:avLst/>
          </a:prstGeom>
        </p:spPr>
      </p:pic>
      <p:pic>
        <p:nvPicPr>
          <p:cNvPr id="4" name="Picture 3" descr="A bluetooth symbol on a black background&#10;&#10;AI-generated content may be incorrect.">
            <a:extLst>
              <a:ext uri="{FF2B5EF4-FFF2-40B4-BE49-F238E27FC236}">
                <a16:creationId xmlns:a16="http://schemas.microsoft.com/office/drawing/2014/main" id="{587DBDFD-9C49-760D-83E5-4FBB32E6B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281" y="2007008"/>
            <a:ext cx="573119" cy="6033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5393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87E5D-FF52-456B-B3DF-A1C7C8DF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10C300-7049-9362-6765-38DE0854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Controller with B</a:t>
            </a:r>
            <a:r>
              <a:rPr lang="en-US" dirty="0" err="1"/>
              <a:t>luetooth</a:t>
            </a:r>
            <a:r>
              <a:rPr lang="en-US" dirty="0"/>
              <a:t> Low Energie</a:t>
            </a:r>
            <a:endParaRPr lang="en-GB" dirty="0"/>
          </a:p>
        </p:txBody>
      </p:sp>
      <p:pic>
        <p:nvPicPr>
          <p:cNvPr id="13" name="Picture 12" descr="A yellow device with a green strap&#10;&#10;AI-generated content may be incorrect.">
            <a:extLst>
              <a:ext uri="{FF2B5EF4-FFF2-40B4-BE49-F238E27FC236}">
                <a16:creationId xmlns:a16="http://schemas.microsoft.com/office/drawing/2014/main" id="{7BBF2321-45C4-F86D-5661-6E7F9BD57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86" y="1169291"/>
            <a:ext cx="3238902" cy="3006463"/>
          </a:xfrm>
          <a:prstGeom prst="rect">
            <a:avLst/>
          </a:prstGeom>
        </p:spPr>
      </p:pic>
      <p:pic>
        <p:nvPicPr>
          <p:cNvPr id="6" name="Picture 5" descr="A black background with a white circle&#10;&#10;AI-generated content may be incorrect.">
            <a:extLst>
              <a:ext uri="{FF2B5EF4-FFF2-40B4-BE49-F238E27FC236}">
                <a16:creationId xmlns:a16="http://schemas.microsoft.com/office/drawing/2014/main" id="{2B292A32-17D6-3D74-7850-219DCFBC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890" y="1939770"/>
            <a:ext cx="1260389" cy="764006"/>
          </a:xfrm>
          <a:prstGeom prst="rect">
            <a:avLst/>
          </a:prstGeom>
        </p:spPr>
      </p:pic>
      <p:pic>
        <p:nvPicPr>
          <p:cNvPr id="7" name="Picture 6" descr="A bluetooth symbol on a black background&#10;&#10;AI-generated content may be incorrect.">
            <a:extLst>
              <a:ext uri="{FF2B5EF4-FFF2-40B4-BE49-F238E27FC236}">
                <a16:creationId xmlns:a16="http://schemas.microsoft.com/office/drawing/2014/main" id="{9B13BD24-D2B3-1612-5E54-B8C92D461A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81" y="2007008"/>
            <a:ext cx="573119" cy="6033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00442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439E-704D-B821-774F-2D6A7850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C0802B-42BD-396F-61A5-54944A22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Controller with B</a:t>
            </a:r>
            <a:r>
              <a:rPr lang="en-US" dirty="0" err="1"/>
              <a:t>luetooth</a:t>
            </a:r>
            <a:r>
              <a:rPr lang="en-US" dirty="0"/>
              <a:t> Low Energie</a:t>
            </a:r>
            <a:endParaRPr lang="en-GB" dirty="0"/>
          </a:p>
        </p:txBody>
      </p:sp>
      <p:pic>
        <p:nvPicPr>
          <p:cNvPr id="13" name="Picture 12" descr="A yellow device with a green strap&#10;&#10;AI-generated content may be incorrect.">
            <a:extLst>
              <a:ext uri="{FF2B5EF4-FFF2-40B4-BE49-F238E27FC236}">
                <a16:creationId xmlns:a16="http://schemas.microsoft.com/office/drawing/2014/main" id="{F77342F8-BAE7-63B7-7A53-90DA42AA4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86" y="1169291"/>
            <a:ext cx="3238902" cy="3006463"/>
          </a:xfrm>
          <a:prstGeom prst="rect">
            <a:avLst/>
          </a:prstGeom>
        </p:spPr>
      </p:pic>
      <p:pic>
        <p:nvPicPr>
          <p:cNvPr id="10" name="Picture 9" descr="A close up of a logo&#10;&#10;AI-generated content may be incorrect.">
            <a:extLst>
              <a:ext uri="{FF2B5EF4-FFF2-40B4-BE49-F238E27FC236}">
                <a16:creationId xmlns:a16="http://schemas.microsoft.com/office/drawing/2014/main" id="{5A4CD9DA-4D33-9761-715E-DCE67DDFC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889" y="1939770"/>
            <a:ext cx="1260390" cy="764006"/>
          </a:xfrm>
          <a:prstGeom prst="rect">
            <a:avLst/>
          </a:prstGeom>
        </p:spPr>
      </p:pic>
      <p:pic>
        <p:nvPicPr>
          <p:cNvPr id="11" name="Picture 10" descr="A bluetooth symbol on a black background&#10;&#10;AI-generated content may be incorrect.">
            <a:extLst>
              <a:ext uri="{FF2B5EF4-FFF2-40B4-BE49-F238E27FC236}">
                <a16:creationId xmlns:a16="http://schemas.microsoft.com/office/drawing/2014/main" id="{2FF33DEE-E7E3-F2D7-11FB-F071AEEC9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81" y="1953430"/>
            <a:ext cx="573119" cy="6033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54310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C134E-351E-0EC5-02D5-A2347472C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3B4B3C-E697-A8A2-9BAB-7417C5E7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Controller with B</a:t>
            </a:r>
            <a:r>
              <a:rPr lang="en-US" dirty="0" err="1"/>
              <a:t>luetooth</a:t>
            </a:r>
            <a:r>
              <a:rPr lang="en-US" dirty="0"/>
              <a:t> Low Energie</a:t>
            </a:r>
            <a:endParaRPr lang="en-GB" dirty="0"/>
          </a:p>
        </p:txBody>
      </p:sp>
      <p:pic>
        <p:nvPicPr>
          <p:cNvPr id="13" name="Picture 12" descr="A yellow device with a green strap&#10;&#10;AI-generated content may be incorrect.">
            <a:extLst>
              <a:ext uri="{FF2B5EF4-FFF2-40B4-BE49-F238E27FC236}">
                <a16:creationId xmlns:a16="http://schemas.microsoft.com/office/drawing/2014/main" id="{1091EDC3-40B6-F44F-430B-913E276F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86" y="1169291"/>
            <a:ext cx="3238902" cy="3006463"/>
          </a:xfrm>
          <a:prstGeom prst="rect">
            <a:avLst/>
          </a:prstGeom>
        </p:spPr>
      </p:pic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9D9B59AE-D573-C72B-1DD7-29685D3DC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156" y="1926569"/>
            <a:ext cx="1303945" cy="790408"/>
          </a:xfrm>
          <a:prstGeom prst="rect">
            <a:avLst/>
          </a:prstGeom>
        </p:spPr>
      </p:pic>
      <p:pic>
        <p:nvPicPr>
          <p:cNvPr id="4" name="Picture 3" descr="A bluetooth symbol on a black background&#10;&#10;AI-generated content may be incorrect.">
            <a:extLst>
              <a:ext uri="{FF2B5EF4-FFF2-40B4-BE49-F238E27FC236}">
                <a16:creationId xmlns:a16="http://schemas.microsoft.com/office/drawing/2014/main" id="{98563AC4-A342-F87E-2AA6-1C651BFC8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81" y="2007008"/>
            <a:ext cx="573119" cy="6033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6274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BF84D-4539-394C-BE0F-6D2E8995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F92A48-84DB-9729-AE92-CC4FE1EC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Controller with B</a:t>
            </a:r>
            <a:r>
              <a:rPr lang="en-US" dirty="0" err="1"/>
              <a:t>luetooth</a:t>
            </a:r>
            <a:r>
              <a:rPr lang="en-US" dirty="0"/>
              <a:t> Low Energie</a:t>
            </a:r>
            <a:endParaRPr lang="en-GB" dirty="0"/>
          </a:p>
        </p:txBody>
      </p:sp>
      <p:pic>
        <p:nvPicPr>
          <p:cNvPr id="6" name="Picture 5" descr="A close up of a logo&#10;&#10;AI-generated content may be incorrect.">
            <a:extLst>
              <a:ext uri="{FF2B5EF4-FFF2-40B4-BE49-F238E27FC236}">
                <a16:creationId xmlns:a16="http://schemas.microsoft.com/office/drawing/2014/main" id="{548582BF-7DDA-59F7-B19A-93391EB7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56" y="1926569"/>
            <a:ext cx="1303945" cy="790408"/>
          </a:xfrm>
          <a:prstGeom prst="rect">
            <a:avLst/>
          </a:prstGeom>
        </p:spPr>
      </p:pic>
      <p:pic>
        <p:nvPicPr>
          <p:cNvPr id="3" name="Picture 2" descr="A black and white envelope&#10;&#10;AI-generated content may be incorrect.">
            <a:extLst>
              <a:ext uri="{FF2B5EF4-FFF2-40B4-BE49-F238E27FC236}">
                <a16:creationId xmlns:a16="http://schemas.microsoft.com/office/drawing/2014/main" id="{C2E56748-38E2-AEA8-3B5E-F64C5EF59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151" y="1691038"/>
            <a:ext cx="562075" cy="562075"/>
          </a:xfrm>
          <a:prstGeom prst="rect">
            <a:avLst/>
          </a:prstGeom>
        </p:spPr>
      </p:pic>
      <p:pic>
        <p:nvPicPr>
          <p:cNvPr id="9" name="Picture 8" descr="A bluetooth symbol on a black background&#10;&#10;AI-generated content may be incorrect.">
            <a:extLst>
              <a:ext uri="{FF2B5EF4-FFF2-40B4-BE49-F238E27FC236}">
                <a16:creationId xmlns:a16="http://schemas.microsoft.com/office/drawing/2014/main" id="{6D27F961-F8F8-0803-9673-C3D78B4A4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281" y="2007008"/>
            <a:ext cx="573119" cy="60333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9085180-2E09-58F3-CB65-EE07EB758860}"/>
              </a:ext>
            </a:extLst>
          </p:cNvPr>
          <p:cNvGrpSpPr/>
          <p:nvPr/>
        </p:nvGrpSpPr>
        <p:grpSpPr>
          <a:xfrm>
            <a:off x="6358222" y="1691038"/>
            <a:ext cx="1530416" cy="1018791"/>
            <a:chOff x="6358222" y="1691038"/>
            <a:chExt cx="1530416" cy="101879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D10916-89A4-F391-A876-96106096BF03}"/>
                </a:ext>
              </a:extLst>
            </p:cNvPr>
            <p:cNvSpPr/>
            <p:nvPr/>
          </p:nvSpPr>
          <p:spPr>
            <a:xfrm>
              <a:off x="6358222" y="1691038"/>
              <a:ext cx="1530416" cy="6352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FF76299-DB52-83B1-9DD9-2D966E78A972}"/>
                </a:ext>
              </a:extLst>
            </p:cNvPr>
            <p:cNvCxnSpPr/>
            <p:nvPr/>
          </p:nvCxnSpPr>
          <p:spPr>
            <a:xfrm>
              <a:off x="6964613" y="2335246"/>
              <a:ext cx="0" cy="29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C8DE6AC-4968-25C6-ABF4-1FAAE169F043}"/>
                </a:ext>
              </a:extLst>
            </p:cNvPr>
            <p:cNvCxnSpPr/>
            <p:nvPr/>
          </p:nvCxnSpPr>
          <p:spPr>
            <a:xfrm>
              <a:off x="7296684" y="2335246"/>
              <a:ext cx="0" cy="29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Chord 23">
              <a:extLst>
                <a:ext uri="{FF2B5EF4-FFF2-40B4-BE49-F238E27FC236}">
                  <a16:creationId xmlns:a16="http://schemas.microsoft.com/office/drawing/2014/main" id="{0147A15D-8A9D-428A-0B1C-3627A2245244}"/>
                </a:ext>
              </a:extLst>
            </p:cNvPr>
            <p:cNvSpPr/>
            <p:nvPr/>
          </p:nvSpPr>
          <p:spPr>
            <a:xfrm rot="16200000">
              <a:off x="7027122" y="2254104"/>
              <a:ext cx="192616" cy="162283"/>
            </a:xfrm>
            <a:prstGeom prst="chord">
              <a:avLst>
                <a:gd name="adj1" fmla="val 5322972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DE" dirty="0"/>
            </a:p>
          </p:txBody>
        </p:sp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2D346974-5820-61C8-76E9-F20970858C2F}"/>
                </a:ext>
              </a:extLst>
            </p:cNvPr>
            <p:cNvSpPr/>
            <p:nvPr/>
          </p:nvSpPr>
          <p:spPr>
            <a:xfrm rot="16200000">
              <a:off x="7098030" y="2342705"/>
              <a:ext cx="76200" cy="658048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18632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009CE-84F1-4BDF-41B2-F862D6EF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9995B9-CC37-7A39-385A-705CFCAE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Better Data Management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E4D8B8C-14C6-335D-A758-73D1FD92DD2D}"/>
              </a:ext>
            </a:extLst>
          </p:cNvPr>
          <p:cNvGrpSpPr/>
          <p:nvPr/>
        </p:nvGrpSpPr>
        <p:grpSpPr>
          <a:xfrm>
            <a:off x="6358222" y="1691038"/>
            <a:ext cx="1530416" cy="1018791"/>
            <a:chOff x="6358222" y="1691038"/>
            <a:chExt cx="1530416" cy="10187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F01A1D-2455-2F0A-B1AC-ED209F75DB3B}"/>
                </a:ext>
              </a:extLst>
            </p:cNvPr>
            <p:cNvSpPr/>
            <p:nvPr/>
          </p:nvSpPr>
          <p:spPr>
            <a:xfrm>
              <a:off x="6358222" y="1691038"/>
              <a:ext cx="1530416" cy="6352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DE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2EAAD8-3B64-A66C-6364-459698AC2B59}"/>
                </a:ext>
              </a:extLst>
            </p:cNvPr>
            <p:cNvCxnSpPr/>
            <p:nvPr/>
          </p:nvCxnSpPr>
          <p:spPr>
            <a:xfrm>
              <a:off x="6964613" y="2335246"/>
              <a:ext cx="0" cy="29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F038CA-DE45-9424-D049-74AE73CF3A47}"/>
                </a:ext>
              </a:extLst>
            </p:cNvPr>
            <p:cNvCxnSpPr/>
            <p:nvPr/>
          </p:nvCxnSpPr>
          <p:spPr>
            <a:xfrm>
              <a:off x="7296684" y="2335246"/>
              <a:ext cx="0" cy="2983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hord 9">
              <a:extLst>
                <a:ext uri="{FF2B5EF4-FFF2-40B4-BE49-F238E27FC236}">
                  <a16:creationId xmlns:a16="http://schemas.microsoft.com/office/drawing/2014/main" id="{3E0BB9BA-832C-3AA9-14EF-83052E505A2A}"/>
                </a:ext>
              </a:extLst>
            </p:cNvPr>
            <p:cNvSpPr/>
            <p:nvPr/>
          </p:nvSpPr>
          <p:spPr>
            <a:xfrm rot="16200000">
              <a:off x="7027122" y="2254104"/>
              <a:ext cx="192616" cy="162283"/>
            </a:xfrm>
            <a:prstGeom prst="chord">
              <a:avLst>
                <a:gd name="adj1" fmla="val 5322972"/>
                <a:gd name="adj2" fmla="val 162000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DE" dirty="0"/>
            </a:p>
          </p:txBody>
        </p:sp>
        <p:sp>
          <p:nvSpPr>
            <p:cNvPr id="11" name="Flowchart: Delay 10">
              <a:extLst>
                <a:ext uri="{FF2B5EF4-FFF2-40B4-BE49-F238E27FC236}">
                  <a16:creationId xmlns:a16="http://schemas.microsoft.com/office/drawing/2014/main" id="{7C001827-E195-2852-71C0-072D2E136F3C}"/>
                </a:ext>
              </a:extLst>
            </p:cNvPr>
            <p:cNvSpPr/>
            <p:nvPr/>
          </p:nvSpPr>
          <p:spPr>
            <a:xfrm rot="16200000">
              <a:off x="7098030" y="2342705"/>
              <a:ext cx="76200" cy="658048"/>
            </a:xfrm>
            <a:prstGeom prst="flowChartDelay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DE" dirty="0"/>
            </a:p>
          </p:txBody>
        </p:sp>
      </p:grpSp>
      <p:pic>
        <p:nvPicPr>
          <p:cNvPr id="3" name="Picture 2" descr="A black and white envelope&#10;&#10;AI-generated content may be incorrect.">
            <a:extLst>
              <a:ext uri="{FF2B5EF4-FFF2-40B4-BE49-F238E27FC236}">
                <a16:creationId xmlns:a16="http://schemas.microsoft.com/office/drawing/2014/main" id="{B311DAC8-87D7-4147-4C48-B9EC4E76B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178" y="1725970"/>
            <a:ext cx="562075" cy="562075"/>
          </a:xfrm>
          <a:prstGeom prst="rect">
            <a:avLst/>
          </a:prstGeom>
        </p:spPr>
      </p:pic>
      <p:pic>
        <p:nvPicPr>
          <p:cNvPr id="13" name="Picture 12" descr="A blue logo with a feather&#10;&#10;AI-generated content may be incorrect.">
            <a:extLst>
              <a:ext uri="{FF2B5EF4-FFF2-40B4-BE49-F238E27FC236}">
                <a16:creationId xmlns:a16="http://schemas.microsoft.com/office/drawing/2014/main" id="{55C7CCA1-2F3A-85D8-A5FB-32DFDEBD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" y="1586430"/>
            <a:ext cx="6280547" cy="282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46B46-99CD-0079-DA1A-D8B0960D0D98}"/>
              </a:ext>
            </a:extLst>
          </p:cNvPr>
          <p:cNvSpPr txBox="1"/>
          <p:nvPr/>
        </p:nvSpPr>
        <p:spPr>
          <a:xfrm>
            <a:off x="3950168" y="4412323"/>
            <a:ext cx="3185962" cy="1991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 i="1" dirty="0">
                <a:solidFill>
                  <a:srgbClr val="0E2841"/>
                </a:solidFill>
                <a:latin typeface="Aptos" panose="020B0004020202020204" pitchFamily="34" charset="0"/>
              </a:rPr>
              <a:t>Source</a:t>
            </a:r>
            <a:r>
              <a:rPr lang="zh-CN" alt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： </a:t>
            </a:r>
            <a:r>
              <a:rPr lang="en-US" altLang="zh-CN" sz="1200" i="1" dirty="0">
                <a:solidFill>
                  <a:srgbClr val="0E2841"/>
                </a:solidFill>
                <a:latin typeface="Aptos" panose="020B0004020202020204" pitchFamily="34" charset="0"/>
              </a:rPr>
              <a:t>https://www.sqlite.org/</a:t>
            </a:r>
            <a:endParaRPr lang="en-DE" sz="1200" i="1" dirty="0">
              <a:solidFill>
                <a:srgbClr val="0E284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61BED-41A9-777A-FC77-1360FE52B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820573-FB31-72CE-3D62-DA62BE0C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Better Data Management</a:t>
            </a:r>
          </a:p>
        </p:txBody>
      </p:sp>
      <p:pic>
        <p:nvPicPr>
          <p:cNvPr id="13" name="Picture 12" descr="A blue logo with a feather&#10;&#10;AI-generated content may be incorrect.">
            <a:extLst>
              <a:ext uri="{FF2B5EF4-FFF2-40B4-BE49-F238E27FC236}">
                <a16:creationId xmlns:a16="http://schemas.microsoft.com/office/drawing/2014/main" id="{9167B938-D89C-58FD-B6FB-E5AD263C4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" y="2702853"/>
            <a:ext cx="3799297" cy="1709470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A2D85B9-F036-4480-2F35-FD3128EF3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788" y="821464"/>
            <a:ext cx="4575074" cy="38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4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3A112-3317-4407-2A3C-0D6129230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logo with a feather&#10;&#10;AI-generated content may be incorrect.">
            <a:extLst>
              <a:ext uri="{FF2B5EF4-FFF2-40B4-BE49-F238E27FC236}">
                <a16:creationId xmlns:a16="http://schemas.microsoft.com/office/drawing/2014/main" id="{F1130D80-07BC-94D7-04D0-621CB2236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" y="2702853"/>
            <a:ext cx="3799297" cy="1709470"/>
          </a:xfrm>
          <a:prstGeom prst="rect">
            <a:avLst/>
          </a:prstGeom>
        </p:spPr>
      </p:pic>
      <p:sp>
        <p:nvSpPr>
          <p:cNvPr id="11" name="矩形 1">
            <a:extLst>
              <a:ext uri="{FF2B5EF4-FFF2-40B4-BE49-F238E27FC236}">
                <a16:creationId xmlns:a16="http://schemas.microsoft.com/office/drawing/2014/main" id="{64DF012C-777B-2D12-111B-BA2A0714392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E66505-067A-BEF7-61CD-2579AF22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GB" dirty="0"/>
              <a:t>Better Data Management</a:t>
            </a:r>
          </a:p>
        </p:txBody>
      </p: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80FC0AD-9184-B948-A18B-D7C7A5F16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788" y="821464"/>
            <a:ext cx="4575074" cy="38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9DB849E-A752-55F6-D5A1-4237BE50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966" y="2151363"/>
            <a:ext cx="8508999" cy="3463775"/>
          </a:xfrm>
        </p:spPr>
        <p:txBody>
          <a:bodyPr/>
          <a:lstStyle/>
          <a:p>
            <a:pPr algn="ctr"/>
            <a:r>
              <a:rPr lang="en-US" sz="2400" dirty="0"/>
              <a:t>Does a thin leather sole affect the foot’s ability to feel?</a:t>
            </a:r>
            <a:endParaRPr lang="en-DE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860091-D945-DC22-CFCD-10318D3F2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701AAC1-DC0F-5CFE-8EC9-42AEB4AFB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Back to the Question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1683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A23A0-B0C9-85D1-3E21-85C097BB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FB69A62-39BC-B055-FBDE-BCA2A29C47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8" y="1957591"/>
            <a:ext cx="3984291" cy="265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C18602C-B9B5-81E7-4B9E-C29173AB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082855F-566E-32E6-237B-A809720522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Specialized Instruments for Mechanoreception or Tactile Sensitivity</a:t>
            </a:r>
            <a:endParaRPr lang="en-D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FA50987-A7A5-52BD-6197-22BE5849D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65" y="1694221"/>
            <a:ext cx="3852643" cy="257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7D5A0-06FE-6B57-63D1-A4CEA2CC25C5}"/>
              </a:ext>
            </a:extLst>
          </p:cNvPr>
          <p:cNvSpPr txBox="1"/>
          <p:nvPr/>
        </p:nvSpPr>
        <p:spPr>
          <a:xfrm>
            <a:off x="4572000" y="467794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Both g</a:t>
            </a:r>
            <a:r>
              <a:rPr lang="en-US" sz="1200" b="0" i="1" dirty="0">
                <a:solidFill>
                  <a:srgbClr val="0E2841"/>
                </a:solidFill>
                <a:effectLst/>
                <a:latin typeface="Aptos" panose="020B0004020202020204" pitchFamily="34" charset="0"/>
              </a:rPr>
              <a:t>enerated with Assistance by </a:t>
            </a:r>
            <a:r>
              <a:rPr 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ChatGPT (OpenAI, 2025</a:t>
            </a:r>
            <a:r>
              <a:rPr lang="zh-CN" alt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）</a:t>
            </a:r>
            <a:endParaRPr lang="en-DE" sz="1200" i="1" dirty="0">
              <a:solidFill>
                <a:srgbClr val="0E284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95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184F16B-3ED7-75B9-BB21-4B34F3F35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83" y="856648"/>
            <a:ext cx="6431058" cy="3810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Title 3">
            <a:extLst>
              <a:ext uri="{FF2B5EF4-FFF2-40B4-BE49-F238E27FC236}">
                <a16:creationId xmlns:a16="http://schemas.microsoft.com/office/drawing/2014/main" id="{0E3683A4-4E16-A816-A0BB-D16F9A76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390363"/>
          </a:xfrm>
        </p:spPr>
        <p:txBody>
          <a:bodyPr/>
          <a:lstStyle/>
          <a:p>
            <a:r>
              <a:rPr lang="en-US" altLang="zh-CN" dirty="0" err="1"/>
              <a:t>Fullsoul</a:t>
            </a:r>
            <a:r>
              <a:rPr lang="en-US" altLang="zh-CN" dirty="0"/>
              <a:t> </a:t>
            </a:r>
            <a:r>
              <a:rPr lang="en-US" altLang="zh-CN" dirty="0" err="1"/>
              <a:t>Runningpad</a:t>
            </a:r>
            <a:r>
              <a:rPr lang="en-US" altLang="zh-CN" dirty="0"/>
              <a:t> - </a:t>
            </a:r>
            <a:r>
              <a:rPr lang="en-US" altLang="zh-CN" sz="1800" i="1" dirty="0">
                <a:solidFill>
                  <a:srgbClr val="0E2841"/>
                </a:solidFill>
                <a:latin typeface="Aptos" panose="020B0004020202020204" pitchFamily="34" charset="0"/>
              </a:rPr>
              <a:t>From </a:t>
            </a:r>
            <a:r>
              <a:rPr lang="en-US" sz="1800" i="1" dirty="0">
                <a:solidFill>
                  <a:srgbClr val="0E2841"/>
                </a:solidFill>
                <a:latin typeface="Aptos" panose="020B0004020202020204" pitchFamily="34" charset="0"/>
              </a:rPr>
              <a:t>[Burian et al., 2024]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1FD14-5028-5C23-D640-43822C91E879}"/>
              </a:ext>
            </a:extLst>
          </p:cNvPr>
          <p:cNvSpPr txBox="1"/>
          <p:nvPr/>
        </p:nvSpPr>
        <p:spPr>
          <a:xfrm>
            <a:off x="4750068" y="466705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1" dirty="0">
                <a:solidFill>
                  <a:srgbClr val="0E2841"/>
                </a:solidFill>
                <a:effectLst/>
                <a:latin typeface="Aptos" panose="020B0004020202020204" pitchFamily="34" charset="0"/>
              </a:rPr>
              <a:t>Generated with Assistance by </a:t>
            </a:r>
            <a:r>
              <a:rPr 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ChatGPT (OpenAI, 2025</a:t>
            </a:r>
            <a:r>
              <a:rPr lang="zh-CN" alt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）</a:t>
            </a:r>
            <a:endParaRPr lang="en-DE" sz="1200" i="1" dirty="0">
              <a:solidFill>
                <a:srgbClr val="0E284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52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09935-F679-C8B7-3D07-F7CB35222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7808C2-00D3-6773-566F-33F5D6A65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DF8FAA-5FF0-FB85-AFD0-6E84A8E0B9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convenient</a:t>
            </a:r>
            <a:r>
              <a:rPr lang="en-US" altLang="zh-CN"/>
              <a:t> Synchronization of the Data with Video</a:t>
            </a:r>
            <a:endParaRPr lang="en-DE" dirty="0"/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8A70C4A-F1D9-BE13-28D1-42A5CDA8713A}"/>
              </a:ext>
            </a:extLst>
          </p:cNvPr>
          <p:cNvSpPr txBox="1">
            <a:spLocks/>
          </p:cNvSpPr>
          <p:nvPr/>
        </p:nvSpPr>
        <p:spPr>
          <a:xfrm>
            <a:off x="311161" y="1107942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213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363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2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C9991C-E494-0A89-6CAD-9EDE9AB09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9" r="-3" b="-3"/>
          <a:stretch>
            <a:fillRect/>
          </a:stretch>
        </p:blipFill>
        <p:spPr bwMode="auto">
          <a:xfrm>
            <a:off x="311161" y="1107942"/>
            <a:ext cx="3931672" cy="32679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8572C8D-1245-1BD5-B8BA-E7408778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3" r="13477" b="4"/>
          <a:stretch>
            <a:fillRect/>
          </a:stretch>
        </p:blipFill>
        <p:spPr bwMode="auto">
          <a:xfrm>
            <a:off x="4639250" y="1107942"/>
            <a:ext cx="3931672" cy="326794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9869CA-42B5-CB31-C8E0-5E6034CA4E2C}"/>
              </a:ext>
            </a:extLst>
          </p:cNvPr>
          <p:cNvSpPr txBox="1"/>
          <p:nvPr/>
        </p:nvSpPr>
        <p:spPr>
          <a:xfrm>
            <a:off x="4572000" y="4500819"/>
            <a:ext cx="3998922" cy="2005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Reproduced from [Burian et al., 2024],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558418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FD3B9-3E27-48F7-B8A1-0792EF6D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5ABE382-2EF4-DDE7-35F5-676B94D51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56" y="151674"/>
            <a:ext cx="5580952" cy="2838095"/>
          </a:xfrm>
          <a:prstGeom prst="rect">
            <a:avLst/>
          </a:prstGeom>
        </p:spPr>
      </p:pic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EC83E24-4551-F9CE-3CB0-BDA93F738FF1}"/>
              </a:ext>
            </a:extLst>
          </p:cNvPr>
          <p:cNvSpPr txBox="1">
            <a:spLocks/>
          </p:cNvSpPr>
          <p:nvPr/>
        </p:nvSpPr>
        <p:spPr>
          <a:xfrm>
            <a:off x="311161" y="1107942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213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363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2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BECF7-44C9-20DF-3AA8-B8A5B4FFB5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60" y="326612"/>
            <a:ext cx="8508999" cy="303196"/>
          </a:xfrm>
        </p:spPr>
        <p:txBody>
          <a:bodyPr/>
          <a:lstStyle/>
          <a:p>
            <a:pPr algn="ctr"/>
            <a:r>
              <a:rPr lang="en-US" sz="2000" dirty="0"/>
              <a:t>Project Acknowledgment</a:t>
            </a:r>
            <a:endParaRPr lang="en-D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617C8-B27F-DA9F-159C-124C6C8F3B8F}"/>
              </a:ext>
            </a:extLst>
          </p:cNvPr>
          <p:cNvSpPr txBox="1"/>
          <p:nvPr/>
        </p:nvSpPr>
        <p:spPr>
          <a:xfrm>
            <a:off x="693019" y="976964"/>
            <a:ext cx="8127140" cy="310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With permission from the original project </a:t>
            </a:r>
            <a:r>
              <a:rPr lang="en-US" altLang="zh-CN" sz="1600" dirty="0" err="1"/>
              <a:t>Fullsoul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Runningpad</a:t>
            </a:r>
            <a:r>
              <a:rPr lang="en-US" altLang="zh-CN" sz="1600" dirty="0"/>
              <a:t> [</a:t>
            </a:r>
            <a:r>
              <a:rPr lang="en-GB" sz="1600" dirty="0"/>
              <a:t>Burian et al., 2024]</a:t>
            </a:r>
            <a:r>
              <a:rPr lang="en-US" sz="1600" dirty="0"/>
              <a:t>, we have continued the work and introduced further optimizations and extensions.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Our code is available at https://github.com/natalyss16/footsole.git.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Work based on the </a:t>
            </a:r>
            <a:r>
              <a:rPr lang="en-US" sz="1600" dirty="0" err="1"/>
              <a:t>Fullsole</a:t>
            </a:r>
            <a:r>
              <a:rPr lang="en-US" sz="1600" dirty="0"/>
              <a:t> Project https://github.com/weichkai/footPressureSensor/tree/main 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[</a:t>
            </a:r>
            <a:r>
              <a:rPr lang="en-GB" sz="1600" dirty="0"/>
              <a:t>Burian et al., 2024</a:t>
            </a:r>
            <a:r>
              <a:rPr lang="en-US" sz="1600" dirty="0">
                <a:latin typeface="+mn-lt"/>
              </a:rPr>
              <a:t>] </a:t>
            </a:r>
            <a:r>
              <a:rPr lang="en-US" sz="1600" dirty="0"/>
              <a:t>K. Burian, C. Ren, and A. Strauch, “Foot Sole Pressure Sensing Device and Its Usage in Barefoot Shoes: </a:t>
            </a:r>
            <a:r>
              <a:rPr lang="en-US" sz="1600" dirty="0" err="1"/>
              <a:t>Fullsoul</a:t>
            </a:r>
            <a:r>
              <a:rPr lang="en-US" sz="1600" dirty="0"/>
              <a:t> </a:t>
            </a:r>
            <a:r>
              <a:rPr lang="en-US" sz="1600" dirty="0" err="1"/>
              <a:t>Runningpad</a:t>
            </a:r>
            <a:r>
              <a:rPr lang="en-US" sz="1600" dirty="0"/>
              <a:t>,” </a:t>
            </a:r>
            <a:r>
              <a:rPr lang="en-US" sz="1600" i="1" dirty="0"/>
              <a:t>Clinical Applications of Computational Medicine (CACOM), Technical University of Munich</a:t>
            </a:r>
            <a:r>
              <a:rPr lang="en-US" sz="1600" dirty="0"/>
              <a:t>, Jul. 30, 2024.</a:t>
            </a:r>
            <a:br>
              <a:rPr lang="en-US" sz="1600" dirty="0"/>
            </a:b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154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A21F4-9E76-114E-1704-6DCA2981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FD473BC-2D05-9DC6-3ECC-A085E9ED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756" y="151674"/>
            <a:ext cx="5580952" cy="2838095"/>
          </a:xfrm>
          <a:prstGeom prst="rect">
            <a:avLst/>
          </a:prstGeom>
        </p:spPr>
      </p:pic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B608B7D6-4A0E-82D9-2854-E09F337EF711}"/>
              </a:ext>
            </a:extLst>
          </p:cNvPr>
          <p:cNvSpPr txBox="1">
            <a:spLocks/>
          </p:cNvSpPr>
          <p:nvPr/>
        </p:nvSpPr>
        <p:spPr>
          <a:xfrm>
            <a:off x="311161" y="1107942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6213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363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8162" indent="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FC26-C5A5-2010-6AF2-FB04FCAAF2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1160" y="326612"/>
            <a:ext cx="8508999" cy="303196"/>
          </a:xfrm>
        </p:spPr>
        <p:txBody>
          <a:bodyPr/>
          <a:lstStyle/>
          <a:p>
            <a:pPr algn="ctr"/>
            <a:r>
              <a:rPr lang="en-US" sz="2000" dirty="0"/>
              <a:t>Project Acknowledgment</a:t>
            </a:r>
            <a:endParaRPr lang="en-DE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B625C-CB14-6F4B-BFCC-85BE30DF025B}"/>
              </a:ext>
            </a:extLst>
          </p:cNvPr>
          <p:cNvSpPr txBox="1"/>
          <p:nvPr/>
        </p:nvSpPr>
        <p:spPr>
          <a:xfrm>
            <a:off x="693019" y="976964"/>
            <a:ext cx="8127140" cy="31036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With permission from the original project </a:t>
            </a:r>
            <a:r>
              <a:rPr lang="en-US" altLang="zh-CN" sz="1600" dirty="0" err="1"/>
              <a:t>Fullsoul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Runningpad</a:t>
            </a:r>
            <a:r>
              <a:rPr lang="en-US" altLang="zh-CN" sz="1600" dirty="0"/>
              <a:t> [</a:t>
            </a:r>
            <a:r>
              <a:rPr lang="en-GB" sz="1600" dirty="0"/>
              <a:t>Burian et al., 2024]</a:t>
            </a:r>
            <a:r>
              <a:rPr lang="en-US" sz="1600" dirty="0"/>
              <a:t>, we have continued the work and introduced further optimizations and extensions.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Our code is available at https://github.com/natalyss16/footsole.git. 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Work based on the </a:t>
            </a:r>
            <a:r>
              <a:rPr lang="en-US" sz="1600" dirty="0" err="1"/>
              <a:t>Fullsole</a:t>
            </a:r>
            <a:r>
              <a:rPr lang="en-US" sz="1600" dirty="0"/>
              <a:t> Project https://github.com/weichkai/footPressureSensor/tree/main </a:t>
            </a:r>
          </a:p>
          <a:p>
            <a:pPr>
              <a:lnSpc>
                <a:spcPct val="114000"/>
              </a:lnSpc>
            </a:pPr>
            <a:endParaRPr lang="en-US" sz="1600" dirty="0">
              <a:latin typeface="+mn-lt"/>
            </a:endParaRPr>
          </a:p>
          <a:p>
            <a:pPr>
              <a:lnSpc>
                <a:spcPct val="114000"/>
              </a:lnSpc>
            </a:pPr>
            <a:r>
              <a:rPr lang="en-US" sz="1600" dirty="0">
                <a:latin typeface="+mn-lt"/>
              </a:rPr>
              <a:t>[</a:t>
            </a:r>
            <a:r>
              <a:rPr lang="en-GB" sz="1600" dirty="0"/>
              <a:t>Burian et al., 2024</a:t>
            </a:r>
            <a:r>
              <a:rPr lang="en-US" sz="1600" dirty="0">
                <a:latin typeface="+mn-lt"/>
              </a:rPr>
              <a:t>] </a:t>
            </a:r>
            <a:r>
              <a:rPr lang="en-US" sz="1600" dirty="0"/>
              <a:t>K. Burian, C. Ren, and A. Strauch, “Foot Sole Pressure Sensing Device and Its Usage in Barefoot Shoes: </a:t>
            </a:r>
            <a:r>
              <a:rPr lang="en-US" sz="1600" dirty="0" err="1"/>
              <a:t>Fullsoul</a:t>
            </a:r>
            <a:r>
              <a:rPr lang="en-US" sz="1600" dirty="0"/>
              <a:t> </a:t>
            </a:r>
            <a:r>
              <a:rPr lang="en-US" sz="1600" dirty="0" err="1"/>
              <a:t>Runningpad</a:t>
            </a:r>
            <a:r>
              <a:rPr lang="en-US" sz="1600" dirty="0"/>
              <a:t>,” </a:t>
            </a:r>
            <a:r>
              <a:rPr lang="en-US" sz="1600" i="1" dirty="0"/>
              <a:t>Clinical Applications of Computational Medicine (CACOM), Technical University of Munich</a:t>
            </a:r>
            <a:r>
              <a:rPr lang="en-US" sz="1600" dirty="0"/>
              <a:t>, Jul. 30, 2024.</a:t>
            </a:r>
            <a:br>
              <a:rPr lang="en-US" sz="1600" dirty="0"/>
            </a:br>
            <a:endParaRPr lang="en-US" sz="1600" dirty="0">
              <a:latin typeface="+mn-lt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9E300B-E6A6-9C75-4918-8EFF0D4F3B3E}"/>
              </a:ext>
            </a:extLst>
          </p:cNvPr>
          <p:cNvSpPr/>
          <p:nvPr/>
        </p:nvSpPr>
        <p:spPr>
          <a:xfrm>
            <a:off x="1370509" y="1526405"/>
            <a:ext cx="6390297" cy="644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dirty="0"/>
              <a:t>https://github.com/natalyss16/footsole.git</a:t>
            </a:r>
            <a:endParaRPr lang="en-DE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BC1782-F4C3-24DD-84AB-52B0BF78395B}"/>
              </a:ext>
            </a:extLst>
          </p:cNvPr>
          <p:cNvSpPr/>
          <p:nvPr/>
        </p:nvSpPr>
        <p:spPr>
          <a:xfrm>
            <a:off x="1370509" y="2344876"/>
            <a:ext cx="6390297" cy="64489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https://github.com/weichkai/footPressureSensor/tree/main </a:t>
            </a:r>
          </a:p>
        </p:txBody>
      </p:sp>
    </p:spTree>
    <p:extLst>
      <p:ext uri="{BB962C8B-B14F-4D97-AF65-F5344CB8AC3E}">
        <p14:creationId xmlns:p14="http://schemas.microsoft.com/office/powerpoint/2010/main" val="2029465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7D917-B6B2-3461-7CB0-8011350B0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DE3F387-CC7B-828B-B698-12D0E1AF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46" t="25640" r="4631" b="18147"/>
          <a:stretch>
            <a:fillRect/>
          </a:stretch>
        </p:blipFill>
        <p:spPr>
          <a:xfrm>
            <a:off x="319090" y="1355492"/>
            <a:ext cx="8508999" cy="3197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itle 2">
            <a:extLst>
              <a:ext uri="{FF2B5EF4-FFF2-40B4-BE49-F238E27FC236}">
                <a16:creationId xmlns:a16="http://schemas.microsoft.com/office/drawing/2014/main" id="{3B7CE534-5B77-90C5-2A3D-71C828B9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7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shoe&#10;&#10;AI-generated content may be incorrect.">
            <a:extLst>
              <a:ext uri="{FF2B5EF4-FFF2-40B4-BE49-F238E27FC236}">
                <a16:creationId xmlns:a16="http://schemas.microsoft.com/office/drawing/2014/main" id="{458F16FF-9BB4-2A8A-BBC8-54E839C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652" y="1133454"/>
            <a:ext cx="2900017" cy="345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1C4ED6-3500-CC80-9CE6-4DF9B63B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mall-form Factor ESP32 and Battery Added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D251F-88A6-81CF-009A-3FF30799CB1F}"/>
              </a:ext>
            </a:extLst>
          </p:cNvPr>
          <p:cNvSpPr txBox="1"/>
          <p:nvPr/>
        </p:nvSpPr>
        <p:spPr>
          <a:xfrm>
            <a:off x="6015669" y="4078085"/>
            <a:ext cx="3367401" cy="4110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Image of the original </a:t>
            </a:r>
            <a:r>
              <a:rPr lang="en-US" altLang="zh-CN" sz="1200" i="1" dirty="0">
                <a:solidFill>
                  <a:srgbClr val="0E2841"/>
                </a:solidFill>
                <a:latin typeface="Aptos" panose="020B0004020202020204" pitchFamily="34" charset="0"/>
              </a:rPr>
              <a:t>protocol </a:t>
            </a:r>
          </a:p>
          <a:p>
            <a:pPr>
              <a:lnSpc>
                <a:spcPct val="114000"/>
              </a:lnSpc>
            </a:pPr>
            <a:r>
              <a:rPr lang="en-US" altLang="zh-CN" sz="1200" i="1" dirty="0">
                <a:solidFill>
                  <a:srgbClr val="0E2841"/>
                </a:solidFill>
                <a:latin typeface="Aptos" panose="020B0004020202020204" pitchFamily="34" charset="0"/>
              </a:rPr>
              <a:t>From </a:t>
            </a:r>
            <a:r>
              <a:rPr lang="en-US" sz="1200" i="1" dirty="0">
                <a:solidFill>
                  <a:srgbClr val="0E2841"/>
                </a:solidFill>
                <a:latin typeface="Aptos" panose="020B0004020202020204" pitchFamily="34" charset="0"/>
              </a:rPr>
              <a:t>[Burian et al., 2024], with permission.</a:t>
            </a:r>
            <a:endParaRPr lang="en-DE" sz="1200" i="1" dirty="0">
              <a:solidFill>
                <a:srgbClr val="0E284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9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000"/>
    </mc:Choice>
    <mc:Fallback xmlns="">
      <p:transition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5CC1D-56C9-383B-1FE8-8B9B8D6A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shoe&#10;&#10;AI-generated content may be incorrect.">
            <a:extLst>
              <a:ext uri="{FF2B5EF4-FFF2-40B4-BE49-F238E27FC236}">
                <a16:creationId xmlns:a16="http://schemas.microsoft.com/office/drawing/2014/main" id="{2E687CF6-92A8-D811-1603-5C7580CE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65" y="1133454"/>
            <a:ext cx="2900017" cy="345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EB36AE7-D054-C81F-B6DD-6B76B036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mall-form Factor ESP32 and Battery Added</a:t>
            </a:r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B007086-5486-E686-B688-B4C36F24EA51}"/>
              </a:ext>
            </a:extLst>
          </p:cNvPr>
          <p:cNvSpPr/>
          <p:nvPr/>
        </p:nvSpPr>
        <p:spPr>
          <a:xfrm flipH="1">
            <a:off x="4138864" y="2734526"/>
            <a:ext cx="736332" cy="2502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4638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 advTm="300">
        <p159:morph option="byObject"/>
      </p:transition>
    </mc:Choice>
    <mc:Fallback xmlns="">
      <p:transition advTm="3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10FC1-F047-0DE0-161F-EDFB98B99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shoe&#10;&#10;AI-generated content may be incorrect.">
            <a:extLst>
              <a:ext uri="{FF2B5EF4-FFF2-40B4-BE49-F238E27FC236}">
                <a16:creationId xmlns:a16="http://schemas.microsoft.com/office/drawing/2014/main" id="{935F9678-A3DC-AAEF-B685-C7F4F08B4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765" y="1133454"/>
            <a:ext cx="2900017" cy="3452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EEAFB31-2DF0-2F22-ED04-2C8E133B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mall-form Factor ESP32 and Battery Added</a:t>
            </a:r>
            <a:endParaRPr lang="en-GB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797D3BA-4143-F680-440F-8611FF987CF2}"/>
              </a:ext>
            </a:extLst>
          </p:cNvPr>
          <p:cNvSpPr/>
          <p:nvPr/>
        </p:nvSpPr>
        <p:spPr>
          <a:xfrm flipH="1">
            <a:off x="4138864" y="2734526"/>
            <a:ext cx="736332" cy="2502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DE" dirty="0"/>
          </a:p>
        </p:txBody>
      </p:sp>
      <p:pic>
        <p:nvPicPr>
          <p:cNvPr id="4" name="Picture 3" descr="A close-up of a sole with wires&#10;&#10;AI-generated content may be incorrect.">
            <a:extLst>
              <a:ext uri="{FF2B5EF4-FFF2-40B4-BE49-F238E27FC236}">
                <a16:creationId xmlns:a16="http://schemas.microsoft.com/office/drawing/2014/main" id="{A65D7E22-7038-27D4-DBD1-18D013925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62" y="1501930"/>
            <a:ext cx="3815351" cy="30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5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E7A21-7535-F130-8C16-AE7BDFAB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632754-2C57-43C9-8CCA-384156A9F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mall-form Factor ESP32 and Battery Added</a:t>
            </a:r>
            <a:endParaRPr lang="en-GB" dirty="0"/>
          </a:p>
        </p:txBody>
      </p:sp>
      <p:pic>
        <p:nvPicPr>
          <p:cNvPr id="4" name="Picture 3" descr="A close-up of a sole with wires&#10;&#10;AI-generated content may be incorrect.">
            <a:extLst>
              <a:ext uri="{FF2B5EF4-FFF2-40B4-BE49-F238E27FC236}">
                <a16:creationId xmlns:a16="http://schemas.microsoft.com/office/drawing/2014/main" id="{9D3AE5AD-4622-CFAA-B2D9-DC9870C0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264" y="1000803"/>
            <a:ext cx="4963483" cy="40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59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4D5C-DE1D-76BC-1BF0-BC582DB09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456C53-F354-3E12-DCD5-56D20077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 altLang="zh-CN" dirty="0"/>
              <a:t>S</a:t>
            </a:r>
            <a:r>
              <a:rPr lang="en-US" dirty="0"/>
              <a:t>mall-form Factor ESP32 and Battery Added</a:t>
            </a:r>
            <a:endParaRPr lang="en-GB" dirty="0"/>
          </a:p>
        </p:txBody>
      </p:sp>
      <p:pic>
        <p:nvPicPr>
          <p:cNvPr id="4" name="Picture 3" descr="A close-up of a sole with wires&#10;&#10;AI-generated content may be incorrect.">
            <a:extLst>
              <a:ext uri="{FF2B5EF4-FFF2-40B4-BE49-F238E27FC236}">
                <a16:creationId xmlns:a16="http://schemas.microsoft.com/office/drawing/2014/main" id="{E9468BBB-4930-119C-F829-DF21F7073D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6" t="18959" r="47125" b="18663"/>
          <a:stretch>
            <a:fillRect/>
          </a:stretch>
        </p:blipFill>
        <p:spPr>
          <a:xfrm>
            <a:off x="2906828" y="1260552"/>
            <a:ext cx="3238902" cy="31189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5285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0">
        <p159:morph option="byObject"/>
      </p:transition>
    </mc:Choice>
    <mc:Fallback>
      <p:transition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83C46-070D-96FF-22E8-083AF5DA4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BBA0C5-D5D5-A760-7520-4DBD7564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t">
            <a:normAutofit/>
          </a:bodyPr>
          <a:lstStyle/>
          <a:p>
            <a:r>
              <a:rPr lang="en-US" dirty="0"/>
              <a:t>Controller Housing (3D-Printed)</a:t>
            </a:r>
            <a:endParaRPr lang="en-GB" dirty="0"/>
          </a:p>
        </p:txBody>
      </p:sp>
      <p:pic>
        <p:nvPicPr>
          <p:cNvPr id="13" name="Picture 12" descr="A yellow device with a green strap&#10;&#10;AI-generated content may be incorrect.">
            <a:extLst>
              <a:ext uri="{FF2B5EF4-FFF2-40B4-BE49-F238E27FC236}">
                <a16:creationId xmlns:a16="http://schemas.microsoft.com/office/drawing/2014/main" id="{F851431C-6393-1BF6-352D-9B01573B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386" y="1169291"/>
            <a:ext cx="3238902" cy="30064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9664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"/>
</p:tagLst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1631</TotalTime>
  <Words>494</Words>
  <Application>Microsoft Office PowerPoint</Application>
  <PresentationFormat>On-screen Show (16:9)</PresentationFormat>
  <Paragraphs>54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Aptos</vt:lpstr>
      <vt:lpstr>Arial</vt:lpstr>
      <vt:lpstr>Calibri</vt:lpstr>
      <vt:lpstr>Courier New</vt:lpstr>
      <vt:lpstr>Symbol</vt:lpstr>
      <vt:lpstr>Wingdings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Foot Sole Pressure Sensor - Wireless Plantar-pressure Sensing and Frame-synchronized Analysis for Footwear Design.</vt:lpstr>
      <vt:lpstr>Fullsoul Runningpad - From [Burian et al., 2024]</vt:lpstr>
      <vt:lpstr>PowerPoint Presentation</vt:lpstr>
      <vt:lpstr>Small-form Factor ESP32 and Battery Added</vt:lpstr>
      <vt:lpstr>Small-form Factor ESP32 and Battery Added</vt:lpstr>
      <vt:lpstr>Small-form Factor ESP32 and Battery Added</vt:lpstr>
      <vt:lpstr>Small-form Factor ESP32 and Battery Added</vt:lpstr>
      <vt:lpstr>Small-form Factor ESP32 and Battery Added</vt:lpstr>
      <vt:lpstr>Controller Housing (3D-Printed)</vt:lpstr>
      <vt:lpstr>Controller with Bluetooth Low Energie</vt:lpstr>
      <vt:lpstr>Controller with Bluetooth Low Energie</vt:lpstr>
      <vt:lpstr>Controller with Bluetooth Low Energie</vt:lpstr>
      <vt:lpstr>Controller with Bluetooth Low Energie</vt:lpstr>
      <vt:lpstr>Controller with Bluetooth Low Energie</vt:lpstr>
      <vt:lpstr>Better Data Management</vt:lpstr>
      <vt:lpstr>Better Data Management</vt:lpstr>
      <vt:lpstr>Better Data Management</vt:lpstr>
      <vt:lpstr>Experiment</vt:lpstr>
      <vt:lpstr>Experiment</vt:lpstr>
      <vt:lpstr>Experiment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Yi Yue</cp:lastModifiedBy>
  <cp:revision>23</cp:revision>
  <cp:lastPrinted>2015-07-30T14:04:45Z</cp:lastPrinted>
  <dcterms:created xsi:type="dcterms:W3CDTF">2020-10-03T23:03:33Z</dcterms:created>
  <dcterms:modified xsi:type="dcterms:W3CDTF">2025-10-10T13:55:24Z</dcterms:modified>
</cp:coreProperties>
</file>