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O COUTINHO SILVA" initials="FCS" lastIdx="1" clrIdx="0">
    <p:extLst>
      <p:ext uri="{19B8F6BF-5375-455C-9EA6-DF929625EA0E}">
        <p15:presenceInfo xmlns:p15="http://schemas.microsoft.com/office/powerpoint/2012/main" userId="FABIO COUTINHO SIL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253F3-EB70-4750-9FF1-AE4FB0F86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fonte – grupo 17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0EE87D-7C92-447D-9534-47406D9A8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Trabalho de eletrônica para computação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F61B156-1245-4B24-83C2-7117F3418822}"/>
              </a:ext>
            </a:extLst>
          </p:cNvPr>
          <p:cNvSpPr txBox="1"/>
          <p:nvPr/>
        </p:nvSpPr>
        <p:spPr>
          <a:xfrm>
            <a:off x="581191" y="4620612"/>
            <a:ext cx="6351373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pt-BR" sz="1800" b="0" i="0" u="none" strike="noStrike" kern="1200" cap="all" spc="0" normalizeH="0" baseline="0" noProof="0" dirty="0" err="1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Adalton</a:t>
            </a:r>
            <a:r>
              <a:rPr kumimoji="0" lang="pt-BR" sz="1800" b="0" i="0" u="none" strike="noStrike" kern="1200" cap="all" spc="0" normalizeH="0" baseline="0" noProof="0" dirty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de Sena Almeida Filho - N° USP 12542435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pt-BR" sz="1800" b="0" i="0" u="none" strike="noStrike" kern="1200" cap="all" spc="0" normalizeH="0" baseline="0" noProof="0" dirty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André Molina gregório - n° USP 11212974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pt-BR" sz="1800" b="0" i="0" u="none" strike="noStrike" kern="1200" cap="all" spc="0" normalizeH="0" baseline="0" noProof="0" dirty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Gabriel Natal Coutinho -  N° USP 12543461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pt-BR" sz="1800" b="0" i="0" u="none" strike="noStrike" kern="1200" cap="all" spc="0" normalizeH="0" baseline="0" noProof="0" dirty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Lucas da Silva Claros - N° USP 12682592</a:t>
            </a:r>
          </a:p>
        </p:txBody>
      </p:sp>
    </p:spTree>
    <p:extLst>
      <p:ext uri="{BB962C8B-B14F-4D97-AF65-F5344CB8AC3E}">
        <p14:creationId xmlns:p14="http://schemas.microsoft.com/office/powerpoint/2010/main" val="61282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6">
            <a:extLst>
              <a:ext uri="{FF2B5EF4-FFF2-40B4-BE49-F238E27FC236}">
                <a16:creationId xmlns:a16="http://schemas.microsoft.com/office/drawing/2014/main" id="{92BC33F8-5102-41E6-9AA8-AA650AE7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38">
            <a:extLst>
              <a:ext uri="{FF2B5EF4-FFF2-40B4-BE49-F238E27FC236}">
                <a16:creationId xmlns:a16="http://schemas.microsoft.com/office/drawing/2014/main" id="{C6A1F535-D9FE-4663-B399-D8304D549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40">
            <a:extLst>
              <a:ext uri="{FF2B5EF4-FFF2-40B4-BE49-F238E27FC236}">
                <a16:creationId xmlns:a16="http://schemas.microsoft.com/office/drawing/2014/main" id="{4B564A6F-CD1C-4E21-8B7C-E52718BD1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6843CAA9-3676-4D90-B6FE-13CDB2D31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5" name="Rectangle 44">
            <a:extLst>
              <a:ext uri="{FF2B5EF4-FFF2-40B4-BE49-F238E27FC236}">
                <a16:creationId xmlns:a16="http://schemas.microsoft.com/office/drawing/2014/main" id="{C592B42C-58FA-4A86-86F9-BA64DFB52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FC9E8B1E-9FF3-4471-BF13-F774FD86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652" y="638175"/>
            <a:ext cx="3700760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04CB40-8448-44EB-858E-F74A83357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18" y="1656292"/>
            <a:ext cx="3150659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Cálculos</a:t>
            </a:r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85DE4763-3F45-4F00-B2A7-3EDA88A5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8621" y="457199"/>
            <a:ext cx="3703320" cy="91440"/>
          </a:xfrm>
          <a:prstGeom prst="rect">
            <a:avLst/>
          </a:prstGeom>
          <a:solidFill>
            <a:srgbClr val="3639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m 8" descr="Texto, Carta&#10;&#10;Descrição gerada automaticamente">
            <a:extLst>
              <a:ext uri="{FF2B5EF4-FFF2-40B4-BE49-F238E27FC236}">
                <a16:creationId xmlns:a16="http://schemas.microsoft.com/office/drawing/2014/main" id="{16801EA3-F814-431B-9026-91F96CC72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" r="11846" b="3"/>
          <a:stretch/>
        </p:blipFill>
        <p:spPr>
          <a:xfrm>
            <a:off x="4243791" y="638175"/>
            <a:ext cx="3702877" cy="5762625"/>
          </a:xfrm>
          <a:prstGeom prst="rect">
            <a:avLst/>
          </a:prstGeom>
        </p:spPr>
      </p:pic>
      <p:pic>
        <p:nvPicPr>
          <p:cNvPr id="11" name="Imagem 10" descr="Texto, Carta&#10;&#10;Descrição gerada automaticamente">
            <a:extLst>
              <a:ext uri="{FF2B5EF4-FFF2-40B4-BE49-F238E27FC236}">
                <a16:creationId xmlns:a16="http://schemas.microsoft.com/office/drawing/2014/main" id="{2C243CB6-FF63-40D3-8C1C-371D6DCADF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9" b="3"/>
          <a:stretch/>
        </p:blipFill>
        <p:spPr>
          <a:xfrm>
            <a:off x="8036240" y="638175"/>
            <a:ext cx="3702877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5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84416-E13C-49E2-A680-66C1E2E3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Orçamento estimado</a:t>
            </a:r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BAFF92FC-88C9-4B9B-82F3-561D6595B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775" y="2104016"/>
            <a:ext cx="6312450" cy="4051828"/>
          </a:xfrm>
        </p:spPr>
      </p:pic>
    </p:spTree>
    <p:extLst>
      <p:ext uri="{BB962C8B-B14F-4D97-AF65-F5344CB8AC3E}">
        <p14:creationId xmlns:p14="http://schemas.microsoft.com/office/powerpoint/2010/main" val="74906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7EEB4-6EB8-4000-BAEA-E763AD8C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componentes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C7DA74-B78D-48F2-A8BB-5DC12DF83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b="1" dirty="0"/>
                  <a:t>Transformador</a:t>
                </a:r>
              </a:p>
              <a:p>
                <a:pPr lvl="1"/>
                <a:r>
                  <a:rPr lang="pt-BR" dirty="0"/>
                  <a:t>Altera a tensão do circuito</a:t>
                </a:r>
              </a:p>
              <a:p>
                <a:pPr lvl="1"/>
                <a:r>
                  <a:rPr lang="pt-BR" b="0" dirty="0" err="1"/>
                  <a:t>Ie.Ve</a:t>
                </a:r>
                <a:r>
                  <a:rPr lang="pt-BR" b="0" dirty="0"/>
                  <a:t> = </a:t>
                </a:r>
                <a:r>
                  <a:rPr lang="pt-BR" b="0" dirty="0" err="1"/>
                  <a:t>Is.Vs</a:t>
                </a:r>
                <a:endParaRPr lang="pt-BR" b="0" dirty="0"/>
              </a:p>
              <a:p>
                <a:pPr lvl="1"/>
                <a:r>
                  <a:rPr lang="pt-BR" dirty="0"/>
                  <a:t>Razão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𝑉𝑠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𝑉𝑒</m:t>
                        </m:r>
                      </m:den>
                    </m:f>
                  </m:oMath>
                </a14:m>
                <a:r>
                  <a:rPr lang="pt-BR" dirty="0"/>
                  <a:t> usada no foi de 0,068</a:t>
                </a:r>
              </a:p>
              <a:p>
                <a:pPr lvl="1"/>
                <a:r>
                  <a:rPr lang="pt-BR" dirty="0"/>
                  <a:t>220v =&gt; 15v</a:t>
                </a:r>
              </a:p>
              <a:p>
                <a:pPr lvl="1"/>
                <a:r>
                  <a:rPr lang="pt-BR" dirty="0"/>
                  <a:t>Transformador 15v 500ma</a:t>
                </a:r>
              </a:p>
              <a:p>
                <a:pPr lvl="1"/>
                <a:endParaRPr lang="pt-BR" dirty="0"/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C7DA74-B78D-48F2-A8BB-5DC12DF83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 descr="Fundo preto com estrelas&#10;&#10;Descrição gerada automaticamente com confiança média">
            <a:extLst>
              <a:ext uri="{FF2B5EF4-FFF2-40B4-BE49-F238E27FC236}">
                <a16:creationId xmlns:a16="http://schemas.microsoft.com/office/drawing/2014/main" id="{C7F21F3F-312E-439D-B6B0-4BC7E531D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385" y="2180496"/>
            <a:ext cx="2137227" cy="3398880"/>
          </a:xfrm>
          <a:prstGeom prst="rect">
            <a:avLst/>
          </a:prstGeom>
        </p:spPr>
      </p:pic>
      <p:pic>
        <p:nvPicPr>
          <p:cNvPr id="6" name="Imagem 5" descr="Uma imagem contendo bolo, mesa, pedaço, velho&#10;&#10;Descrição gerada automaticamente">
            <a:extLst>
              <a:ext uri="{FF2B5EF4-FFF2-40B4-BE49-F238E27FC236}">
                <a16:creationId xmlns:a16="http://schemas.microsoft.com/office/drawing/2014/main" id="{EE4F9043-1DCF-414C-B0FB-CCA2FDC66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666" y="3429000"/>
            <a:ext cx="2816087" cy="28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5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7EEB4-6EB8-4000-BAEA-E763AD8C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C7DA74-B78D-48F2-A8BB-5DC12DF83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540234" cy="3678303"/>
          </a:xfrm>
        </p:spPr>
        <p:txBody>
          <a:bodyPr/>
          <a:lstStyle/>
          <a:p>
            <a:r>
              <a:rPr lang="pt-BR" b="1" dirty="0"/>
              <a:t>Diodo</a:t>
            </a:r>
          </a:p>
          <a:p>
            <a:pPr lvl="1"/>
            <a:r>
              <a:rPr lang="pt-BR" dirty="0"/>
              <a:t>Permite a passagem de corrente em apenas 1 sentido</a:t>
            </a:r>
          </a:p>
          <a:p>
            <a:pPr lvl="1"/>
            <a:r>
              <a:rPr lang="pt-BR" dirty="0"/>
              <a:t>Consomem um pouco de tensão</a:t>
            </a:r>
          </a:p>
          <a:p>
            <a:pPr lvl="1"/>
            <a:r>
              <a:rPr lang="pt-BR" dirty="0" err="1"/>
              <a:t>Vd</a:t>
            </a:r>
            <a:r>
              <a:rPr lang="pt-BR" dirty="0"/>
              <a:t> = -0,7v</a:t>
            </a:r>
          </a:p>
          <a:p>
            <a:pPr lvl="1"/>
            <a:r>
              <a:rPr lang="pt-BR" dirty="0"/>
              <a:t>Diodo usado: 1N4007</a:t>
            </a:r>
          </a:p>
          <a:p>
            <a:pPr lvl="1"/>
            <a:endParaRPr lang="pt-BR" dirty="0"/>
          </a:p>
          <a:p>
            <a:pPr marL="324000" lvl="1" indent="0">
              <a:buNone/>
            </a:pPr>
            <a:endParaRPr lang="pt-BR" dirty="0"/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2070B672-A8F2-43E7-A047-EA13376E4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959" y="2104855"/>
            <a:ext cx="3419952" cy="1914792"/>
          </a:xfrm>
          <a:prstGeom prst="rect">
            <a:avLst/>
          </a:prstGeom>
        </p:spPr>
      </p:pic>
      <p:pic>
        <p:nvPicPr>
          <p:cNvPr id="6" name="Imagem 5" descr="Foto a preto e branco&#10;&#10;Descrição gerada automaticamente com confiança média">
            <a:extLst>
              <a:ext uri="{FF2B5EF4-FFF2-40B4-BE49-F238E27FC236}">
                <a16:creationId xmlns:a16="http://schemas.microsoft.com/office/drawing/2014/main" id="{DE6025A2-A884-48A3-B72F-8B57C8070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444" y="3429000"/>
            <a:ext cx="2607365" cy="260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4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7EEB4-6EB8-4000-BAEA-E763AD8C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C7DA74-B78D-48F2-A8BB-5DC12DF83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579990" cy="3678303"/>
          </a:xfrm>
        </p:spPr>
        <p:txBody>
          <a:bodyPr/>
          <a:lstStyle/>
          <a:p>
            <a:r>
              <a:rPr lang="pt-BR" b="1" dirty="0"/>
              <a:t>Capacitor</a:t>
            </a:r>
          </a:p>
          <a:p>
            <a:pPr lvl="1"/>
            <a:r>
              <a:rPr lang="pt-BR" dirty="0"/>
              <a:t>Filtro de oscilações</a:t>
            </a:r>
          </a:p>
          <a:p>
            <a:pPr lvl="1"/>
            <a:r>
              <a:rPr lang="pt-BR" dirty="0"/>
              <a:t>Ainda mantém uma oscilação menor (</a:t>
            </a:r>
            <a:r>
              <a:rPr lang="pt-BR" dirty="0" err="1"/>
              <a:t>ripple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Capacitor de 470µF usado (vide os cálculos posteriormente)</a:t>
            </a:r>
          </a:p>
          <a:p>
            <a:pPr lvl="1"/>
            <a:endParaRPr lang="pt-BR" dirty="0"/>
          </a:p>
        </p:txBody>
      </p:sp>
      <p:pic>
        <p:nvPicPr>
          <p:cNvPr id="5" name="Imagem 4" descr="Diagrama&#10;&#10;Descrição gerada automaticamente com confiança média">
            <a:extLst>
              <a:ext uri="{FF2B5EF4-FFF2-40B4-BE49-F238E27FC236}">
                <a16:creationId xmlns:a16="http://schemas.microsoft.com/office/drawing/2014/main" id="{651F3264-FA2F-4AC0-A1B8-0612937E7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24" y="2357435"/>
            <a:ext cx="2695951" cy="2400635"/>
          </a:xfrm>
          <a:prstGeom prst="rect">
            <a:avLst/>
          </a:prstGeom>
        </p:spPr>
      </p:pic>
      <p:pic>
        <p:nvPicPr>
          <p:cNvPr id="6" name="Imagem 5" descr="Em preto e branco&#10;&#10;Descrição gerada automaticamente com confiança média">
            <a:extLst>
              <a:ext uri="{FF2B5EF4-FFF2-40B4-BE49-F238E27FC236}">
                <a16:creationId xmlns:a16="http://schemas.microsoft.com/office/drawing/2014/main" id="{17C8E867-FE61-4EFD-A4D2-E45ADF07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842" y="3664434"/>
            <a:ext cx="2491410" cy="249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0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7EEB4-6EB8-4000-BAEA-E763AD8C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C7DA74-B78D-48F2-A8BB-5DC12DF83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80496"/>
            <a:ext cx="3605139" cy="3678303"/>
          </a:xfrm>
        </p:spPr>
        <p:txBody>
          <a:bodyPr/>
          <a:lstStyle/>
          <a:p>
            <a:r>
              <a:rPr lang="pt-BR" b="1" dirty="0"/>
              <a:t>Resistor</a:t>
            </a:r>
          </a:p>
          <a:p>
            <a:pPr lvl="1"/>
            <a:r>
              <a:rPr lang="pt-BR" dirty="0"/>
              <a:t>Dificulta a passagem de corrente</a:t>
            </a:r>
          </a:p>
          <a:p>
            <a:pPr lvl="1"/>
            <a:r>
              <a:rPr lang="pt-BR" dirty="0"/>
              <a:t>Usado para manipular valores de corrente e tensão em trechos do circuito</a:t>
            </a:r>
          </a:p>
          <a:p>
            <a:pPr lvl="1"/>
            <a:r>
              <a:rPr lang="pt-BR" dirty="0"/>
              <a:t>Modelos usados no projeto: 390Ω e 470Ω.</a:t>
            </a:r>
          </a:p>
          <a:p>
            <a:pPr lvl="1"/>
            <a:endParaRPr lang="pt-BR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8B45448A-A27E-417F-9B50-F4C8B9C0F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304" y="2452551"/>
            <a:ext cx="3067478" cy="1952898"/>
          </a:xfrm>
          <a:prstGeom prst="rect">
            <a:avLst/>
          </a:prstGeom>
        </p:spPr>
      </p:pic>
      <p:pic>
        <p:nvPicPr>
          <p:cNvPr id="9" name="Imagem 8" descr="Mão de pessoa&#10;&#10;Descrição gerada automaticamente com confiança baixa">
            <a:extLst>
              <a:ext uri="{FF2B5EF4-FFF2-40B4-BE49-F238E27FC236}">
                <a16:creationId xmlns:a16="http://schemas.microsoft.com/office/drawing/2014/main" id="{39C386B5-DE7F-4BE7-88F2-8190841AF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964" y="4810748"/>
            <a:ext cx="1345096" cy="1345096"/>
          </a:xfrm>
          <a:prstGeom prst="rect">
            <a:avLst/>
          </a:prstGeom>
        </p:spPr>
      </p:pic>
      <p:pic>
        <p:nvPicPr>
          <p:cNvPr id="11" name="Imagem 10" descr="Faca com cabo preto&#10;&#10;Descrição gerada automaticamente com confiança baixa">
            <a:extLst>
              <a:ext uri="{FF2B5EF4-FFF2-40B4-BE49-F238E27FC236}">
                <a16:creationId xmlns:a16="http://schemas.microsoft.com/office/drawing/2014/main" id="{002724DC-7624-4B0F-8D03-49D76C13B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416" y="2208338"/>
            <a:ext cx="1345096" cy="134509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3A40D6E-94AA-4CD8-BB07-62B6ECB3E1B9}"/>
              </a:ext>
            </a:extLst>
          </p:cNvPr>
          <p:cNvSpPr txBox="1"/>
          <p:nvPr/>
        </p:nvSpPr>
        <p:spPr>
          <a:xfrm>
            <a:off x="9756712" y="2452551"/>
            <a:ext cx="1202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470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D99B79C-005D-421F-B934-87E9B4A6BD00}"/>
              </a:ext>
            </a:extLst>
          </p:cNvPr>
          <p:cNvSpPr txBox="1"/>
          <p:nvPr/>
        </p:nvSpPr>
        <p:spPr>
          <a:xfrm>
            <a:off x="10088217" y="4810748"/>
            <a:ext cx="887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390</a:t>
            </a:r>
          </a:p>
        </p:txBody>
      </p:sp>
    </p:spTree>
    <p:extLst>
      <p:ext uri="{BB962C8B-B14F-4D97-AF65-F5344CB8AC3E}">
        <p14:creationId xmlns:p14="http://schemas.microsoft.com/office/powerpoint/2010/main" val="234401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7EEB4-6EB8-4000-BAEA-E763AD8C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C7DA74-B78D-48F2-A8BB-5DC12DF83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394460" cy="3678303"/>
          </a:xfrm>
        </p:spPr>
        <p:txBody>
          <a:bodyPr/>
          <a:lstStyle/>
          <a:p>
            <a:r>
              <a:rPr lang="pt-BR" b="1" dirty="0"/>
              <a:t>Diodo </a:t>
            </a:r>
            <a:r>
              <a:rPr lang="pt-BR" b="1" dirty="0" err="1"/>
              <a:t>Zenner</a:t>
            </a:r>
            <a:endParaRPr lang="pt-BR" b="1" dirty="0"/>
          </a:p>
          <a:p>
            <a:pPr lvl="1"/>
            <a:r>
              <a:rPr lang="pt-BR" dirty="0"/>
              <a:t>Elimina as oscilações restantes da corrente e tensão</a:t>
            </a:r>
          </a:p>
          <a:p>
            <a:pPr lvl="1"/>
            <a:r>
              <a:rPr lang="pt-BR" dirty="0" err="1"/>
              <a:t>Zener</a:t>
            </a:r>
            <a:r>
              <a:rPr lang="pt-BR" dirty="0"/>
              <a:t> usado: BZX55C (13v 500mW)</a:t>
            </a:r>
          </a:p>
        </p:txBody>
      </p:sp>
      <p:pic>
        <p:nvPicPr>
          <p:cNvPr id="5" name="Imagem 4" descr="Uma imagem contendo objeto, verde, relógio, bola&#10;&#10;Descrição gerada automaticamente">
            <a:extLst>
              <a:ext uri="{FF2B5EF4-FFF2-40B4-BE49-F238E27FC236}">
                <a16:creationId xmlns:a16="http://schemas.microsoft.com/office/drawing/2014/main" id="{7A4515A5-7F4D-4364-A740-8107C8CD0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761" y="2328709"/>
            <a:ext cx="2524477" cy="2200582"/>
          </a:xfrm>
          <a:prstGeom prst="rect">
            <a:avLst/>
          </a:prstGeom>
        </p:spPr>
      </p:pic>
      <p:pic>
        <p:nvPicPr>
          <p:cNvPr id="7" name="Imagem 6" descr="Uma imagem contendo objeto, verde, relógio, bola&#10;&#10;Descrição gerada automaticamente">
            <a:extLst>
              <a:ext uri="{FF2B5EF4-FFF2-40B4-BE49-F238E27FC236}">
                <a16:creationId xmlns:a16="http://schemas.microsoft.com/office/drawing/2014/main" id="{D529D332-4C03-43AE-876E-D3F9776EB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761" y="2328709"/>
            <a:ext cx="2524477" cy="2200582"/>
          </a:xfrm>
          <a:prstGeom prst="rect">
            <a:avLst/>
          </a:prstGeom>
        </p:spPr>
      </p:pic>
      <p:pic>
        <p:nvPicPr>
          <p:cNvPr id="9" name="Imagem 8" descr="Uma imagem contendo objeto, verde, relógio, bola&#10;&#10;Descrição gerada automaticamente">
            <a:extLst>
              <a:ext uri="{FF2B5EF4-FFF2-40B4-BE49-F238E27FC236}">
                <a16:creationId xmlns:a16="http://schemas.microsoft.com/office/drawing/2014/main" id="{A3090EAC-FF3C-4666-B0AC-5207D7FC5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761" y="2328709"/>
            <a:ext cx="2524477" cy="2200582"/>
          </a:xfrm>
          <a:prstGeom prst="rect">
            <a:avLst/>
          </a:prstGeom>
        </p:spPr>
      </p:pic>
      <p:pic>
        <p:nvPicPr>
          <p:cNvPr id="11" name="Imagem 10" descr="Uma imagem contendo objeto, verde, relógio, bola&#10;&#10;Descrição gerada automaticamente">
            <a:extLst>
              <a:ext uri="{FF2B5EF4-FFF2-40B4-BE49-F238E27FC236}">
                <a16:creationId xmlns:a16="http://schemas.microsoft.com/office/drawing/2014/main" id="{DCB3BA0A-6E47-4BBE-9A84-D421C569B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761" y="2328709"/>
            <a:ext cx="2524477" cy="2200582"/>
          </a:xfrm>
          <a:prstGeom prst="rect">
            <a:avLst/>
          </a:prstGeom>
        </p:spPr>
      </p:pic>
      <p:pic>
        <p:nvPicPr>
          <p:cNvPr id="13" name="Imagem 12" descr="Uma imagem contendo objeto, verde, relógio, bola&#10;&#10;Descrição gerada automaticamente">
            <a:extLst>
              <a:ext uri="{FF2B5EF4-FFF2-40B4-BE49-F238E27FC236}">
                <a16:creationId xmlns:a16="http://schemas.microsoft.com/office/drawing/2014/main" id="{E9AC5F52-65F7-49DA-99F1-7B2992B62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761" y="2328709"/>
            <a:ext cx="2524477" cy="2200582"/>
          </a:xfrm>
          <a:prstGeom prst="rect">
            <a:avLst/>
          </a:prstGeom>
        </p:spPr>
      </p:pic>
      <p:pic>
        <p:nvPicPr>
          <p:cNvPr id="6" name="Imagem 5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B38109E3-0B2B-4A5E-9E4D-FD0DD8648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110" y="3429000"/>
            <a:ext cx="2524477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7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7EEB4-6EB8-4000-BAEA-E763AD8C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C7DA74-B78D-48F2-A8BB-5DC12DF83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381208" cy="3678303"/>
          </a:xfrm>
        </p:spPr>
        <p:txBody>
          <a:bodyPr/>
          <a:lstStyle/>
          <a:p>
            <a:r>
              <a:rPr lang="pt-BR" b="1" dirty="0"/>
              <a:t>Transistor</a:t>
            </a:r>
          </a:p>
          <a:p>
            <a:pPr lvl="1"/>
            <a:r>
              <a:rPr lang="pt-BR" dirty="0"/>
              <a:t>Amplifica e controla a corrente e tensão</a:t>
            </a:r>
          </a:p>
          <a:p>
            <a:pPr lvl="1"/>
            <a:r>
              <a:rPr lang="pt-BR" dirty="0"/>
              <a:t>Corrente no Emissor = Ganho * Corrente na Base</a:t>
            </a:r>
          </a:p>
          <a:p>
            <a:pPr lvl="1"/>
            <a:r>
              <a:rPr lang="pt-BR" dirty="0"/>
              <a:t>Modelo NPN 45v 500mA escolhido de Ganho 100</a:t>
            </a:r>
          </a:p>
          <a:p>
            <a:pPr lvl="1"/>
            <a:endParaRPr lang="pt-BR" dirty="0"/>
          </a:p>
        </p:txBody>
      </p:sp>
      <p:pic>
        <p:nvPicPr>
          <p:cNvPr id="5" name="Imagem 4" descr="Forma, Seta&#10;&#10;Descrição gerada automaticamente">
            <a:extLst>
              <a:ext uri="{FF2B5EF4-FFF2-40B4-BE49-F238E27FC236}">
                <a16:creationId xmlns:a16="http://schemas.microsoft.com/office/drawing/2014/main" id="{A827E2C3-5EA6-429B-A2B1-1FB4430DE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762" y="2180496"/>
            <a:ext cx="2572109" cy="2133898"/>
          </a:xfrm>
          <a:prstGeom prst="rect">
            <a:avLst/>
          </a:prstGeom>
        </p:spPr>
      </p:pic>
      <p:pic>
        <p:nvPicPr>
          <p:cNvPr id="7" name="Imagem 6" descr="Em preto e branco&#10;&#10;Descrição gerada automaticamente com confiança média">
            <a:extLst>
              <a:ext uri="{FF2B5EF4-FFF2-40B4-BE49-F238E27FC236}">
                <a16:creationId xmlns:a16="http://schemas.microsoft.com/office/drawing/2014/main" id="{9BF70939-84D7-4613-8CBC-01B499263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213" y="3856592"/>
            <a:ext cx="2299252" cy="229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1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7EEB4-6EB8-4000-BAEA-E763AD8C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C7DA74-B78D-48F2-A8BB-5DC12DF83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606495" cy="3678303"/>
          </a:xfrm>
        </p:spPr>
        <p:txBody>
          <a:bodyPr/>
          <a:lstStyle/>
          <a:p>
            <a:r>
              <a:rPr lang="pt-BR" b="1" dirty="0"/>
              <a:t>Potenciômetro</a:t>
            </a:r>
          </a:p>
          <a:p>
            <a:pPr lvl="1"/>
            <a:r>
              <a:rPr lang="pt-BR" dirty="0"/>
              <a:t>Funciona como um resistor de resistência variável</a:t>
            </a:r>
          </a:p>
          <a:p>
            <a:pPr lvl="1"/>
            <a:r>
              <a:rPr lang="pt-BR" dirty="0"/>
              <a:t>Usado para regular a tensão entre 12v e 3v juntamente com o transistor</a:t>
            </a:r>
          </a:p>
          <a:p>
            <a:pPr lvl="1"/>
            <a:r>
              <a:rPr lang="pt-BR" dirty="0"/>
              <a:t>Modelo escolhido de 1kΩ de resistência máxima</a:t>
            </a:r>
          </a:p>
          <a:p>
            <a:pPr lvl="1"/>
            <a:endParaRPr lang="pt-BR" dirty="0"/>
          </a:p>
        </p:txBody>
      </p:sp>
      <p:pic>
        <p:nvPicPr>
          <p:cNvPr id="5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D8E9BFE0-0E0C-496F-AA08-B09D7242A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77" y="2438261"/>
            <a:ext cx="2114845" cy="1981477"/>
          </a:xfrm>
          <a:prstGeom prst="rect">
            <a:avLst/>
          </a:prstGeom>
        </p:spPr>
      </p:pic>
      <p:pic>
        <p:nvPicPr>
          <p:cNvPr id="6" name="Imagem 5" descr="Imagem em preto e branco de peças de metal&#10;&#10;Descrição gerada automaticamente com confiança baixa">
            <a:extLst>
              <a:ext uri="{FF2B5EF4-FFF2-40B4-BE49-F238E27FC236}">
                <a16:creationId xmlns:a16="http://schemas.microsoft.com/office/drawing/2014/main" id="{298EDCA7-D2DA-465E-A9DB-E88A3E0E4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504" y="3273287"/>
            <a:ext cx="2678277" cy="267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1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1E45E-CD3E-4B1B-B4D8-28F9ABA2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chemeClr val="bg2"/>
                </a:solidFill>
              </a:rPr>
              <a:t>Circuito final</a:t>
            </a:r>
          </a:p>
        </p:txBody>
      </p:sp>
      <p:pic>
        <p:nvPicPr>
          <p:cNvPr id="7" name="Espaço Reservado para Conteúdo 6" descr="Tela de computador com fundo verde&#10;&#10;Descrição gerada automaticamente com confiança média">
            <a:extLst>
              <a:ext uri="{FF2B5EF4-FFF2-40B4-BE49-F238E27FC236}">
                <a16:creationId xmlns:a16="http://schemas.microsoft.com/office/drawing/2014/main" id="{357C47F0-1859-4F65-A28C-FEEC0C33F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596" y="596329"/>
            <a:ext cx="8338808" cy="4493242"/>
          </a:xfrm>
        </p:spPr>
      </p:pic>
    </p:spTree>
    <p:extLst>
      <p:ext uri="{BB962C8B-B14F-4D97-AF65-F5344CB8AC3E}">
        <p14:creationId xmlns:p14="http://schemas.microsoft.com/office/powerpoint/2010/main" val="7869340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354</TotalTime>
  <Words>235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Cambria Math</vt:lpstr>
      <vt:lpstr>Gill Sans MT</vt:lpstr>
      <vt:lpstr>Wingdings 2</vt:lpstr>
      <vt:lpstr>Dividendo</vt:lpstr>
      <vt:lpstr>Projeto fonte – grupo 17</vt:lpstr>
      <vt:lpstr>Principais componentes</vt:lpstr>
      <vt:lpstr>Principais componentes</vt:lpstr>
      <vt:lpstr>Principais componentes</vt:lpstr>
      <vt:lpstr>Principais componentes</vt:lpstr>
      <vt:lpstr>Principais componentes</vt:lpstr>
      <vt:lpstr>Principais componentes</vt:lpstr>
      <vt:lpstr>Principais componentes</vt:lpstr>
      <vt:lpstr>Circuito final</vt:lpstr>
      <vt:lpstr>Cálculos</vt:lpstr>
      <vt:lpstr>Orçamento estimado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fonte – grupo 17</dc:title>
  <dc:creator>FABIO COUTINHO SILVA</dc:creator>
  <cp:lastModifiedBy>FABIO COUTINHO SILVA</cp:lastModifiedBy>
  <cp:revision>35</cp:revision>
  <dcterms:created xsi:type="dcterms:W3CDTF">2021-07-16T01:39:04Z</dcterms:created>
  <dcterms:modified xsi:type="dcterms:W3CDTF">2021-07-22T15:03:37Z</dcterms:modified>
</cp:coreProperties>
</file>