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Montserrat"/>
      <p:regular r:id="rId28"/>
      <p:bold r:id="rId29"/>
      <p:italic r:id="rId30"/>
      <p:boldItalic r:id="rId31"/>
    </p:embeddedFont>
    <p:embeddedFont>
      <p:font typeface="Lato"/>
      <p:regular r:id="rId32"/>
      <p:bold r:id="rId33"/>
      <p:italic r:id="rId34"/>
      <p:boldItalic r:id="rId35"/>
    </p:embeddedFont>
    <p:embeddedFont>
      <p:font typeface="Roboto Mon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Montserrat-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37" Type="http://schemas.openxmlformats.org/officeDocument/2006/relationships/font" Target="fonts/RobotoMono-bold.fntdata"/><Relationship Id="rId14" Type="http://schemas.openxmlformats.org/officeDocument/2006/relationships/slide" Target="slides/slide9.xml"/><Relationship Id="rId36" Type="http://schemas.openxmlformats.org/officeDocument/2006/relationships/font" Target="fonts/RobotoMono-regular.fntdata"/><Relationship Id="rId17" Type="http://schemas.openxmlformats.org/officeDocument/2006/relationships/slide" Target="slides/slide12.xml"/><Relationship Id="rId39" Type="http://schemas.openxmlformats.org/officeDocument/2006/relationships/font" Target="fonts/RobotoMono-boldItalic.fntdata"/><Relationship Id="rId16" Type="http://schemas.openxmlformats.org/officeDocument/2006/relationships/slide" Target="slides/slide11.xml"/><Relationship Id="rId38" Type="http://schemas.openxmlformats.org/officeDocument/2006/relationships/font" Target="fonts/RobotoMon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Natanael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d930ef85d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d930ef85d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d930ef85d5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d930ef85d5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d930ef85d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d930ef85d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d930ef85d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d930ef85d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d930ef85d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d930ef85d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d930ef85d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d930ef85d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d930ef85d5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d930ef85d5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d930ef85d5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d930ef85d5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1e964dba0a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1e964dba0a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487f805e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487f805e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Natanael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2922b7ba2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2922b7ba2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d930ef85d5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d930ef85d5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2922b7ba2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2922b7ba2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d930ef85d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d930ef85d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d930ef85d5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d930ef85d5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d930ef85d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d930ef85d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d930ef85d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d930ef85d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230750" y="1287925"/>
            <a:ext cx="6573000" cy="15789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b="1" lang="en"/>
              <a:t>📜 Puerto Rico Travel Chatbot: The Hitchhiker’s Guide to Puerto Rico</a:t>
            </a:r>
            <a:endParaRPr b="1"/>
          </a:p>
        </p:txBody>
      </p:sp>
      <p:sp>
        <p:nvSpPr>
          <p:cNvPr id="135" name="Google Shape;135;p13"/>
          <p:cNvSpPr txBox="1"/>
          <p:nvPr>
            <p:ph idx="1" type="subTitle"/>
          </p:nvPr>
        </p:nvSpPr>
        <p:spPr>
          <a:xfrm>
            <a:off x="5087375" y="3309275"/>
            <a:ext cx="3859500" cy="1702800"/>
          </a:xfrm>
          <a:prstGeom prst="rect">
            <a:avLst/>
          </a:prstGeom>
        </p:spPr>
        <p:txBody>
          <a:bodyPr anchorCtr="0" anchor="t" bIns="91425" lIns="91425" spcFirstLastPara="1" rIns="91425" wrap="square" tIns="91425">
            <a:noAutofit/>
          </a:bodyPr>
          <a:lstStyle/>
          <a:p>
            <a:pPr indent="0" lvl="0" marL="0" rtl="0" algn="r">
              <a:lnSpc>
                <a:spcPct val="90000"/>
              </a:lnSpc>
              <a:spcBef>
                <a:spcPts val="0"/>
              </a:spcBef>
              <a:spcAft>
                <a:spcPts val="0"/>
              </a:spcAft>
              <a:buSzPts val="275"/>
              <a:buNone/>
            </a:pPr>
            <a:r>
              <a:rPr lang="en">
                <a:latin typeface="Montserrat"/>
                <a:ea typeface="Montserrat"/>
                <a:cs typeface="Montserrat"/>
                <a:sym typeface="Montserrat"/>
              </a:rPr>
              <a:t>👩‍💻 Authors:</a:t>
            </a:r>
            <a:endParaRPr>
              <a:latin typeface="Montserrat"/>
              <a:ea typeface="Montserrat"/>
              <a:cs typeface="Montserrat"/>
              <a:sym typeface="Montserrat"/>
            </a:endParaRPr>
          </a:p>
          <a:p>
            <a:pPr indent="0" lvl="0" marL="0" rtl="0" algn="r">
              <a:lnSpc>
                <a:spcPct val="90000"/>
              </a:lnSpc>
              <a:spcBef>
                <a:spcPts val="600"/>
              </a:spcBef>
              <a:spcAft>
                <a:spcPts val="0"/>
              </a:spcAft>
              <a:buSzPts val="275"/>
              <a:buNone/>
            </a:pPr>
            <a:r>
              <a:rPr lang="en">
                <a:latin typeface="Montserrat"/>
                <a:ea typeface="Montserrat"/>
                <a:cs typeface="Montserrat"/>
                <a:sym typeface="Montserrat"/>
              </a:rPr>
              <a:t>Ginosca Alejandro Dávila</a:t>
            </a:r>
            <a:endParaRPr>
              <a:latin typeface="Montserrat"/>
              <a:ea typeface="Montserrat"/>
              <a:cs typeface="Montserrat"/>
              <a:sym typeface="Montserrat"/>
            </a:endParaRPr>
          </a:p>
          <a:p>
            <a:pPr indent="0" lvl="0" marL="0" rtl="0" algn="r">
              <a:lnSpc>
                <a:spcPct val="90000"/>
              </a:lnSpc>
              <a:spcBef>
                <a:spcPts val="0"/>
              </a:spcBef>
              <a:spcAft>
                <a:spcPts val="0"/>
              </a:spcAft>
              <a:buSzPts val="275"/>
              <a:buNone/>
            </a:pPr>
            <a:r>
              <a:rPr lang="en">
                <a:latin typeface="Montserrat"/>
                <a:ea typeface="Montserrat"/>
                <a:cs typeface="Montserrat"/>
                <a:sym typeface="Montserrat"/>
              </a:rPr>
              <a:t>Natanael Santiago Morales</a:t>
            </a:r>
            <a:endParaRPr>
              <a:latin typeface="Montserrat"/>
              <a:ea typeface="Montserrat"/>
              <a:cs typeface="Montserrat"/>
              <a:sym typeface="Montserrat"/>
            </a:endParaRPr>
          </a:p>
          <a:p>
            <a:pPr indent="0" lvl="0" marL="0" rtl="0" algn="r">
              <a:lnSpc>
                <a:spcPct val="90000"/>
              </a:lnSpc>
              <a:spcBef>
                <a:spcPts val="0"/>
              </a:spcBef>
              <a:spcAft>
                <a:spcPts val="0"/>
              </a:spcAft>
              <a:buSzPts val="275"/>
              <a:buNone/>
            </a:pPr>
            <a:r>
              <a:t/>
            </a:r>
            <a:endParaRPr>
              <a:latin typeface="Montserrat"/>
              <a:ea typeface="Montserrat"/>
              <a:cs typeface="Montserrat"/>
              <a:sym typeface="Montserrat"/>
            </a:endParaRPr>
          </a:p>
          <a:p>
            <a:pPr indent="0" lvl="0" marL="0" rtl="0" algn="r">
              <a:lnSpc>
                <a:spcPct val="90000"/>
              </a:lnSpc>
              <a:spcBef>
                <a:spcPts val="0"/>
              </a:spcBef>
              <a:spcAft>
                <a:spcPts val="0"/>
              </a:spcAft>
              <a:buSzPts val="275"/>
              <a:buNone/>
            </a:pPr>
            <a:r>
              <a:rPr lang="en">
                <a:latin typeface="Montserrat"/>
                <a:ea typeface="Montserrat"/>
                <a:cs typeface="Montserrat"/>
                <a:sym typeface="Montserrat"/>
              </a:rPr>
              <a:t>🏫</a:t>
            </a:r>
            <a:r>
              <a:rPr lang="en">
                <a:latin typeface="Montserrat"/>
                <a:ea typeface="Montserrat"/>
                <a:cs typeface="Montserrat"/>
                <a:sym typeface="Montserrat"/>
              </a:rPr>
              <a:t>Ironhack Bootcamp: </a:t>
            </a:r>
            <a:endParaRPr>
              <a:latin typeface="Montserrat"/>
              <a:ea typeface="Montserrat"/>
              <a:cs typeface="Montserrat"/>
              <a:sym typeface="Montserrat"/>
            </a:endParaRPr>
          </a:p>
          <a:p>
            <a:pPr indent="0" lvl="0" marL="0" rtl="0" algn="r">
              <a:lnSpc>
                <a:spcPct val="90000"/>
              </a:lnSpc>
              <a:spcBef>
                <a:spcPts val="0"/>
              </a:spcBef>
              <a:spcAft>
                <a:spcPts val="0"/>
              </a:spcAft>
              <a:buSzPts val="275"/>
              <a:buNone/>
            </a:pPr>
            <a:r>
              <a:rPr lang="en">
                <a:latin typeface="Montserrat"/>
                <a:ea typeface="Montserrat"/>
                <a:cs typeface="Montserrat"/>
                <a:sym typeface="Montserrat"/>
              </a:rPr>
              <a:t>Data Science and Machine Learning</a:t>
            </a:r>
            <a:endParaRPr>
              <a:latin typeface="Montserrat"/>
              <a:ea typeface="Montserrat"/>
              <a:cs typeface="Montserrat"/>
              <a:sym typeface="Montserrat"/>
            </a:endParaRPr>
          </a:p>
          <a:p>
            <a:pPr indent="0" lvl="0" marL="0" rtl="0" algn="r">
              <a:lnSpc>
                <a:spcPct val="90000"/>
              </a:lnSpc>
              <a:spcBef>
                <a:spcPts val="0"/>
              </a:spcBef>
              <a:spcAft>
                <a:spcPts val="0"/>
              </a:spcAft>
              <a:buSzPts val="275"/>
              <a:buNone/>
            </a:pPr>
            <a:r>
              <a:t/>
            </a:r>
            <a:endParaRPr>
              <a:latin typeface="Montserrat"/>
              <a:ea typeface="Montserrat"/>
              <a:cs typeface="Montserrat"/>
              <a:sym typeface="Montserrat"/>
            </a:endParaRPr>
          </a:p>
          <a:p>
            <a:pPr indent="0" lvl="0" marL="0" rtl="0" algn="r">
              <a:lnSpc>
                <a:spcPct val="90000"/>
              </a:lnSpc>
              <a:spcBef>
                <a:spcPts val="0"/>
              </a:spcBef>
              <a:spcAft>
                <a:spcPts val="0"/>
              </a:spcAft>
              <a:buSzPts val="275"/>
              <a:buNone/>
            </a:pPr>
            <a:r>
              <a:rPr lang="en">
                <a:latin typeface="Montserrat"/>
                <a:ea typeface="Montserrat"/>
                <a:cs typeface="Montserrat"/>
                <a:sym typeface="Montserrat"/>
              </a:rPr>
              <a:t>📅 </a:t>
            </a:r>
            <a:r>
              <a:rPr lang="en">
                <a:latin typeface="Montserrat"/>
                <a:ea typeface="Montserrat"/>
                <a:cs typeface="Montserrat"/>
                <a:sym typeface="Montserrat"/>
              </a:rPr>
              <a:t>Date: February 14, 2025</a:t>
            </a:r>
            <a:endParaRPr>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Weather Forecast Function &amp; Chatbot Integration</a:t>
            </a:r>
            <a:endParaRPr/>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1100">
                <a:latin typeface="Arial"/>
                <a:ea typeface="Arial"/>
                <a:cs typeface="Arial"/>
                <a:sym typeface="Arial"/>
              </a:rPr>
              <a:t>Objective:</a:t>
            </a:r>
            <a:endParaRPr b="1" sz="1100">
              <a:latin typeface="Arial"/>
              <a:ea typeface="Arial"/>
              <a:cs typeface="Arial"/>
              <a:sym typeface="Arial"/>
            </a:endParaRPr>
          </a:p>
          <a:p>
            <a:pPr indent="0" lvl="0" marL="0" rtl="0" algn="l">
              <a:spcBef>
                <a:spcPts val="1200"/>
              </a:spcBef>
              <a:spcAft>
                <a:spcPts val="0"/>
              </a:spcAft>
              <a:buNone/>
            </a:pPr>
            <a:r>
              <a:rPr lang="en" sz="1100">
                <a:latin typeface="Arial"/>
                <a:ea typeface="Arial"/>
                <a:cs typeface="Arial"/>
                <a:sym typeface="Arial"/>
              </a:rPr>
              <a:t>Implement a weather forecast function to help the chatbot make weather-aware travel recommendations based on user preferences.</a:t>
            </a:r>
            <a:endParaRPr sz="1100">
              <a:latin typeface="Arial"/>
              <a:ea typeface="Arial"/>
              <a:cs typeface="Arial"/>
              <a:sym typeface="Arial"/>
            </a:endParaRPr>
          </a:p>
          <a:p>
            <a:pPr indent="0" lvl="0" marL="0" rtl="0" algn="l">
              <a:spcBef>
                <a:spcPts val="1200"/>
              </a:spcBef>
              <a:spcAft>
                <a:spcPts val="0"/>
              </a:spcAft>
              <a:buNone/>
            </a:pPr>
            <a:r>
              <a:rPr b="1" lang="en" sz="1100">
                <a:latin typeface="Arial"/>
                <a:ea typeface="Arial"/>
                <a:cs typeface="Arial"/>
                <a:sym typeface="Arial"/>
              </a:rPr>
              <a:t>1. Weather Forecast Function</a:t>
            </a:r>
            <a:endParaRPr b="1" sz="1100">
              <a:latin typeface="Arial"/>
              <a:ea typeface="Arial"/>
              <a:cs typeface="Arial"/>
              <a:sym typeface="Arial"/>
            </a:endParaRPr>
          </a:p>
          <a:p>
            <a:pPr indent="-287972" lvl="0" marL="457200" rtl="0" algn="l">
              <a:spcBef>
                <a:spcPts val="1200"/>
              </a:spcBef>
              <a:spcAft>
                <a:spcPts val="0"/>
              </a:spcAft>
              <a:buClr>
                <a:schemeClr val="lt1"/>
              </a:buClr>
              <a:buSzPct val="100000"/>
              <a:buFont typeface="Arial"/>
              <a:buChar char="●"/>
            </a:pPr>
            <a:r>
              <a:rPr b="1" lang="en" sz="1100">
                <a:latin typeface="Arial"/>
                <a:ea typeface="Arial"/>
                <a:cs typeface="Arial"/>
                <a:sym typeface="Arial"/>
              </a:rPr>
              <a:t>Fetches data</a:t>
            </a:r>
            <a:r>
              <a:rPr lang="en" sz="1100">
                <a:latin typeface="Arial"/>
                <a:ea typeface="Arial"/>
                <a:cs typeface="Arial"/>
                <a:sym typeface="Arial"/>
              </a:rPr>
              <a:t> from the </a:t>
            </a:r>
            <a:r>
              <a:rPr b="1" lang="en" sz="1100">
                <a:latin typeface="Arial"/>
                <a:ea typeface="Arial"/>
                <a:cs typeface="Arial"/>
                <a:sym typeface="Arial"/>
              </a:rPr>
              <a:t>OpenWeather API</a:t>
            </a:r>
            <a:r>
              <a:rPr lang="en" sz="1100">
                <a:latin typeface="Arial"/>
                <a:ea typeface="Arial"/>
                <a:cs typeface="Arial"/>
                <a:sym typeface="Arial"/>
              </a:rPr>
              <a:t> (e.g., temperature, weather conditions, humidity).</a:t>
            </a:r>
            <a:endParaRPr sz="1100">
              <a:latin typeface="Arial"/>
              <a:ea typeface="Arial"/>
              <a:cs typeface="Arial"/>
              <a:sym typeface="Arial"/>
            </a:endParaRPr>
          </a:p>
          <a:p>
            <a:pPr indent="-287972" lvl="0" marL="457200" rtl="0" algn="l">
              <a:spcBef>
                <a:spcPts val="0"/>
              </a:spcBef>
              <a:spcAft>
                <a:spcPts val="0"/>
              </a:spcAft>
              <a:buClr>
                <a:schemeClr val="lt1"/>
              </a:buClr>
              <a:buSzPct val="100000"/>
              <a:buFont typeface="Arial"/>
              <a:buChar char="●"/>
            </a:pPr>
            <a:r>
              <a:rPr b="1" lang="en" sz="1100">
                <a:latin typeface="Arial"/>
                <a:ea typeface="Arial"/>
                <a:cs typeface="Arial"/>
                <a:sym typeface="Arial"/>
              </a:rPr>
              <a:t>Purpose:</a:t>
            </a:r>
            <a:r>
              <a:rPr lang="en" sz="1100">
                <a:latin typeface="Arial"/>
                <a:ea typeface="Arial"/>
                <a:cs typeface="Arial"/>
                <a:sym typeface="Arial"/>
              </a:rPr>
              <a:t> Helps evaluate whether the weather matches the user’s preferences (e.g., sunny, rainy, hot).</a:t>
            </a:r>
            <a:endParaRPr b="1" sz="1100">
              <a:latin typeface="Arial"/>
              <a:ea typeface="Arial"/>
              <a:cs typeface="Arial"/>
              <a:sym typeface="Arial"/>
            </a:endParaRPr>
          </a:p>
          <a:p>
            <a:pPr indent="0" lvl="0" marL="0" rtl="0" algn="l">
              <a:spcBef>
                <a:spcPts val="1200"/>
              </a:spcBef>
              <a:spcAft>
                <a:spcPts val="0"/>
              </a:spcAft>
              <a:buNone/>
            </a:pPr>
            <a:r>
              <a:rPr b="1" lang="en" sz="1100">
                <a:latin typeface="Arial"/>
                <a:ea typeface="Arial"/>
                <a:cs typeface="Arial"/>
                <a:sym typeface="Arial"/>
              </a:rPr>
              <a:t>2. Decision-Making</a:t>
            </a:r>
            <a:endParaRPr b="1" sz="1100">
              <a:latin typeface="Arial"/>
              <a:ea typeface="Arial"/>
              <a:cs typeface="Arial"/>
              <a:sym typeface="Arial"/>
            </a:endParaRPr>
          </a:p>
          <a:p>
            <a:pPr indent="-287972" lvl="0" marL="457200" rtl="0" algn="l">
              <a:spcBef>
                <a:spcPts val="1200"/>
              </a:spcBef>
              <a:spcAft>
                <a:spcPts val="0"/>
              </a:spcAft>
              <a:buClr>
                <a:schemeClr val="lt1"/>
              </a:buClr>
              <a:buSzPct val="100000"/>
              <a:buFont typeface="Arial"/>
              <a:buChar char="●"/>
            </a:pPr>
            <a:r>
              <a:rPr b="1" lang="en" sz="1100">
                <a:latin typeface="Arial"/>
                <a:ea typeface="Arial"/>
                <a:cs typeface="Arial"/>
                <a:sym typeface="Arial"/>
              </a:rPr>
              <a:t>User Preferences:</a:t>
            </a:r>
            <a:r>
              <a:rPr lang="en" sz="1100">
                <a:latin typeface="Arial"/>
                <a:ea typeface="Arial"/>
                <a:cs typeface="Arial"/>
                <a:sym typeface="Arial"/>
              </a:rPr>
              <a:t> Inputs like "sunny" or "rainy."</a:t>
            </a:r>
            <a:endParaRPr sz="1100">
              <a:latin typeface="Arial"/>
              <a:ea typeface="Arial"/>
              <a:cs typeface="Arial"/>
              <a:sym typeface="Arial"/>
            </a:endParaRPr>
          </a:p>
          <a:p>
            <a:pPr indent="-287972" lvl="0" marL="457200" rtl="0" algn="l">
              <a:spcBef>
                <a:spcPts val="0"/>
              </a:spcBef>
              <a:spcAft>
                <a:spcPts val="0"/>
              </a:spcAft>
              <a:buClr>
                <a:schemeClr val="lt1"/>
              </a:buClr>
              <a:buSzPct val="100000"/>
              <a:buFont typeface="Arial"/>
              <a:buChar char="●"/>
            </a:pPr>
            <a:r>
              <a:rPr b="1" lang="en" sz="1100">
                <a:latin typeface="Arial"/>
                <a:ea typeface="Arial"/>
                <a:cs typeface="Arial"/>
                <a:sym typeface="Arial"/>
              </a:rPr>
              <a:t>Logic:</a:t>
            </a:r>
            <a:r>
              <a:rPr lang="en" sz="1100">
                <a:latin typeface="Arial"/>
                <a:ea typeface="Arial"/>
                <a:cs typeface="Arial"/>
                <a:sym typeface="Arial"/>
              </a:rPr>
              <a:t> Provides recommendations based on the weather forecast and user preferences.</a:t>
            </a:r>
            <a:endParaRPr b="1">
              <a:latin typeface="Arial"/>
              <a:ea typeface="Arial"/>
              <a:cs typeface="Arial"/>
              <a:sym typeface="Arial"/>
            </a:endParaRPr>
          </a:p>
          <a:p>
            <a:pPr indent="0" lvl="0" marL="0" rtl="0" algn="l">
              <a:spcBef>
                <a:spcPts val="1200"/>
              </a:spcBef>
              <a:spcAft>
                <a:spcPts val="0"/>
              </a:spcAft>
              <a:buNone/>
            </a:pPr>
            <a:r>
              <a:rPr b="1" lang="en" sz="1100">
                <a:latin typeface="Arial"/>
                <a:ea typeface="Arial"/>
                <a:cs typeface="Arial"/>
                <a:sym typeface="Arial"/>
              </a:rPr>
              <a:t>3. Integration with Chatbot</a:t>
            </a:r>
            <a:endParaRPr b="1" sz="1100">
              <a:latin typeface="Arial"/>
              <a:ea typeface="Arial"/>
              <a:cs typeface="Arial"/>
              <a:sym typeface="Arial"/>
            </a:endParaRPr>
          </a:p>
          <a:p>
            <a:pPr indent="-287972" lvl="0" marL="457200" rtl="0" algn="l">
              <a:spcBef>
                <a:spcPts val="1200"/>
              </a:spcBef>
              <a:spcAft>
                <a:spcPts val="0"/>
              </a:spcAft>
              <a:buClr>
                <a:schemeClr val="lt1"/>
              </a:buClr>
              <a:buSzPct val="100000"/>
              <a:buFont typeface="Arial"/>
              <a:buChar char="●"/>
            </a:pPr>
            <a:r>
              <a:rPr lang="en" sz="1100">
                <a:latin typeface="Arial"/>
                <a:ea typeface="Arial"/>
                <a:cs typeface="Arial"/>
                <a:sym typeface="Arial"/>
              </a:rPr>
              <a:t>Chatbot uses the weather data to give personalized recommendations for travel destinations.</a:t>
            </a:r>
            <a:endParaRPr sz="1100">
              <a:latin typeface="Arial"/>
              <a:ea typeface="Arial"/>
              <a:cs typeface="Arial"/>
              <a:sym typeface="Arial"/>
            </a:endParaRPr>
          </a:p>
          <a:p>
            <a:pPr indent="-287972" lvl="1" marL="914400" rtl="0" algn="l">
              <a:spcBef>
                <a:spcPts val="0"/>
              </a:spcBef>
              <a:spcAft>
                <a:spcPts val="0"/>
              </a:spcAft>
              <a:buClr>
                <a:schemeClr val="lt1"/>
              </a:buClr>
              <a:buSzPct val="100000"/>
              <a:buFont typeface="Arial"/>
              <a:buChar char="○"/>
            </a:pPr>
            <a:r>
              <a:t/>
            </a:r>
            <a:endParaRPr b="1">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 Locations to Visit List Function</a:t>
            </a:r>
            <a:endParaRPr/>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688"/>
              <a:buNone/>
            </a:pPr>
            <a:r>
              <a:rPr b="1" lang="en" sz="887">
                <a:latin typeface="Arial"/>
                <a:ea typeface="Arial"/>
                <a:cs typeface="Arial"/>
                <a:sym typeface="Arial"/>
              </a:rPr>
              <a:t>1. Function Overview:</a:t>
            </a:r>
            <a:endParaRPr b="1" sz="887">
              <a:latin typeface="Arial"/>
              <a:ea typeface="Arial"/>
              <a:cs typeface="Arial"/>
              <a:sym typeface="Arial"/>
            </a:endParaRPr>
          </a:p>
          <a:p>
            <a:pPr indent="-284956" lvl="0" marL="457200" rtl="0" algn="l">
              <a:lnSpc>
                <a:spcPct val="95000"/>
              </a:lnSpc>
              <a:spcBef>
                <a:spcPts val="1200"/>
              </a:spcBef>
              <a:spcAft>
                <a:spcPts val="0"/>
              </a:spcAft>
              <a:buClr>
                <a:schemeClr val="lt1"/>
              </a:buClr>
              <a:buSzPts val="888"/>
              <a:buFont typeface="Arial"/>
              <a:buChar char="●"/>
            </a:pPr>
            <a:r>
              <a:rPr b="1" lang="en" sz="887">
                <a:latin typeface="Roboto Mono"/>
                <a:ea typeface="Roboto Mono"/>
                <a:cs typeface="Roboto Mono"/>
                <a:sym typeface="Roboto Mono"/>
              </a:rPr>
              <a:t>add_location_to_visit_list(list, location)</a:t>
            </a:r>
            <a:r>
              <a:rPr lang="en" sz="887">
                <a:latin typeface="Arial"/>
                <a:ea typeface="Arial"/>
                <a:cs typeface="Arial"/>
                <a:sym typeface="Arial"/>
              </a:rPr>
              <a:t>: Adds a new location to the user's list, ensuring no duplicates.</a:t>
            </a:r>
            <a:endParaRPr sz="887">
              <a:latin typeface="Arial"/>
              <a:ea typeface="Arial"/>
              <a:cs typeface="Arial"/>
              <a:sym typeface="Arial"/>
            </a:endParaRPr>
          </a:p>
          <a:p>
            <a:pPr indent="0" lvl="0" marL="0" rtl="0" algn="l">
              <a:lnSpc>
                <a:spcPct val="95000"/>
              </a:lnSpc>
              <a:spcBef>
                <a:spcPts val="1200"/>
              </a:spcBef>
              <a:spcAft>
                <a:spcPts val="0"/>
              </a:spcAft>
              <a:buSzPts val="688"/>
              <a:buNone/>
            </a:pPr>
            <a:r>
              <a:t/>
            </a:r>
            <a:endParaRPr sz="887">
              <a:latin typeface="Arial"/>
              <a:ea typeface="Arial"/>
              <a:cs typeface="Arial"/>
              <a:sym typeface="Arial"/>
            </a:endParaRPr>
          </a:p>
          <a:p>
            <a:pPr indent="0" lvl="0" marL="0" rtl="0" algn="l">
              <a:lnSpc>
                <a:spcPct val="95000"/>
              </a:lnSpc>
              <a:spcBef>
                <a:spcPts val="1200"/>
              </a:spcBef>
              <a:spcAft>
                <a:spcPts val="0"/>
              </a:spcAft>
              <a:buSzPts val="688"/>
              <a:buNone/>
            </a:pPr>
            <a:r>
              <a:rPr b="1" lang="en" sz="887">
                <a:latin typeface="Arial"/>
                <a:ea typeface="Arial"/>
                <a:cs typeface="Arial"/>
                <a:sym typeface="Arial"/>
              </a:rPr>
              <a:t>2. Key Features:</a:t>
            </a:r>
            <a:endParaRPr b="1" sz="887">
              <a:latin typeface="Arial"/>
              <a:ea typeface="Arial"/>
              <a:cs typeface="Arial"/>
              <a:sym typeface="Arial"/>
            </a:endParaRPr>
          </a:p>
          <a:p>
            <a:pPr indent="-284956" lvl="0" marL="457200" rtl="0" algn="l">
              <a:lnSpc>
                <a:spcPct val="95000"/>
              </a:lnSpc>
              <a:spcBef>
                <a:spcPts val="1200"/>
              </a:spcBef>
              <a:spcAft>
                <a:spcPts val="0"/>
              </a:spcAft>
              <a:buClr>
                <a:schemeClr val="lt1"/>
              </a:buClr>
              <a:buSzPts val="888"/>
              <a:buFont typeface="Arial"/>
              <a:buChar char="●"/>
            </a:pPr>
            <a:r>
              <a:rPr lang="en" sz="887">
                <a:latin typeface="Arial"/>
                <a:ea typeface="Arial"/>
                <a:cs typeface="Arial"/>
                <a:sym typeface="Arial"/>
              </a:rPr>
              <a:t>Handles edge cases:</a:t>
            </a:r>
            <a:endParaRPr sz="887">
              <a:latin typeface="Arial"/>
              <a:ea typeface="Arial"/>
              <a:cs typeface="Arial"/>
              <a:sym typeface="Arial"/>
            </a:endParaRPr>
          </a:p>
          <a:p>
            <a:pPr indent="-284956" lvl="1" marL="914400" rtl="0" algn="l">
              <a:lnSpc>
                <a:spcPct val="95000"/>
              </a:lnSpc>
              <a:spcBef>
                <a:spcPts val="0"/>
              </a:spcBef>
              <a:spcAft>
                <a:spcPts val="0"/>
              </a:spcAft>
              <a:buClr>
                <a:schemeClr val="lt1"/>
              </a:buClr>
              <a:buSzPts val="888"/>
              <a:buFont typeface="Arial"/>
              <a:buChar char="○"/>
            </a:pPr>
            <a:r>
              <a:rPr b="1" lang="en" sz="887">
                <a:latin typeface="Arial"/>
                <a:ea typeface="Arial"/>
                <a:cs typeface="Arial"/>
                <a:sym typeface="Arial"/>
              </a:rPr>
              <a:t>Invalid Inputs</a:t>
            </a:r>
            <a:r>
              <a:rPr lang="en" sz="887">
                <a:latin typeface="Arial"/>
                <a:ea typeface="Arial"/>
                <a:cs typeface="Arial"/>
                <a:sym typeface="Arial"/>
              </a:rPr>
              <a:t> (missing name, coordinates)</a:t>
            </a:r>
            <a:endParaRPr sz="887">
              <a:latin typeface="Arial"/>
              <a:ea typeface="Arial"/>
              <a:cs typeface="Arial"/>
              <a:sym typeface="Arial"/>
            </a:endParaRPr>
          </a:p>
          <a:p>
            <a:pPr indent="-284956" lvl="1" marL="914400" rtl="0" algn="l">
              <a:lnSpc>
                <a:spcPct val="95000"/>
              </a:lnSpc>
              <a:spcBef>
                <a:spcPts val="0"/>
              </a:spcBef>
              <a:spcAft>
                <a:spcPts val="0"/>
              </a:spcAft>
              <a:buClr>
                <a:schemeClr val="lt1"/>
              </a:buClr>
              <a:buSzPts val="888"/>
              <a:buFont typeface="Arial"/>
              <a:buChar char="○"/>
            </a:pPr>
            <a:r>
              <a:rPr b="1" lang="en" sz="887">
                <a:latin typeface="Arial"/>
                <a:ea typeface="Arial"/>
                <a:cs typeface="Arial"/>
                <a:sym typeface="Arial"/>
              </a:rPr>
              <a:t>Duplicate Locations</a:t>
            </a:r>
            <a:endParaRPr b="1" sz="887">
              <a:latin typeface="Arial"/>
              <a:ea typeface="Arial"/>
              <a:cs typeface="Arial"/>
              <a:sym typeface="Arial"/>
            </a:endParaRPr>
          </a:p>
          <a:p>
            <a:pPr indent="-284956" lvl="1" marL="914400" rtl="0" algn="l">
              <a:lnSpc>
                <a:spcPct val="95000"/>
              </a:lnSpc>
              <a:spcBef>
                <a:spcPts val="0"/>
              </a:spcBef>
              <a:spcAft>
                <a:spcPts val="0"/>
              </a:spcAft>
              <a:buClr>
                <a:schemeClr val="lt1"/>
              </a:buClr>
              <a:buSzPts val="888"/>
              <a:buFont typeface="Arial"/>
              <a:buChar char="○"/>
            </a:pPr>
            <a:r>
              <a:rPr b="1" lang="en" sz="887">
                <a:latin typeface="Arial"/>
                <a:ea typeface="Arial"/>
                <a:cs typeface="Arial"/>
                <a:sym typeface="Arial"/>
              </a:rPr>
              <a:t>Invalid Coordinates</a:t>
            </a:r>
            <a:r>
              <a:rPr lang="en" sz="887">
                <a:latin typeface="Arial"/>
                <a:ea typeface="Arial"/>
                <a:cs typeface="Arial"/>
                <a:sym typeface="Arial"/>
              </a:rPr>
              <a:t> (latitude: -90 to 90, longitude: -180 to 180)</a:t>
            </a:r>
            <a:endParaRPr sz="887">
              <a:latin typeface="Arial"/>
              <a:ea typeface="Arial"/>
              <a:cs typeface="Arial"/>
              <a:sym typeface="Arial"/>
            </a:endParaRPr>
          </a:p>
          <a:p>
            <a:pPr indent="-284956" lvl="1" marL="914400" rtl="0" algn="l">
              <a:lnSpc>
                <a:spcPct val="95000"/>
              </a:lnSpc>
              <a:spcBef>
                <a:spcPts val="0"/>
              </a:spcBef>
              <a:spcAft>
                <a:spcPts val="0"/>
              </a:spcAft>
              <a:buClr>
                <a:schemeClr val="lt1"/>
              </a:buClr>
              <a:buSzPts val="888"/>
              <a:buFont typeface="Arial"/>
              <a:buChar char="○"/>
            </a:pPr>
            <a:r>
              <a:rPr b="1" lang="en" sz="887">
                <a:latin typeface="Arial"/>
                <a:ea typeface="Arial"/>
                <a:cs typeface="Arial"/>
                <a:sym typeface="Arial"/>
              </a:rPr>
              <a:t>Empty Inputs</a:t>
            </a:r>
            <a:r>
              <a:rPr lang="en" sz="887">
                <a:latin typeface="Arial"/>
                <a:ea typeface="Arial"/>
                <a:cs typeface="Arial"/>
                <a:sym typeface="Arial"/>
              </a:rPr>
              <a:t> (empty list or location)</a:t>
            </a:r>
            <a:endParaRPr sz="887">
              <a:latin typeface="Arial"/>
              <a:ea typeface="Arial"/>
              <a:cs typeface="Arial"/>
              <a:sym typeface="Arial"/>
            </a:endParaRPr>
          </a:p>
          <a:p>
            <a:pPr indent="0" lvl="0" marL="0" rtl="0" algn="l">
              <a:lnSpc>
                <a:spcPct val="95000"/>
              </a:lnSpc>
              <a:spcBef>
                <a:spcPts val="1200"/>
              </a:spcBef>
              <a:spcAft>
                <a:spcPts val="0"/>
              </a:spcAft>
              <a:buSzPts val="688"/>
              <a:buNone/>
            </a:pPr>
            <a:r>
              <a:t/>
            </a:r>
            <a:endParaRPr sz="887">
              <a:latin typeface="Arial"/>
              <a:ea typeface="Arial"/>
              <a:cs typeface="Arial"/>
              <a:sym typeface="Arial"/>
            </a:endParaRPr>
          </a:p>
          <a:p>
            <a:pPr indent="0" lvl="0" marL="0" rtl="0" algn="l">
              <a:lnSpc>
                <a:spcPct val="95000"/>
              </a:lnSpc>
              <a:spcBef>
                <a:spcPts val="1200"/>
              </a:spcBef>
              <a:spcAft>
                <a:spcPts val="0"/>
              </a:spcAft>
              <a:buSzPts val="688"/>
              <a:buNone/>
            </a:pPr>
            <a:r>
              <a:rPr b="1" lang="en" sz="887">
                <a:latin typeface="Arial"/>
                <a:ea typeface="Arial"/>
                <a:cs typeface="Arial"/>
                <a:sym typeface="Arial"/>
              </a:rPr>
              <a:t>3. Example Use:</a:t>
            </a:r>
            <a:endParaRPr b="1" sz="887">
              <a:latin typeface="Arial"/>
              <a:ea typeface="Arial"/>
              <a:cs typeface="Arial"/>
              <a:sym typeface="Arial"/>
            </a:endParaRPr>
          </a:p>
          <a:p>
            <a:pPr indent="-284956" lvl="0" marL="457200" rtl="0" algn="l">
              <a:lnSpc>
                <a:spcPct val="95000"/>
              </a:lnSpc>
              <a:spcBef>
                <a:spcPts val="1200"/>
              </a:spcBef>
              <a:spcAft>
                <a:spcPts val="0"/>
              </a:spcAft>
              <a:buClr>
                <a:schemeClr val="lt1"/>
              </a:buClr>
              <a:buSzPts val="888"/>
              <a:buFont typeface="Arial"/>
              <a:buChar char="●"/>
            </a:pPr>
            <a:r>
              <a:rPr lang="en" sz="887">
                <a:latin typeface="Arial"/>
                <a:ea typeface="Arial"/>
                <a:cs typeface="Arial"/>
                <a:sym typeface="Arial"/>
              </a:rPr>
              <a:t>Adds </a:t>
            </a:r>
            <a:r>
              <a:rPr b="1" lang="en" sz="887">
                <a:latin typeface="Arial"/>
                <a:ea typeface="Arial"/>
                <a:cs typeface="Arial"/>
                <a:sym typeface="Arial"/>
              </a:rPr>
              <a:t>Jobos Beach</a:t>
            </a:r>
            <a:r>
              <a:rPr lang="en" sz="887">
                <a:latin typeface="Arial"/>
                <a:ea typeface="Arial"/>
                <a:cs typeface="Arial"/>
                <a:sym typeface="Arial"/>
              </a:rPr>
              <a:t> to the list.</a:t>
            </a:r>
            <a:endParaRPr sz="887">
              <a:latin typeface="Arial"/>
              <a:ea typeface="Arial"/>
              <a:cs typeface="Arial"/>
              <a:sym typeface="Arial"/>
            </a:endParaRPr>
          </a:p>
          <a:p>
            <a:pPr indent="-284956" lvl="0" marL="457200" rtl="0" algn="l">
              <a:lnSpc>
                <a:spcPct val="95000"/>
              </a:lnSpc>
              <a:spcBef>
                <a:spcPts val="0"/>
              </a:spcBef>
              <a:spcAft>
                <a:spcPts val="0"/>
              </a:spcAft>
              <a:buClr>
                <a:schemeClr val="lt1"/>
              </a:buClr>
              <a:buSzPts val="888"/>
              <a:buFont typeface="Arial"/>
              <a:buChar char="●"/>
            </a:pPr>
            <a:r>
              <a:rPr lang="en" sz="887">
                <a:latin typeface="Arial"/>
                <a:ea typeface="Arial"/>
                <a:cs typeface="Arial"/>
                <a:sym typeface="Arial"/>
              </a:rPr>
              <a:t>Prevents adding duplicates like </a:t>
            </a:r>
            <a:r>
              <a:rPr b="1" lang="en" sz="887">
                <a:latin typeface="Arial"/>
                <a:ea typeface="Arial"/>
                <a:cs typeface="Arial"/>
                <a:sym typeface="Arial"/>
              </a:rPr>
              <a:t>Flamenco Beach</a:t>
            </a:r>
            <a:r>
              <a:rPr lang="en" sz="887">
                <a:latin typeface="Arial"/>
                <a:ea typeface="Arial"/>
                <a:cs typeface="Arial"/>
                <a:sym typeface="Arial"/>
              </a:rPr>
              <a:t>.</a:t>
            </a:r>
            <a:endParaRPr sz="887">
              <a:latin typeface="Arial"/>
              <a:ea typeface="Arial"/>
              <a:cs typeface="Arial"/>
              <a:sym typeface="Arial"/>
            </a:endParaRPr>
          </a:p>
          <a:p>
            <a:pPr indent="0" lvl="0" marL="0" rtl="0" algn="l">
              <a:lnSpc>
                <a:spcPct val="95000"/>
              </a:lnSpc>
              <a:spcBef>
                <a:spcPts val="1200"/>
              </a:spcBef>
              <a:spcAft>
                <a:spcPts val="1200"/>
              </a:spcAft>
              <a:buSzPts val="688"/>
              <a:buNone/>
            </a:pPr>
            <a:r>
              <a:t/>
            </a:r>
            <a:endParaRPr sz="1012"/>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Compute Distance to the Closest Location</a:t>
            </a:r>
            <a:endParaRPr/>
          </a:p>
        </p:txBody>
      </p:sp>
      <p:sp>
        <p:nvSpPr>
          <p:cNvPr id="201" name="Google Shape;201;p24"/>
          <p:cNvSpPr txBox="1"/>
          <p:nvPr>
            <p:ph idx="1" type="body"/>
          </p:nvPr>
        </p:nvSpPr>
        <p:spPr>
          <a:xfrm>
            <a:off x="1297500" y="1216550"/>
            <a:ext cx="7038900" cy="3262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523"/>
              <a:buNone/>
            </a:pPr>
            <a:r>
              <a:rPr b="1" lang="en" sz="1022">
                <a:latin typeface="Arial"/>
                <a:ea typeface="Arial"/>
                <a:cs typeface="Arial"/>
                <a:sym typeface="Arial"/>
              </a:rPr>
              <a:t>Objective:</a:t>
            </a:r>
            <a:endParaRPr b="1" sz="1022">
              <a:latin typeface="Arial"/>
              <a:ea typeface="Arial"/>
              <a:cs typeface="Arial"/>
              <a:sym typeface="Arial"/>
            </a:endParaRPr>
          </a:p>
          <a:p>
            <a:pPr indent="0" lvl="0" marL="0" rtl="0" algn="l">
              <a:lnSpc>
                <a:spcPct val="105000"/>
              </a:lnSpc>
              <a:spcBef>
                <a:spcPts val="1200"/>
              </a:spcBef>
              <a:spcAft>
                <a:spcPts val="0"/>
              </a:spcAft>
              <a:buSzPts val="523"/>
              <a:buNone/>
            </a:pPr>
            <a:r>
              <a:rPr lang="en" sz="1022">
                <a:latin typeface="Arial"/>
                <a:ea typeface="Arial"/>
                <a:cs typeface="Arial"/>
                <a:sym typeface="Arial"/>
              </a:rPr>
              <a:t>Calculate the distance from a new location to the closest location in the user's visit list using the </a:t>
            </a:r>
            <a:r>
              <a:rPr b="1" lang="en" sz="1022">
                <a:latin typeface="Arial"/>
                <a:ea typeface="Arial"/>
                <a:cs typeface="Arial"/>
                <a:sym typeface="Arial"/>
              </a:rPr>
              <a:t>Haversine formula</a:t>
            </a:r>
            <a:r>
              <a:rPr lang="en" sz="1022">
                <a:latin typeface="Arial"/>
                <a:ea typeface="Arial"/>
                <a:cs typeface="Arial"/>
                <a:sym typeface="Arial"/>
              </a:rPr>
              <a:t>.</a:t>
            </a:r>
            <a:endParaRPr sz="1022">
              <a:latin typeface="Arial"/>
              <a:ea typeface="Arial"/>
              <a:cs typeface="Arial"/>
              <a:sym typeface="Arial"/>
            </a:endParaRPr>
          </a:p>
          <a:p>
            <a:pPr indent="0" lvl="0" marL="0" rtl="0" algn="l">
              <a:lnSpc>
                <a:spcPct val="105000"/>
              </a:lnSpc>
              <a:spcBef>
                <a:spcPts val="1200"/>
              </a:spcBef>
              <a:spcAft>
                <a:spcPts val="0"/>
              </a:spcAft>
              <a:buSzPts val="523"/>
              <a:buNone/>
            </a:pPr>
            <a:r>
              <a:rPr b="1" lang="en" sz="1022">
                <a:latin typeface="Arial"/>
                <a:ea typeface="Arial"/>
                <a:cs typeface="Arial"/>
                <a:sym typeface="Arial"/>
              </a:rPr>
              <a:t>1. Function Overview:</a:t>
            </a:r>
            <a:endParaRPr b="1" sz="1022">
              <a:latin typeface="Arial"/>
              <a:ea typeface="Arial"/>
              <a:cs typeface="Arial"/>
              <a:sym typeface="Arial"/>
            </a:endParaRPr>
          </a:p>
          <a:p>
            <a:pPr indent="-293528" lvl="0" marL="457200" rtl="0" algn="l">
              <a:lnSpc>
                <a:spcPct val="105000"/>
              </a:lnSpc>
              <a:spcBef>
                <a:spcPts val="1200"/>
              </a:spcBef>
              <a:spcAft>
                <a:spcPts val="0"/>
              </a:spcAft>
              <a:buClr>
                <a:schemeClr val="lt1"/>
              </a:buClr>
              <a:buSzPts val="1023"/>
              <a:buFont typeface="Arial"/>
              <a:buChar char="●"/>
            </a:pPr>
            <a:r>
              <a:rPr b="1" lang="en" sz="1022">
                <a:latin typeface="Roboto Mono"/>
                <a:ea typeface="Roboto Mono"/>
                <a:cs typeface="Roboto Mono"/>
                <a:sym typeface="Roboto Mono"/>
              </a:rPr>
              <a:t>compute_distance_to_list(location_list, new_location)</a:t>
            </a:r>
            <a:r>
              <a:rPr lang="en" sz="1022">
                <a:latin typeface="Arial"/>
                <a:ea typeface="Arial"/>
                <a:cs typeface="Arial"/>
                <a:sym typeface="Arial"/>
              </a:rPr>
              <a:t>: Computes the distance between a new location and the closest one in the visit list (in miles and kilometers).</a:t>
            </a:r>
            <a:endParaRPr sz="1022">
              <a:latin typeface="Arial"/>
              <a:ea typeface="Arial"/>
              <a:cs typeface="Arial"/>
              <a:sym typeface="Arial"/>
            </a:endParaRPr>
          </a:p>
          <a:p>
            <a:pPr indent="0" lvl="0" marL="0" rtl="0" algn="l">
              <a:lnSpc>
                <a:spcPct val="105000"/>
              </a:lnSpc>
              <a:spcBef>
                <a:spcPts val="1200"/>
              </a:spcBef>
              <a:spcAft>
                <a:spcPts val="0"/>
              </a:spcAft>
              <a:buSzPts val="523"/>
              <a:buNone/>
            </a:pPr>
            <a:r>
              <a:rPr b="1" lang="en" sz="1022">
                <a:latin typeface="Arial"/>
                <a:ea typeface="Arial"/>
                <a:cs typeface="Arial"/>
                <a:sym typeface="Arial"/>
              </a:rPr>
              <a:t>2. Key Features:</a:t>
            </a:r>
            <a:endParaRPr b="1" sz="1022">
              <a:latin typeface="Arial"/>
              <a:ea typeface="Arial"/>
              <a:cs typeface="Arial"/>
              <a:sym typeface="Arial"/>
            </a:endParaRPr>
          </a:p>
          <a:p>
            <a:pPr indent="-293528" lvl="0" marL="457200" rtl="0" algn="l">
              <a:lnSpc>
                <a:spcPct val="105000"/>
              </a:lnSpc>
              <a:spcBef>
                <a:spcPts val="1200"/>
              </a:spcBef>
              <a:spcAft>
                <a:spcPts val="0"/>
              </a:spcAft>
              <a:buClr>
                <a:schemeClr val="lt1"/>
              </a:buClr>
              <a:buSzPts val="1023"/>
              <a:buFont typeface="Arial"/>
              <a:buChar char="●"/>
            </a:pPr>
            <a:r>
              <a:rPr lang="en" sz="1022">
                <a:latin typeface="Arial"/>
                <a:ea typeface="Arial"/>
                <a:cs typeface="Arial"/>
                <a:sym typeface="Arial"/>
              </a:rPr>
              <a:t>Uses </a:t>
            </a:r>
            <a:r>
              <a:rPr b="1" lang="en" sz="1022">
                <a:latin typeface="Arial"/>
                <a:ea typeface="Arial"/>
                <a:cs typeface="Arial"/>
                <a:sym typeface="Arial"/>
              </a:rPr>
              <a:t>Geopy's geodesic</a:t>
            </a:r>
            <a:r>
              <a:rPr lang="en" sz="1022">
                <a:latin typeface="Arial"/>
                <a:ea typeface="Arial"/>
                <a:cs typeface="Arial"/>
                <a:sym typeface="Arial"/>
              </a:rPr>
              <a:t> to calculate the distance.</a:t>
            </a:r>
            <a:endParaRPr sz="1022">
              <a:latin typeface="Arial"/>
              <a:ea typeface="Arial"/>
              <a:cs typeface="Arial"/>
              <a:sym typeface="Arial"/>
            </a:endParaRPr>
          </a:p>
          <a:p>
            <a:pPr indent="-293528" lvl="0" marL="457200" rtl="0" algn="l">
              <a:lnSpc>
                <a:spcPct val="105000"/>
              </a:lnSpc>
              <a:spcBef>
                <a:spcPts val="0"/>
              </a:spcBef>
              <a:spcAft>
                <a:spcPts val="0"/>
              </a:spcAft>
              <a:buClr>
                <a:schemeClr val="lt1"/>
              </a:buClr>
              <a:buSzPts val="1023"/>
              <a:buFont typeface="Arial"/>
              <a:buChar char="●"/>
            </a:pPr>
            <a:r>
              <a:rPr lang="en" sz="1022">
                <a:latin typeface="Arial"/>
                <a:ea typeface="Arial"/>
                <a:cs typeface="Arial"/>
                <a:sym typeface="Arial"/>
              </a:rPr>
              <a:t>Tracks the </a:t>
            </a:r>
            <a:r>
              <a:rPr b="1" lang="en" sz="1022">
                <a:latin typeface="Arial"/>
                <a:ea typeface="Arial"/>
                <a:cs typeface="Arial"/>
                <a:sym typeface="Arial"/>
              </a:rPr>
              <a:t>closest location</a:t>
            </a:r>
            <a:r>
              <a:rPr lang="en" sz="1022">
                <a:latin typeface="Arial"/>
                <a:ea typeface="Arial"/>
                <a:cs typeface="Arial"/>
                <a:sym typeface="Arial"/>
              </a:rPr>
              <a:t> from the list.</a:t>
            </a:r>
            <a:endParaRPr sz="1022">
              <a:latin typeface="Arial"/>
              <a:ea typeface="Arial"/>
              <a:cs typeface="Arial"/>
              <a:sym typeface="Arial"/>
            </a:endParaRPr>
          </a:p>
          <a:p>
            <a:pPr indent="-293528" lvl="0" marL="457200" rtl="0" algn="l">
              <a:lnSpc>
                <a:spcPct val="105000"/>
              </a:lnSpc>
              <a:spcBef>
                <a:spcPts val="0"/>
              </a:spcBef>
              <a:spcAft>
                <a:spcPts val="0"/>
              </a:spcAft>
              <a:buClr>
                <a:schemeClr val="lt1"/>
              </a:buClr>
              <a:buSzPts val="1023"/>
              <a:buFont typeface="Arial"/>
              <a:buChar char="●"/>
            </a:pPr>
            <a:r>
              <a:rPr lang="en" sz="1022">
                <a:latin typeface="Arial"/>
                <a:ea typeface="Arial"/>
                <a:cs typeface="Arial"/>
                <a:sym typeface="Arial"/>
              </a:rPr>
              <a:t>Handles </a:t>
            </a:r>
            <a:r>
              <a:rPr b="1" lang="en" sz="1022">
                <a:latin typeface="Arial"/>
                <a:ea typeface="Arial"/>
                <a:cs typeface="Arial"/>
                <a:sym typeface="Arial"/>
              </a:rPr>
              <a:t>invalid inputs</a:t>
            </a:r>
            <a:r>
              <a:rPr lang="en" sz="1022">
                <a:latin typeface="Arial"/>
                <a:ea typeface="Arial"/>
                <a:cs typeface="Arial"/>
                <a:sym typeface="Arial"/>
              </a:rPr>
              <a:t>, </a:t>
            </a:r>
            <a:r>
              <a:rPr b="1" lang="en" sz="1022">
                <a:latin typeface="Arial"/>
                <a:ea typeface="Arial"/>
                <a:cs typeface="Arial"/>
                <a:sym typeface="Arial"/>
              </a:rPr>
              <a:t>invalid coordinates</a:t>
            </a:r>
            <a:r>
              <a:rPr lang="en" sz="1022">
                <a:latin typeface="Arial"/>
                <a:ea typeface="Arial"/>
                <a:cs typeface="Arial"/>
                <a:sym typeface="Arial"/>
              </a:rPr>
              <a:t>, and </a:t>
            </a:r>
            <a:r>
              <a:rPr b="1" lang="en" sz="1022">
                <a:latin typeface="Arial"/>
                <a:ea typeface="Arial"/>
                <a:cs typeface="Arial"/>
                <a:sym typeface="Arial"/>
              </a:rPr>
              <a:t>missing location data</a:t>
            </a:r>
            <a:r>
              <a:rPr lang="en" sz="1022">
                <a:latin typeface="Arial"/>
                <a:ea typeface="Arial"/>
                <a:cs typeface="Arial"/>
                <a:sym typeface="Arial"/>
              </a:rPr>
              <a:t>.</a:t>
            </a:r>
            <a:endParaRPr sz="1022">
              <a:latin typeface="Arial"/>
              <a:ea typeface="Arial"/>
              <a:cs typeface="Arial"/>
              <a:sym typeface="Arial"/>
            </a:endParaRPr>
          </a:p>
          <a:p>
            <a:pPr indent="0" lvl="0" marL="0" rtl="0" algn="l">
              <a:lnSpc>
                <a:spcPct val="105000"/>
              </a:lnSpc>
              <a:spcBef>
                <a:spcPts val="1200"/>
              </a:spcBef>
              <a:spcAft>
                <a:spcPts val="0"/>
              </a:spcAft>
              <a:buSzPts val="523"/>
              <a:buNone/>
            </a:pPr>
            <a:r>
              <a:rPr b="1" lang="en" sz="1022">
                <a:latin typeface="Arial"/>
                <a:ea typeface="Arial"/>
                <a:cs typeface="Arial"/>
                <a:sym typeface="Arial"/>
              </a:rPr>
              <a:t>3. Example Use:</a:t>
            </a:r>
            <a:endParaRPr b="1" sz="1022">
              <a:latin typeface="Arial"/>
              <a:ea typeface="Arial"/>
              <a:cs typeface="Arial"/>
              <a:sym typeface="Arial"/>
            </a:endParaRPr>
          </a:p>
          <a:p>
            <a:pPr indent="-293528" lvl="0" marL="457200" rtl="0" algn="l">
              <a:lnSpc>
                <a:spcPct val="105000"/>
              </a:lnSpc>
              <a:spcBef>
                <a:spcPts val="1200"/>
              </a:spcBef>
              <a:spcAft>
                <a:spcPts val="0"/>
              </a:spcAft>
              <a:buClr>
                <a:schemeClr val="lt1"/>
              </a:buClr>
              <a:buSzPts val="1023"/>
              <a:buFont typeface="Arial"/>
              <a:buChar char="●"/>
            </a:pPr>
            <a:r>
              <a:rPr b="1" lang="en" sz="1022">
                <a:latin typeface="Arial"/>
                <a:ea typeface="Arial"/>
                <a:cs typeface="Arial"/>
                <a:sym typeface="Arial"/>
              </a:rPr>
              <a:t>Playa Sucia</a:t>
            </a:r>
            <a:r>
              <a:rPr lang="en" sz="1022">
                <a:latin typeface="Arial"/>
                <a:ea typeface="Arial"/>
                <a:cs typeface="Arial"/>
                <a:sym typeface="Arial"/>
              </a:rPr>
              <a:t> added to the list.</a:t>
            </a:r>
            <a:endParaRPr sz="1022">
              <a:latin typeface="Arial"/>
              <a:ea typeface="Arial"/>
              <a:cs typeface="Arial"/>
              <a:sym typeface="Arial"/>
            </a:endParaRPr>
          </a:p>
          <a:p>
            <a:pPr indent="-293528" lvl="0" marL="457200" rtl="0" algn="l">
              <a:lnSpc>
                <a:spcPct val="105000"/>
              </a:lnSpc>
              <a:spcBef>
                <a:spcPts val="0"/>
              </a:spcBef>
              <a:spcAft>
                <a:spcPts val="0"/>
              </a:spcAft>
              <a:buClr>
                <a:schemeClr val="lt1"/>
              </a:buClr>
              <a:buSzPts val="1023"/>
              <a:buFont typeface="Arial"/>
              <a:buChar char="●"/>
            </a:pPr>
            <a:r>
              <a:rPr lang="en" sz="1022">
                <a:latin typeface="Arial"/>
                <a:ea typeface="Arial"/>
                <a:cs typeface="Arial"/>
                <a:sym typeface="Arial"/>
              </a:rPr>
              <a:t>Closest location: </a:t>
            </a:r>
            <a:r>
              <a:rPr b="1" lang="en" sz="1022">
                <a:latin typeface="Arial"/>
                <a:ea typeface="Arial"/>
                <a:cs typeface="Arial"/>
                <a:sym typeface="Arial"/>
              </a:rPr>
              <a:t>Condado Beach</a:t>
            </a:r>
            <a:r>
              <a:rPr lang="en" sz="1022">
                <a:latin typeface="Arial"/>
                <a:ea typeface="Arial"/>
                <a:cs typeface="Arial"/>
                <a:sym typeface="Arial"/>
              </a:rPr>
              <a:t> (78.08 miles / 125.65 km away).</a:t>
            </a:r>
            <a:endParaRPr sz="1022">
              <a:latin typeface="Arial"/>
              <a:ea typeface="Arial"/>
              <a:cs typeface="Arial"/>
              <a:sym typeface="Arial"/>
            </a:endParaRPr>
          </a:p>
          <a:p>
            <a:pPr indent="0" lvl="0" marL="0" rtl="0" algn="l">
              <a:lnSpc>
                <a:spcPct val="105000"/>
              </a:lnSpc>
              <a:spcBef>
                <a:spcPts val="1200"/>
              </a:spcBef>
              <a:spcAft>
                <a:spcPts val="1200"/>
              </a:spcAft>
              <a:buSzPts val="523"/>
              <a:buNone/>
            </a:pPr>
            <a:r>
              <a:t/>
            </a:r>
            <a:endParaRPr sz="1022">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find_info_on_location Function</a:t>
            </a:r>
            <a:endParaRPr/>
          </a:p>
        </p:txBody>
      </p:sp>
      <p:sp>
        <p:nvSpPr>
          <p:cNvPr id="207" name="Google Shape;207;p25"/>
          <p:cNvSpPr txBox="1"/>
          <p:nvPr>
            <p:ph idx="1" type="body"/>
          </p:nvPr>
        </p:nvSpPr>
        <p:spPr>
          <a:xfrm>
            <a:off x="1297500" y="1362525"/>
            <a:ext cx="7038900" cy="32382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688"/>
              <a:buNone/>
            </a:pPr>
            <a:r>
              <a:rPr lang="en" sz="987">
                <a:latin typeface="Arial"/>
                <a:ea typeface="Arial"/>
                <a:cs typeface="Arial"/>
                <a:sym typeface="Arial"/>
              </a:rPr>
              <a:t>This function helps the chatbot retrieve relevant information about a location based on the user's prompt, leveraging </a:t>
            </a:r>
            <a:r>
              <a:rPr b="1" lang="en" sz="987">
                <a:latin typeface="Arial"/>
                <a:ea typeface="Arial"/>
                <a:cs typeface="Arial"/>
                <a:sym typeface="Arial"/>
              </a:rPr>
              <a:t>Chroma</a:t>
            </a:r>
            <a:r>
              <a:rPr lang="en" sz="987">
                <a:latin typeface="Arial"/>
                <a:ea typeface="Arial"/>
                <a:cs typeface="Arial"/>
                <a:sym typeface="Arial"/>
              </a:rPr>
              <a:t> for document retrieval and </a:t>
            </a:r>
            <a:r>
              <a:rPr b="1" lang="en" sz="987">
                <a:latin typeface="Arial"/>
                <a:ea typeface="Arial"/>
                <a:cs typeface="Arial"/>
                <a:sym typeface="Arial"/>
              </a:rPr>
              <a:t>RAG</a:t>
            </a:r>
            <a:r>
              <a:rPr lang="en" sz="987">
                <a:latin typeface="Arial"/>
                <a:ea typeface="Arial"/>
                <a:cs typeface="Arial"/>
                <a:sym typeface="Arial"/>
              </a:rPr>
              <a:t> (Retrieval-Augmented Generation) for generating context-aware responses.</a:t>
            </a:r>
            <a:endParaRPr sz="987">
              <a:latin typeface="Arial"/>
              <a:ea typeface="Arial"/>
              <a:cs typeface="Arial"/>
              <a:sym typeface="Arial"/>
            </a:endParaRPr>
          </a:p>
          <a:p>
            <a:pPr indent="0" lvl="0" marL="0" rtl="0" algn="l">
              <a:lnSpc>
                <a:spcPct val="95000"/>
              </a:lnSpc>
              <a:spcBef>
                <a:spcPts val="1400"/>
              </a:spcBef>
              <a:spcAft>
                <a:spcPts val="0"/>
              </a:spcAft>
              <a:buSzPts val="688"/>
              <a:buNone/>
            </a:pPr>
            <a:r>
              <a:rPr b="1" lang="en" sz="1112">
                <a:latin typeface="Arial"/>
                <a:ea typeface="Arial"/>
                <a:cs typeface="Arial"/>
                <a:sym typeface="Arial"/>
              </a:rPr>
              <a:t>Function Overview:</a:t>
            </a:r>
            <a:endParaRPr b="1" sz="1112">
              <a:latin typeface="Arial"/>
              <a:ea typeface="Arial"/>
              <a:cs typeface="Arial"/>
              <a:sym typeface="Arial"/>
            </a:endParaRPr>
          </a:p>
          <a:p>
            <a:pPr indent="-291306" lvl="0" marL="457200" rtl="0" algn="l">
              <a:lnSpc>
                <a:spcPct val="95000"/>
              </a:lnSpc>
              <a:spcBef>
                <a:spcPts val="1200"/>
              </a:spcBef>
              <a:spcAft>
                <a:spcPts val="0"/>
              </a:spcAft>
              <a:buClr>
                <a:schemeClr val="lt1"/>
              </a:buClr>
              <a:buSzPts val="988"/>
              <a:buFont typeface="Arial"/>
              <a:buAutoNum type="arabicPeriod"/>
            </a:pPr>
            <a:r>
              <a:rPr b="1" lang="en" sz="987">
                <a:latin typeface="Roboto Mono"/>
                <a:ea typeface="Roboto Mono"/>
                <a:cs typeface="Roboto Mono"/>
                <a:sym typeface="Roboto Mono"/>
              </a:rPr>
              <a:t>user_prompt</a:t>
            </a:r>
            <a:r>
              <a:rPr lang="en" sz="987">
                <a:latin typeface="Arial"/>
                <a:ea typeface="Arial"/>
                <a:cs typeface="Arial"/>
                <a:sym typeface="Arial"/>
              </a:rPr>
              <a:t>: The user's question about a location (e.g., "Tell me about the history of El Morro").</a:t>
            </a:r>
            <a:endParaRPr sz="987">
              <a:latin typeface="Arial"/>
              <a:ea typeface="Arial"/>
              <a:cs typeface="Arial"/>
              <a:sym typeface="Arial"/>
            </a:endParaRPr>
          </a:p>
          <a:p>
            <a:pPr indent="-291306" lvl="0" marL="457200" rtl="0" algn="l">
              <a:lnSpc>
                <a:spcPct val="95000"/>
              </a:lnSpc>
              <a:spcBef>
                <a:spcPts val="0"/>
              </a:spcBef>
              <a:spcAft>
                <a:spcPts val="0"/>
              </a:spcAft>
              <a:buClr>
                <a:schemeClr val="lt1"/>
              </a:buClr>
              <a:buSzPts val="988"/>
              <a:buFont typeface="Arial"/>
              <a:buAutoNum type="arabicPeriod"/>
            </a:pPr>
            <a:r>
              <a:rPr b="1" lang="en" sz="987">
                <a:latin typeface="Roboto Mono"/>
                <a:ea typeface="Roboto Mono"/>
                <a:cs typeface="Roboto Mono"/>
                <a:sym typeface="Roboto Mono"/>
              </a:rPr>
              <a:t>location</a:t>
            </a:r>
            <a:r>
              <a:rPr lang="en" sz="987">
                <a:latin typeface="Arial"/>
                <a:ea typeface="Arial"/>
                <a:cs typeface="Arial"/>
                <a:sym typeface="Arial"/>
              </a:rPr>
              <a:t>: The specific location (e.g., "El Morro").</a:t>
            </a:r>
            <a:endParaRPr sz="987">
              <a:latin typeface="Arial"/>
              <a:ea typeface="Arial"/>
              <a:cs typeface="Arial"/>
              <a:sym typeface="Arial"/>
            </a:endParaRPr>
          </a:p>
          <a:p>
            <a:pPr indent="-291306" lvl="0" marL="457200" rtl="0" algn="l">
              <a:lnSpc>
                <a:spcPct val="95000"/>
              </a:lnSpc>
              <a:spcBef>
                <a:spcPts val="0"/>
              </a:spcBef>
              <a:spcAft>
                <a:spcPts val="0"/>
              </a:spcAft>
              <a:buClr>
                <a:schemeClr val="lt1"/>
              </a:buClr>
              <a:buSzPts val="988"/>
              <a:buFont typeface="Arial"/>
              <a:buAutoNum type="arabicPeriod"/>
            </a:pPr>
            <a:r>
              <a:rPr b="1" lang="en" sz="987">
                <a:latin typeface="Arial"/>
                <a:ea typeface="Arial"/>
                <a:cs typeface="Arial"/>
                <a:sym typeface="Arial"/>
              </a:rPr>
              <a:t>Chroma</a:t>
            </a:r>
            <a:r>
              <a:rPr lang="en" sz="987">
                <a:latin typeface="Arial"/>
                <a:ea typeface="Arial"/>
                <a:cs typeface="Arial"/>
                <a:sym typeface="Arial"/>
              </a:rPr>
              <a:t>: Queries the vector store to retrieve related documents.</a:t>
            </a:r>
            <a:endParaRPr sz="987">
              <a:latin typeface="Arial"/>
              <a:ea typeface="Arial"/>
              <a:cs typeface="Arial"/>
              <a:sym typeface="Arial"/>
            </a:endParaRPr>
          </a:p>
          <a:p>
            <a:pPr indent="-291306" lvl="0" marL="457200" rtl="0" algn="l">
              <a:lnSpc>
                <a:spcPct val="95000"/>
              </a:lnSpc>
              <a:spcBef>
                <a:spcPts val="0"/>
              </a:spcBef>
              <a:spcAft>
                <a:spcPts val="0"/>
              </a:spcAft>
              <a:buClr>
                <a:schemeClr val="lt1"/>
              </a:buClr>
              <a:buSzPts val="988"/>
              <a:buFont typeface="Arial"/>
              <a:buAutoNum type="arabicPeriod"/>
            </a:pPr>
            <a:r>
              <a:rPr b="1" lang="en" sz="987">
                <a:latin typeface="Arial"/>
                <a:ea typeface="Arial"/>
                <a:cs typeface="Arial"/>
                <a:sym typeface="Arial"/>
              </a:rPr>
              <a:t>RAG</a:t>
            </a:r>
            <a:r>
              <a:rPr lang="en" sz="987">
                <a:latin typeface="Arial"/>
                <a:ea typeface="Arial"/>
                <a:cs typeface="Arial"/>
                <a:sym typeface="Arial"/>
              </a:rPr>
              <a:t>: Combines the retrieved documents with the user's prompt to generate a contextual answer.</a:t>
            </a:r>
            <a:endParaRPr sz="987">
              <a:latin typeface="Arial"/>
              <a:ea typeface="Arial"/>
              <a:cs typeface="Arial"/>
              <a:sym typeface="Arial"/>
            </a:endParaRPr>
          </a:p>
          <a:p>
            <a:pPr indent="0" lvl="0" marL="0" rtl="0" algn="l">
              <a:lnSpc>
                <a:spcPct val="95000"/>
              </a:lnSpc>
              <a:spcBef>
                <a:spcPts val="1400"/>
              </a:spcBef>
              <a:spcAft>
                <a:spcPts val="0"/>
              </a:spcAft>
              <a:buSzPts val="688"/>
              <a:buNone/>
            </a:pPr>
            <a:r>
              <a:rPr b="1" lang="en" sz="1112">
                <a:latin typeface="Arial"/>
                <a:ea typeface="Arial"/>
                <a:cs typeface="Arial"/>
                <a:sym typeface="Arial"/>
              </a:rPr>
              <a:t>Key Benefits:</a:t>
            </a:r>
            <a:endParaRPr b="1" sz="1112">
              <a:latin typeface="Arial"/>
              <a:ea typeface="Arial"/>
              <a:cs typeface="Arial"/>
              <a:sym typeface="Arial"/>
            </a:endParaRPr>
          </a:p>
          <a:p>
            <a:pPr indent="-291306" lvl="0" marL="457200" rtl="0" algn="l">
              <a:lnSpc>
                <a:spcPct val="95000"/>
              </a:lnSpc>
              <a:spcBef>
                <a:spcPts val="1200"/>
              </a:spcBef>
              <a:spcAft>
                <a:spcPts val="0"/>
              </a:spcAft>
              <a:buClr>
                <a:schemeClr val="lt1"/>
              </a:buClr>
              <a:buSzPts val="988"/>
              <a:buFont typeface="Arial"/>
              <a:buChar char="●"/>
            </a:pPr>
            <a:r>
              <a:rPr lang="en" sz="987">
                <a:latin typeface="Arial"/>
                <a:ea typeface="Arial"/>
                <a:cs typeface="Arial"/>
                <a:sym typeface="Arial"/>
              </a:rPr>
              <a:t>Provides accurate, context-driven answers.</a:t>
            </a:r>
            <a:endParaRPr sz="987">
              <a:latin typeface="Arial"/>
              <a:ea typeface="Arial"/>
              <a:cs typeface="Arial"/>
              <a:sym typeface="Arial"/>
            </a:endParaRPr>
          </a:p>
          <a:p>
            <a:pPr indent="-291306" lvl="0" marL="457200" rtl="0" algn="l">
              <a:lnSpc>
                <a:spcPct val="95000"/>
              </a:lnSpc>
              <a:spcBef>
                <a:spcPts val="0"/>
              </a:spcBef>
              <a:spcAft>
                <a:spcPts val="0"/>
              </a:spcAft>
              <a:buClr>
                <a:schemeClr val="lt1"/>
              </a:buClr>
              <a:buSzPts val="988"/>
              <a:buFont typeface="Arial"/>
              <a:buChar char="●"/>
            </a:pPr>
            <a:r>
              <a:rPr lang="en" sz="987">
                <a:latin typeface="Arial"/>
                <a:ea typeface="Arial"/>
                <a:cs typeface="Arial"/>
                <a:sym typeface="Arial"/>
              </a:rPr>
              <a:t>Enhances user interaction with dynamic queries about Puerto Rican landmarks, municipalities, or historical events.</a:t>
            </a:r>
            <a:endParaRPr sz="987">
              <a:latin typeface="Arial"/>
              <a:ea typeface="Arial"/>
              <a:cs typeface="Arial"/>
              <a:sym typeface="Arial"/>
            </a:endParaRPr>
          </a:p>
          <a:p>
            <a:pPr indent="0" lvl="0" marL="0" rtl="0" algn="l">
              <a:lnSpc>
                <a:spcPct val="95000"/>
              </a:lnSpc>
              <a:spcBef>
                <a:spcPts val="1400"/>
              </a:spcBef>
              <a:spcAft>
                <a:spcPts val="0"/>
              </a:spcAft>
              <a:buSzPts val="688"/>
              <a:buNone/>
            </a:pPr>
            <a:r>
              <a:rPr b="1" lang="en" sz="1112">
                <a:latin typeface="Arial"/>
                <a:ea typeface="Arial"/>
                <a:cs typeface="Arial"/>
                <a:sym typeface="Arial"/>
              </a:rPr>
              <a:t>Next Steps:</a:t>
            </a:r>
            <a:endParaRPr b="1" sz="1112">
              <a:latin typeface="Arial"/>
              <a:ea typeface="Arial"/>
              <a:cs typeface="Arial"/>
              <a:sym typeface="Arial"/>
            </a:endParaRPr>
          </a:p>
          <a:p>
            <a:pPr indent="-291306" lvl="0" marL="457200" rtl="0" algn="l">
              <a:lnSpc>
                <a:spcPct val="95000"/>
              </a:lnSpc>
              <a:spcBef>
                <a:spcPts val="1200"/>
              </a:spcBef>
              <a:spcAft>
                <a:spcPts val="0"/>
              </a:spcAft>
              <a:buClr>
                <a:schemeClr val="lt1"/>
              </a:buClr>
              <a:buSzPts val="988"/>
              <a:buFont typeface="Arial"/>
              <a:buChar char="●"/>
            </a:pPr>
            <a:r>
              <a:rPr lang="en" sz="987">
                <a:latin typeface="Arial"/>
                <a:ea typeface="Arial"/>
                <a:cs typeface="Arial"/>
                <a:sym typeface="Arial"/>
              </a:rPr>
              <a:t>Query Chroma for documents.</a:t>
            </a:r>
            <a:endParaRPr sz="987">
              <a:latin typeface="Arial"/>
              <a:ea typeface="Arial"/>
              <a:cs typeface="Arial"/>
              <a:sym typeface="Arial"/>
            </a:endParaRPr>
          </a:p>
          <a:p>
            <a:pPr indent="-291306" lvl="0" marL="457200" rtl="0" algn="l">
              <a:lnSpc>
                <a:spcPct val="95000"/>
              </a:lnSpc>
              <a:spcBef>
                <a:spcPts val="0"/>
              </a:spcBef>
              <a:spcAft>
                <a:spcPts val="0"/>
              </a:spcAft>
              <a:buClr>
                <a:schemeClr val="lt1"/>
              </a:buClr>
              <a:buSzPts val="988"/>
              <a:buFont typeface="Arial"/>
              <a:buChar char="●"/>
            </a:pPr>
            <a:r>
              <a:rPr lang="en" sz="987">
                <a:latin typeface="Arial"/>
                <a:ea typeface="Arial"/>
                <a:cs typeface="Arial"/>
                <a:sym typeface="Arial"/>
              </a:rPr>
              <a:t>Use RAG for generating the answer.</a:t>
            </a:r>
            <a:endParaRPr sz="987">
              <a:latin typeface="Arial"/>
              <a:ea typeface="Arial"/>
              <a:cs typeface="Arial"/>
              <a:sym typeface="Arial"/>
            </a:endParaRPr>
          </a:p>
          <a:p>
            <a:pPr indent="-291306" lvl="0" marL="457200" rtl="0" algn="l">
              <a:lnSpc>
                <a:spcPct val="95000"/>
              </a:lnSpc>
              <a:spcBef>
                <a:spcPts val="0"/>
              </a:spcBef>
              <a:spcAft>
                <a:spcPts val="0"/>
              </a:spcAft>
              <a:buClr>
                <a:schemeClr val="lt1"/>
              </a:buClr>
              <a:buSzPts val="988"/>
              <a:buFont typeface="Arial"/>
              <a:buChar char="●"/>
            </a:pPr>
            <a:r>
              <a:rPr lang="en" sz="987">
                <a:latin typeface="Arial"/>
                <a:ea typeface="Arial"/>
                <a:cs typeface="Arial"/>
                <a:sym typeface="Arial"/>
              </a:rPr>
              <a:t>Return the chatbot's response to the user.</a:t>
            </a:r>
            <a:endParaRPr sz="987">
              <a:latin typeface="Arial"/>
              <a:ea typeface="Arial"/>
              <a:cs typeface="Arial"/>
              <a:sym typeface="Arial"/>
            </a:endParaRPr>
          </a:p>
          <a:p>
            <a:pPr indent="0" lvl="0" marL="0" rtl="0" algn="l">
              <a:lnSpc>
                <a:spcPct val="95000"/>
              </a:lnSpc>
              <a:spcBef>
                <a:spcPts val="1200"/>
              </a:spcBef>
              <a:spcAft>
                <a:spcPts val="1200"/>
              </a:spcAft>
              <a:buSzPts val="688"/>
              <a:buNone/>
            </a:pPr>
            <a:r>
              <a:t/>
            </a:r>
            <a:endParaRPr sz="1112"/>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rank_appropriate_locations Function</a:t>
            </a:r>
            <a:endParaRPr/>
          </a:p>
        </p:txBody>
      </p:sp>
      <p:sp>
        <p:nvSpPr>
          <p:cNvPr id="213" name="Google Shape;213;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688"/>
              <a:buNone/>
            </a:pPr>
            <a:r>
              <a:rPr lang="en" sz="887">
                <a:latin typeface="Arial"/>
                <a:ea typeface="Arial"/>
                <a:cs typeface="Arial"/>
                <a:sym typeface="Arial"/>
              </a:rPr>
              <a:t>This function helps rank the most suitable locations for the user based on their preferences from the prompt. It considers user preferences such as sunny weather, beaches, historical sites, etc., and ranks locations accordingly.</a:t>
            </a:r>
            <a:endParaRPr sz="887">
              <a:latin typeface="Arial"/>
              <a:ea typeface="Arial"/>
              <a:cs typeface="Arial"/>
              <a:sym typeface="Arial"/>
            </a:endParaRPr>
          </a:p>
          <a:p>
            <a:pPr indent="0" lvl="0" marL="0" rtl="0" algn="l">
              <a:lnSpc>
                <a:spcPct val="95000"/>
              </a:lnSpc>
              <a:spcBef>
                <a:spcPts val="1400"/>
              </a:spcBef>
              <a:spcAft>
                <a:spcPts val="0"/>
              </a:spcAft>
              <a:buSzPts val="688"/>
              <a:buNone/>
            </a:pPr>
            <a:r>
              <a:rPr b="1" lang="en" sz="1012">
                <a:latin typeface="Arial"/>
                <a:ea typeface="Arial"/>
                <a:cs typeface="Arial"/>
                <a:sym typeface="Arial"/>
              </a:rPr>
              <a:t>Function Overview:</a:t>
            </a:r>
            <a:endParaRPr b="1" sz="1012">
              <a:latin typeface="Arial"/>
              <a:ea typeface="Arial"/>
              <a:cs typeface="Arial"/>
              <a:sym typeface="Arial"/>
            </a:endParaRPr>
          </a:p>
          <a:p>
            <a:pPr indent="-284956" lvl="0" marL="457200" rtl="0" algn="l">
              <a:lnSpc>
                <a:spcPct val="95000"/>
              </a:lnSpc>
              <a:spcBef>
                <a:spcPts val="1200"/>
              </a:spcBef>
              <a:spcAft>
                <a:spcPts val="0"/>
              </a:spcAft>
              <a:buClr>
                <a:schemeClr val="lt1"/>
              </a:buClr>
              <a:buSzPts val="888"/>
              <a:buFont typeface="Arial"/>
              <a:buAutoNum type="arabicPeriod"/>
            </a:pPr>
            <a:r>
              <a:rPr b="1" lang="en" sz="887">
                <a:latin typeface="Roboto Mono"/>
                <a:ea typeface="Roboto Mono"/>
                <a:cs typeface="Roboto Mono"/>
                <a:sym typeface="Roboto Mono"/>
              </a:rPr>
              <a:t>user_prompt</a:t>
            </a:r>
            <a:r>
              <a:rPr lang="en" sz="887">
                <a:latin typeface="Arial"/>
                <a:ea typeface="Arial"/>
                <a:cs typeface="Arial"/>
                <a:sym typeface="Arial"/>
              </a:rPr>
              <a:t>: The user's input with preferences (e.g., "I love sunny beaches").</a:t>
            </a:r>
            <a:endParaRPr sz="887">
              <a:latin typeface="Arial"/>
              <a:ea typeface="Arial"/>
              <a:cs typeface="Arial"/>
              <a:sym typeface="Arial"/>
            </a:endParaRPr>
          </a:p>
          <a:p>
            <a:pPr indent="-284956" lvl="0" marL="457200" rtl="0" algn="l">
              <a:lnSpc>
                <a:spcPct val="95000"/>
              </a:lnSpc>
              <a:spcBef>
                <a:spcPts val="0"/>
              </a:spcBef>
              <a:spcAft>
                <a:spcPts val="0"/>
              </a:spcAft>
              <a:buClr>
                <a:schemeClr val="lt1"/>
              </a:buClr>
              <a:buSzPts val="888"/>
              <a:buFont typeface="Arial"/>
              <a:buAutoNum type="arabicPeriod"/>
            </a:pPr>
            <a:r>
              <a:rPr b="1" lang="en" sz="887">
                <a:latin typeface="Arial"/>
                <a:ea typeface="Arial"/>
                <a:cs typeface="Arial"/>
                <a:sym typeface="Arial"/>
              </a:rPr>
              <a:t>Chroma</a:t>
            </a:r>
            <a:r>
              <a:rPr lang="en" sz="887">
                <a:latin typeface="Arial"/>
                <a:ea typeface="Arial"/>
                <a:cs typeface="Arial"/>
                <a:sym typeface="Arial"/>
              </a:rPr>
              <a:t>: Retrieve locations matching keywords from the user's prompt (e.g., "beach," "history").</a:t>
            </a:r>
            <a:endParaRPr sz="887">
              <a:latin typeface="Arial"/>
              <a:ea typeface="Arial"/>
              <a:cs typeface="Arial"/>
              <a:sym typeface="Arial"/>
            </a:endParaRPr>
          </a:p>
          <a:p>
            <a:pPr indent="-284956" lvl="0" marL="457200" rtl="0" algn="l">
              <a:lnSpc>
                <a:spcPct val="95000"/>
              </a:lnSpc>
              <a:spcBef>
                <a:spcPts val="0"/>
              </a:spcBef>
              <a:spcAft>
                <a:spcPts val="0"/>
              </a:spcAft>
              <a:buClr>
                <a:schemeClr val="lt1"/>
              </a:buClr>
              <a:buSzPts val="888"/>
              <a:buFont typeface="Arial"/>
              <a:buAutoNum type="arabicPeriod"/>
            </a:pPr>
            <a:r>
              <a:rPr b="1" lang="en" sz="887">
                <a:latin typeface="Arial"/>
                <a:ea typeface="Arial"/>
                <a:cs typeface="Arial"/>
                <a:sym typeface="Arial"/>
              </a:rPr>
              <a:t>RAG (Retrieval-Augmented Generation)</a:t>
            </a:r>
            <a:r>
              <a:rPr lang="en" sz="887">
                <a:latin typeface="Arial"/>
                <a:ea typeface="Arial"/>
                <a:cs typeface="Arial"/>
                <a:sym typeface="Arial"/>
              </a:rPr>
              <a:t>: Use the RAG system to rank and filter locations based on context and relevance to the user’s preferences.</a:t>
            </a:r>
            <a:endParaRPr sz="887">
              <a:latin typeface="Arial"/>
              <a:ea typeface="Arial"/>
              <a:cs typeface="Arial"/>
              <a:sym typeface="Arial"/>
            </a:endParaRPr>
          </a:p>
          <a:p>
            <a:pPr indent="0" lvl="0" marL="0" rtl="0" algn="l">
              <a:lnSpc>
                <a:spcPct val="95000"/>
              </a:lnSpc>
              <a:spcBef>
                <a:spcPts val="1400"/>
              </a:spcBef>
              <a:spcAft>
                <a:spcPts val="0"/>
              </a:spcAft>
              <a:buSzPts val="688"/>
              <a:buNone/>
            </a:pPr>
            <a:r>
              <a:rPr b="1" lang="en" sz="1012">
                <a:latin typeface="Arial"/>
                <a:ea typeface="Arial"/>
                <a:cs typeface="Arial"/>
                <a:sym typeface="Arial"/>
              </a:rPr>
              <a:t>How It Works:</a:t>
            </a:r>
            <a:endParaRPr b="1" sz="1012">
              <a:latin typeface="Arial"/>
              <a:ea typeface="Arial"/>
              <a:cs typeface="Arial"/>
              <a:sym typeface="Arial"/>
            </a:endParaRPr>
          </a:p>
          <a:p>
            <a:pPr indent="-284956" lvl="0" marL="457200" rtl="0" algn="l">
              <a:lnSpc>
                <a:spcPct val="95000"/>
              </a:lnSpc>
              <a:spcBef>
                <a:spcPts val="1200"/>
              </a:spcBef>
              <a:spcAft>
                <a:spcPts val="0"/>
              </a:spcAft>
              <a:buClr>
                <a:schemeClr val="lt1"/>
              </a:buClr>
              <a:buSzPts val="888"/>
              <a:buFont typeface="Arial"/>
              <a:buChar char="●"/>
            </a:pPr>
            <a:r>
              <a:rPr b="1" lang="en" sz="887">
                <a:latin typeface="Arial"/>
                <a:ea typeface="Arial"/>
                <a:cs typeface="Arial"/>
                <a:sym typeface="Arial"/>
              </a:rPr>
              <a:t>Step 1</a:t>
            </a:r>
            <a:r>
              <a:rPr lang="en" sz="887">
                <a:latin typeface="Arial"/>
                <a:ea typeface="Arial"/>
                <a:cs typeface="Arial"/>
                <a:sym typeface="Arial"/>
              </a:rPr>
              <a:t>: Detect keywords from the prompt (e.g., "sunny," "beach," "history").</a:t>
            </a:r>
            <a:endParaRPr sz="887">
              <a:latin typeface="Arial"/>
              <a:ea typeface="Arial"/>
              <a:cs typeface="Arial"/>
              <a:sym typeface="Arial"/>
            </a:endParaRPr>
          </a:p>
          <a:p>
            <a:pPr indent="-284956" lvl="0" marL="457200" rtl="0" algn="l">
              <a:lnSpc>
                <a:spcPct val="95000"/>
              </a:lnSpc>
              <a:spcBef>
                <a:spcPts val="0"/>
              </a:spcBef>
              <a:spcAft>
                <a:spcPts val="0"/>
              </a:spcAft>
              <a:buClr>
                <a:schemeClr val="lt1"/>
              </a:buClr>
              <a:buSzPts val="888"/>
              <a:buFont typeface="Arial"/>
              <a:buChar char="●"/>
            </a:pPr>
            <a:r>
              <a:rPr b="1" lang="en" sz="887">
                <a:latin typeface="Arial"/>
                <a:ea typeface="Arial"/>
                <a:cs typeface="Arial"/>
                <a:sym typeface="Arial"/>
              </a:rPr>
              <a:t>Step 2</a:t>
            </a:r>
            <a:r>
              <a:rPr lang="en" sz="887">
                <a:latin typeface="Arial"/>
                <a:ea typeface="Arial"/>
                <a:cs typeface="Arial"/>
                <a:sym typeface="Arial"/>
              </a:rPr>
              <a:t>: Query Chroma to retrieve locations matching the detected keywords.</a:t>
            </a:r>
            <a:endParaRPr sz="887">
              <a:latin typeface="Arial"/>
              <a:ea typeface="Arial"/>
              <a:cs typeface="Arial"/>
              <a:sym typeface="Arial"/>
            </a:endParaRPr>
          </a:p>
          <a:p>
            <a:pPr indent="-284956" lvl="0" marL="457200" rtl="0" algn="l">
              <a:lnSpc>
                <a:spcPct val="95000"/>
              </a:lnSpc>
              <a:spcBef>
                <a:spcPts val="0"/>
              </a:spcBef>
              <a:spcAft>
                <a:spcPts val="0"/>
              </a:spcAft>
              <a:buClr>
                <a:schemeClr val="lt1"/>
              </a:buClr>
              <a:buSzPts val="888"/>
              <a:buFont typeface="Arial"/>
              <a:buChar char="●"/>
            </a:pPr>
            <a:r>
              <a:rPr b="1" lang="en" sz="887">
                <a:latin typeface="Arial"/>
                <a:ea typeface="Arial"/>
                <a:cs typeface="Arial"/>
                <a:sym typeface="Arial"/>
              </a:rPr>
              <a:t>Step 3</a:t>
            </a:r>
            <a:r>
              <a:rPr lang="en" sz="887">
                <a:latin typeface="Arial"/>
                <a:ea typeface="Arial"/>
                <a:cs typeface="Arial"/>
                <a:sym typeface="Arial"/>
              </a:rPr>
              <a:t>: Rank the retrieved locations based on relevance using RAG.</a:t>
            </a:r>
            <a:endParaRPr sz="887">
              <a:latin typeface="Arial"/>
              <a:ea typeface="Arial"/>
              <a:cs typeface="Arial"/>
              <a:sym typeface="Arial"/>
            </a:endParaRPr>
          </a:p>
          <a:p>
            <a:pPr indent="0" lvl="0" marL="0" rtl="0" algn="l">
              <a:lnSpc>
                <a:spcPct val="95000"/>
              </a:lnSpc>
              <a:spcBef>
                <a:spcPts val="1400"/>
              </a:spcBef>
              <a:spcAft>
                <a:spcPts val="0"/>
              </a:spcAft>
              <a:buSzPts val="688"/>
              <a:buNone/>
            </a:pPr>
            <a:r>
              <a:rPr b="1" lang="en" sz="1012">
                <a:latin typeface="Arial"/>
                <a:ea typeface="Arial"/>
                <a:cs typeface="Arial"/>
                <a:sym typeface="Arial"/>
              </a:rPr>
              <a:t>Next Steps:</a:t>
            </a:r>
            <a:endParaRPr b="1" sz="1012">
              <a:latin typeface="Arial"/>
              <a:ea typeface="Arial"/>
              <a:cs typeface="Arial"/>
              <a:sym typeface="Arial"/>
            </a:endParaRPr>
          </a:p>
          <a:p>
            <a:pPr indent="-284956" lvl="0" marL="457200" rtl="0" algn="l">
              <a:lnSpc>
                <a:spcPct val="95000"/>
              </a:lnSpc>
              <a:spcBef>
                <a:spcPts val="1200"/>
              </a:spcBef>
              <a:spcAft>
                <a:spcPts val="0"/>
              </a:spcAft>
              <a:buClr>
                <a:schemeClr val="lt1"/>
              </a:buClr>
              <a:buSzPts val="888"/>
              <a:buFont typeface="Arial"/>
              <a:buChar char="●"/>
            </a:pPr>
            <a:r>
              <a:rPr lang="en" sz="887">
                <a:latin typeface="Arial"/>
                <a:ea typeface="Arial"/>
                <a:cs typeface="Arial"/>
                <a:sym typeface="Arial"/>
              </a:rPr>
              <a:t>Implement and test the function for diverse user queries.</a:t>
            </a:r>
            <a:endParaRPr sz="887">
              <a:latin typeface="Arial"/>
              <a:ea typeface="Arial"/>
              <a:cs typeface="Arial"/>
              <a:sym typeface="Arial"/>
            </a:endParaRPr>
          </a:p>
          <a:p>
            <a:pPr indent="-284956" lvl="0" marL="457200" rtl="0" algn="l">
              <a:lnSpc>
                <a:spcPct val="95000"/>
              </a:lnSpc>
              <a:spcBef>
                <a:spcPts val="0"/>
              </a:spcBef>
              <a:spcAft>
                <a:spcPts val="0"/>
              </a:spcAft>
              <a:buClr>
                <a:schemeClr val="lt1"/>
              </a:buClr>
              <a:buSzPts val="888"/>
              <a:buFont typeface="Arial"/>
              <a:buChar char="●"/>
            </a:pPr>
            <a:r>
              <a:rPr lang="en" sz="887">
                <a:latin typeface="Arial"/>
                <a:ea typeface="Arial"/>
                <a:cs typeface="Arial"/>
                <a:sym typeface="Arial"/>
              </a:rPr>
              <a:t>Return a ranked list of location suggestions based on the user’s preferences.</a:t>
            </a:r>
            <a:endParaRPr sz="887">
              <a:latin typeface="Arial"/>
              <a:ea typeface="Arial"/>
              <a:cs typeface="Arial"/>
              <a:sym typeface="Arial"/>
            </a:endParaRPr>
          </a:p>
          <a:p>
            <a:pPr indent="0" lvl="0" marL="0" rtl="0" algn="l">
              <a:lnSpc>
                <a:spcPct val="95000"/>
              </a:lnSpc>
              <a:spcBef>
                <a:spcPts val="1200"/>
              </a:spcBef>
              <a:spcAft>
                <a:spcPts val="1200"/>
              </a:spcAft>
              <a:buSzPts val="688"/>
              <a:buNone/>
            </a:pPr>
            <a:r>
              <a:t/>
            </a:r>
            <a:endParaRPr sz="1012"/>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Conversation Flow Engine</a:t>
            </a:r>
            <a:endParaRPr/>
          </a:p>
          <a:p>
            <a:pPr indent="0" lvl="0" marL="0" rtl="0" algn="l">
              <a:spcBef>
                <a:spcPts val="0"/>
              </a:spcBef>
              <a:spcAft>
                <a:spcPts val="0"/>
              </a:spcAft>
              <a:buNone/>
            </a:pPr>
            <a:r>
              <a:rPr lang="en" sz="1588"/>
              <a:t>Orchestrator-Communicator Pattern</a:t>
            </a:r>
            <a:endParaRPr sz="1588"/>
          </a:p>
        </p:txBody>
      </p:sp>
      <p:sp>
        <p:nvSpPr>
          <p:cNvPr id="219" name="Google Shape;219;p27"/>
          <p:cNvSpPr/>
          <p:nvPr/>
        </p:nvSpPr>
        <p:spPr>
          <a:xfrm>
            <a:off x="611113" y="1442937"/>
            <a:ext cx="1519200" cy="13602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User input</a:t>
            </a:r>
            <a:endParaRPr>
              <a:latin typeface="Lato"/>
              <a:ea typeface="Lato"/>
              <a:cs typeface="Lato"/>
              <a:sym typeface="Lato"/>
            </a:endParaRPr>
          </a:p>
        </p:txBody>
      </p:sp>
      <p:sp>
        <p:nvSpPr>
          <p:cNvPr id="220" name="Google Shape;220;p27"/>
          <p:cNvSpPr/>
          <p:nvPr/>
        </p:nvSpPr>
        <p:spPr>
          <a:xfrm>
            <a:off x="2745307" y="1442937"/>
            <a:ext cx="1519200" cy="13602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Orchestrator</a:t>
            </a:r>
            <a:endParaRPr>
              <a:latin typeface="Lato"/>
              <a:ea typeface="Lato"/>
              <a:cs typeface="Lato"/>
              <a:sym typeface="Lato"/>
            </a:endParaRPr>
          </a:p>
        </p:txBody>
      </p:sp>
      <p:sp>
        <p:nvSpPr>
          <p:cNvPr id="221" name="Google Shape;221;p27"/>
          <p:cNvSpPr/>
          <p:nvPr/>
        </p:nvSpPr>
        <p:spPr>
          <a:xfrm>
            <a:off x="4879501" y="1442925"/>
            <a:ext cx="1519200" cy="13602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Communicator</a:t>
            </a:r>
            <a:endParaRPr>
              <a:latin typeface="Lato"/>
              <a:ea typeface="Lato"/>
              <a:cs typeface="Lato"/>
              <a:sym typeface="Lato"/>
            </a:endParaRPr>
          </a:p>
        </p:txBody>
      </p:sp>
      <p:sp>
        <p:nvSpPr>
          <p:cNvPr id="222" name="Google Shape;222;p27"/>
          <p:cNvSpPr/>
          <p:nvPr/>
        </p:nvSpPr>
        <p:spPr>
          <a:xfrm>
            <a:off x="7013695" y="1442925"/>
            <a:ext cx="1519200" cy="13602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Bot response</a:t>
            </a:r>
            <a:endParaRPr>
              <a:latin typeface="Lato"/>
              <a:ea typeface="Lato"/>
              <a:cs typeface="Lato"/>
              <a:sym typeface="Lato"/>
            </a:endParaRPr>
          </a:p>
        </p:txBody>
      </p:sp>
      <p:cxnSp>
        <p:nvCxnSpPr>
          <p:cNvPr id="223" name="Google Shape;223;p27"/>
          <p:cNvCxnSpPr>
            <a:stCxn id="219" idx="3"/>
            <a:endCxn id="220" idx="1"/>
          </p:cNvCxnSpPr>
          <p:nvPr/>
        </p:nvCxnSpPr>
        <p:spPr>
          <a:xfrm>
            <a:off x="2130313" y="2123037"/>
            <a:ext cx="615000" cy="0"/>
          </a:xfrm>
          <a:prstGeom prst="straightConnector1">
            <a:avLst/>
          </a:prstGeom>
          <a:noFill/>
          <a:ln cap="flat" cmpd="sng" w="9525">
            <a:solidFill>
              <a:schemeClr val="dk2"/>
            </a:solidFill>
            <a:prstDash val="solid"/>
            <a:round/>
            <a:headEnd len="med" w="med" type="none"/>
            <a:tailEnd len="med" w="med" type="triangle"/>
          </a:ln>
        </p:spPr>
      </p:cxnSp>
      <p:cxnSp>
        <p:nvCxnSpPr>
          <p:cNvPr id="224" name="Google Shape;224;p27"/>
          <p:cNvCxnSpPr>
            <a:stCxn id="220" idx="3"/>
            <a:endCxn id="221" idx="1"/>
          </p:cNvCxnSpPr>
          <p:nvPr/>
        </p:nvCxnSpPr>
        <p:spPr>
          <a:xfrm>
            <a:off x="4264507" y="2123037"/>
            <a:ext cx="615000" cy="0"/>
          </a:xfrm>
          <a:prstGeom prst="straightConnector1">
            <a:avLst/>
          </a:prstGeom>
          <a:noFill/>
          <a:ln cap="flat" cmpd="sng" w="9525">
            <a:solidFill>
              <a:schemeClr val="dk2"/>
            </a:solidFill>
            <a:prstDash val="solid"/>
            <a:round/>
            <a:headEnd len="med" w="med" type="none"/>
            <a:tailEnd len="med" w="med" type="triangle"/>
          </a:ln>
        </p:spPr>
      </p:cxnSp>
      <p:cxnSp>
        <p:nvCxnSpPr>
          <p:cNvPr id="225" name="Google Shape;225;p27"/>
          <p:cNvCxnSpPr>
            <a:stCxn id="221" idx="3"/>
            <a:endCxn id="222" idx="1"/>
          </p:cNvCxnSpPr>
          <p:nvPr/>
        </p:nvCxnSpPr>
        <p:spPr>
          <a:xfrm>
            <a:off x="6398701" y="2123025"/>
            <a:ext cx="615000" cy="0"/>
          </a:xfrm>
          <a:prstGeom prst="straightConnector1">
            <a:avLst/>
          </a:prstGeom>
          <a:noFill/>
          <a:ln cap="flat" cmpd="sng" w="9525">
            <a:solidFill>
              <a:schemeClr val="dk2"/>
            </a:solidFill>
            <a:prstDash val="solid"/>
            <a:round/>
            <a:headEnd len="med" w="med" type="none"/>
            <a:tailEnd len="med" w="med" type="triangle"/>
          </a:ln>
        </p:spPr>
      </p:cxnSp>
      <p:sp>
        <p:nvSpPr>
          <p:cNvPr id="226" name="Google Shape;226;p27"/>
          <p:cNvSpPr txBox="1"/>
          <p:nvPr/>
        </p:nvSpPr>
        <p:spPr>
          <a:xfrm>
            <a:off x="1882500" y="3122325"/>
            <a:ext cx="2382000" cy="14316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300"/>
              </a:spcBef>
              <a:spcAft>
                <a:spcPts val="0"/>
              </a:spcAft>
              <a:buClr>
                <a:srgbClr val="F8FAFF"/>
              </a:buClr>
              <a:buSzPts val="1200"/>
              <a:buFont typeface="Roboto"/>
              <a:buChar char="●"/>
            </a:pPr>
            <a:r>
              <a:rPr lang="en" sz="1200">
                <a:solidFill>
                  <a:srgbClr val="F8FAFF"/>
                </a:solidFill>
                <a:latin typeface="Roboto"/>
                <a:ea typeface="Roboto"/>
                <a:cs typeface="Roboto"/>
                <a:sym typeface="Roboto"/>
              </a:rPr>
              <a:t>Brain of the conversation</a:t>
            </a:r>
            <a:endParaRPr sz="1200">
              <a:solidFill>
                <a:srgbClr val="F8FAFF"/>
              </a:solidFill>
              <a:latin typeface="Roboto"/>
              <a:ea typeface="Roboto"/>
              <a:cs typeface="Roboto"/>
              <a:sym typeface="Roboto"/>
            </a:endParaRPr>
          </a:p>
          <a:p>
            <a:pPr indent="-304800" lvl="0" marL="457200" rtl="0" algn="l">
              <a:lnSpc>
                <a:spcPct val="115000"/>
              </a:lnSpc>
              <a:spcBef>
                <a:spcPts val="0"/>
              </a:spcBef>
              <a:spcAft>
                <a:spcPts val="0"/>
              </a:spcAft>
              <a:buClr>
                <a:srgbClr val="F8FAFF"/>
              </a:buClr>
              <a:buSzPts val="1200"/>
              <a:buFont typeface="Roboto"/>
              <a:buChar char="●"/>
            </a:pPr>
            <a:r>
              <a:rPr lang="en" sz="1200">
                <a:solidFill>
                  <a:srgbClr val="F8FAFF"/>
                </a:solidFill>
                <a:latin typeface="Roboto"/>
                <a:ea typeface="Roboto"/>
                <a:cs typeface="Roboto"/>
                <a:sym typeface="Roboto"/>
              </a:rPr>
              <a:t>Determines next step</a:t>
            </a:r>
            <a:endParaRPr sz="1200">
              <a:solidFill>
                <a:srgbClr val="F8FAFF"/>
              </a:solidFill>
              <a:latin typeface="Roboto"/>
              <a:ea typeface="Roboto"/>
              <a:cs typeface="Roboto"/>
              <a:sym typeface="Roboto"/>
            </a:endParaRPr>
          </a:p>
          <a:p>
            <a:pPr indent="-304800" lvl="0" marL="457200" rtl="0" algn="l">
              <a:lnSpc>
                <a:spcPct val="115000"/>
              </a:lnSpc>
              <a:spcBef>
                <a:spcPts val="0"/>
              </a:spcBef>
              <a:spcAft>
                <a:spcPts val="0"/>
              </a:spcAft>
              <a:buClr>
                <a:srgbClr val="F8FAFF"/>
              </a:buClr>
              <a:buSzPts val="1200"/>
              <a:buFont typeface="Roboto"/>
              <a:buChar char="●"/>
            </a:pPr>
            <a:r>
              <a:rPr lang="en" sz="1200">
                <a:solidFill>
                  <a:srgbClr val="F8FAFF"/>
                </a:solidFill>
                <a:latin typeface="Roboto"/>
                <a:ea typeface="Roboto"/>
                <a:cs typeface="Roboto"/>
                <a:sym typeface="Roboto"/>
              </a:rPr>
              <a:t>Maintains </a:t>
            </a:r>
            <a:r>
              <a:rPr lang="en" sz="1050">
                <a:solidFill>
                  <a:srgbClr val="F8FAFF"/>
                </a:solidFill>
                <a:latin typeface="Roboto Mono"/>
                <a:ea typeface="Roboto Mono"/>
                <a:cs typeface="Roboto Mono"/>
                <a:sym typeface="Roboto Mono"/>
              </a:rPr>
              <a:t>conversation_state</a:t>
            </a:r>
            <a:r>
              <a:rPr lang="en" sz="1200">
                <a:solidFill>
                  <a:srgbClr val="F8FAFF"/>
                </a:solidFill>
                <a:latin typeface="Roboto"/>
                <a:ea typeface="Roboto"/>
                <a:cs typeface="Roboto"/>
                <a:sym typeface="Roboto"/>
              </a:rPr>
              <a:t> (dates/interests/ locations)</a:t>
            </a:r>
            <a:endParaRPr sz="1200">
              <a:solidFill>
                <a:srgbClr val="F8FAFF"/>
              </a:solidFill>
              <a:latin typeface="Roboto"/>
              <a:ea typeface="Roboto"/>
              <a:cs typeface="Roboto"/>
              <a:sym typeface="Roboto"/>
            </a:endParaRPr>
          </a:p>
        </p:txBody>
      </p:sp>
      <p:sp>
        <p:nvSpPr>
          <p:cNvPr id="227" name="Google Shape;227;p27"/>
          <p:cNvSpPr txBox="1"/>
          <p:nvPr/>
        </p:nvSpPr>
        <p:spPr>
          <a:xfrm>
            <a:off x="4522125" y="3016125"/>
            <a:ext cx="2740800" cy="16440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300"/>
              </a:spcBef>
              <a:spcAft>
                <a:spcPts val="0"/>
              </a:spcAft>
              <a:buClr>
                <a:srgbClr val="F8FAFF"/>
              </a:buClr>
              <a:buSzPts val="1200"/>
              <a:buFont typeface="Roboto"/>
              <a:buChar char="●"/>
            </a:pPr>
            <a:r>
              <a:rPr lang="en" sz="1200">
                <a:solidFill>
                  <a:srgbClr val="F8FAFF"/>
                </a:solidFill>
                <a:latin typeface="Roboto"/>
                <a:ea typeface="Roboto"/>
                <a:cs typeface="Roboto"/>
                <a:sym typeface="Roboto"/>
              </a:rPr>
              <a:t>Voice of the chatbot</a:t>
            </a:r>
            <a:endParaRPr sz="1200">
              <a:solidFill>
                <a:srgbClr val="F8FAFF"/>
              </a:solidFill>
              <a:latin typeface="Roboto"/>
              <a:ea typeface="Roboto"/>
              <a:cs typeface="Roboto"/>
              <a:sym typeface="Roboto"/>
            </a:endParaRPr>
          </a:p>
          <a:p>
            <a:pPr indent="-304800" lvl="0" marL="457200" rtl="0" algn="l">
              <a:lnSpc>
                <a:spcPct val="115000"/>
              </a:lnSpc>
              <a:spcBef>
                <a:spcPts val="0"/>
              </a:spcBef>
              <a:spcAft>
                <a:spcPts val="0"/>
              </a:spcAft>
              <a:buClr>
                <a:srgbClr val="F8FAFF"/>
              </a:buClr>
              <a:buSzPts val="1200"/>
              <a:buFont typeface="Roboto"/>
              <a:buChar char="●"/>
            </a:pPr>
            <a:r>
              <a:rPr lang="en" sz="1200">
                <a:solidFill>
                  <a:srgbClr val="F8FAFF"/>
                </a:solidFill>
                <a:latin typeface="Roboto"/>
                <a:ea typeface="Roboto"/>
                <a:cs typeface="Roboto"/>
                <a:sym typeface="Roboto"/>
              </a:rPr>
              <a:t>Generates natural language responses</a:t>
            </a:r>
            <a:endParaRPr sz="1200">
              <a:solidFill>
                <a:srgbClr val="F8FAFF"/>
              </a:solidFill>
              <a:latin typeface="Roboto"/>
              <a:ea typeface="Roboto"/>
              <a:cs typeface="Roboto"/>
              <a:sym typeface="Roboto"/>
            </a:endParaRPr>
          </a:p>
          <a:p>
            <a:pPr indent="-304800" lvl="0" marL="457200" rtl="0" algn="l">
              <a:lnSpc>
                <a:spcPct val="115000"/>
              </a:lnSpc>
              <a:spcBef>
                <a:spcPts val="0"/>
              </a:spcBef>
              <a:spcAft>
                <a:spcPts val="0"/>
              </a:spcAft>
              <a:buClr>
                <a:srgbClr val="F8FAFF"/>
              </a:buClr>
              <a:buSzPts val="1200"/>
              <a:buFont typeface="Roboto"/>
              <a:buChar char="●"/>
            </a:pPr>
            <a:r>
              <a:rPr lang="en" sz="1200">
                <a:solidFill>
                  <a:srgbClr val="F8FAFF"/>
                </a:solidFill>
                <a:latin typeface="Roboto"/>
                <a:ea typeface="Roboto"/>
                <a:cs typeface="Roboto"/>
                <a:sym typeface="Roboto"/>
              </a:rPr>
              <a:t>Combines GPT-4 with RAG results</a:t>
            </a:r>
            <a:endParaRPr sz="1200">
              <a:solidFill>
                <a:srgbClr val="F8FAFF"/>
              </a:solidFill>
              <a:latin typeface="Roboto"/>
              <a:ea typeface="Roboto"/>
              <a:cs typeface="Roboto"/>
              <a:sym typeface="Roboto"/>
            </a:endParaRPr>
          </a:p>
          <a:p>
            <a:pPr indent="-304800" lvl="0" marL="457200" rtl="0" algn="l">
              <a:lnSpc>
                <a:spcPct val="115000"/>
              </a:lnSpc>
              <a:spcBef>
                <a:spcPts val="0"/>
              </a:spcBef>
              <a:spcAft>
                <a:spcPts val="0"/>
              </a:spcAft>
              <a:buClr>
                <a:srgbClr val="F8FAFF"/>
              </a:buClr>
              <a:buSzPts val="1200"/>
              <a:buFont typeface="Roboto"/>
              <a:buChar char="●"/>
            </a:pPr>
            <a:r>
              <a:rPr lang="en" sz="1200">
                <a:solidFill>
                  <a:srgbClr val="F8FAFF"/>
                </a:solidFill>
                <a:latin typeface="Roboto"/>
                <a:ea typeface="Roboto"/>
                <a:cs typeface="Roboto"/>
                <a:sym typeface="Roboto"/>
              </a:rPr>
              <a:t>Handles edge cases (weather warnings, confirmations)</a:t>
            </a:r>
            <a:endParaRPr sz="1200">
              <a:solidFill>
                <a:srgbClr val="F8FAFF"/>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Smart Decision-Making Layers</a:t>
            </a:r>
            <a:endParaRPr/>
          </a:p>
        </p:txBody>
      </p:sp>
      <p:sp>
        <p:nvSpPr>
          <p:cNvPr id="233" name="Google Shape;233;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F8FAFF"/>
              </a:buClr>
              <a:buSzPts val="1200"/>
              <a:buFont typeface="Roboto"/>
              <a:buAutoNum type="arabicPeriod"/>
            </a:pPr>
            <a:r>
              <a:rPr b="1" lang="en" sz="1200">
                <a:solidFill>
                  <a:srgbClr val="F8FAFF"/>
                </a:solidFill>
                <a:latin typeface="Roboto"/>
                <a:ea typeface="Roboto"/>
                <a:cs typeface="Roboto"/>
                <a:sym typeface="Roboto"/>
              </a:rPr>
              <a:t>Contextual Understanding</a:t>
            </a:r>
            <a:endParaRPr b="1" sz="1200">
              <a:solidFill>
                <a:srgbClr val="F8FAFF"/>
              </a:solidFill>
              <a:latin typeface="Roboto"/>
              <a:ea typeface="Roboto"/>
              <a:cs typeface="Roboto"/>
              <a:sym typeface="Roboto"/>
            </a:endParaRPr>
          </a:p>
          <a:p>
            <a:pPr indent="-304800" lvl="1" marL="914400" rtl="0" algn="l">
              <a:spcBef>
                <a:spcPts val="0"/>
              </a:spcBef>
              <a:spcAft>
                <a:spcPts val="0"/>
              </a:spcAft>
              <a:buClr>
                <a:srgbClr val="F8FAFF"/>
              </a:buClr>
              <a:buSzPts val="1200"/>
              <a:buFont typeface="Roboto"/>
              <a:buChar char="○"/>
            </a:pPr>
            <a:r>
              <a:rPr lang="en" sz="1200">
                <a:solidFill>
                  <a:srgbClr val="F8FAFF"/>
                </a:solidFill>
                <a:latin typeface="Roboto"/>
                <a:ea typeface="Roboto"/>
                <a:cs typeface="Roboto"/>
                <a:sym typeface="Roboto"/>
              </a:rPr>
              <a:t>GPT-4 extracts dates/interests/locations from free-form text</a:t>
            </a:r>
            <a:endParaRPr sz="1200">
              <a:solidFill>
                <a:srgbClr val="F8FAFF"/>
              </a:solidFill>
              <a:latin typeface="Roboto"/>
              <a:ea typeface="Roboto"/>
              <a:cs typeface="Roboto"/>
              <a:sym typeface="Roboto"/>
            </a:endParaRPr>
          </a:p>
          <a:p>
            <a:pPr indent="-304800" lvl="1" marL="914400" rtl="0" algn="l">
              <a:spcBef>
                <a:spcPts val="0"/>
              </a:spcBef>
              <a:spcAft>
                <a:spcPts val="0"/>
              </a:spcAft>
              <a:buClr>
                <a:srgbClr val="F8FAFF"/>
              </a:buClr>
              <a:buSzPts val="1200"/>
              <a:buFont typeface="Roboto"/>
              <a:buChar char="○"/>
            </a:pPr>
            <a:r>
              <a:rPr lang="en" sz="1200">
                <a:solidFill>
                  <a:srgbClr val="F8FAFF"/>
                </a:solidFill>
                <a:latin typeface="Roboto"/>
                <a:ea typeface="Roboto"/>
                <a:cs typeface="Roboto"/>
                <a:sym typeface="Roboto"/>
              </a:rPr>
              <a:t>Example: "Next week in Ponce" → </a:t>
            </a:r>
            <a:r>
              <a:rPr lang="en" sz="1050">
                <a:solidFill>
                  <a:srgbClr val="F8FAFF"/>
                </a:solidFill>
                <a:latin typeface="Roboto Mono"/>
                <a:ea typeface="Roboto Mono"/>
                <a:cs typeface="Roboto Mono"/>
                <a:sym typeface="Roboto Mono"/>
              </a:rPr>
              <a:t>dates=2025-02-20, location=Ponce</a:t>
            </a:r>
            <a:endParaRPr sz="1050">
              <a:solidFill>
                <a:srgbClr val="F8FAFF"/>
              </a:solidFill>
              <a:latin typeface="Roboto Mono"/>
              <a:ea typeface="Roboto Mono"/>
              <a:cs typeface="Roboto Mono"/>
              <a:sym typeface="Roboto Mono"/>
            </a:endParaRPr>
          </a:p>
          <a:p>
            <a:pPr indent="-304800" lvl="0" marL="457200" rtl="0" algn="l">
              <a:spcBef>
                <a:spcPts val="0"/>
              </a:spcBef>
              <a:spcAft>
                <a:spcPts val="0"/>
              </a:spcAft>
              <a:buClr>
                <a:srgbClr val="F8FAFF"/>
              </a:buClr>
              <a:buSzPts val="1200"/>
              <a:buFont typeface="Roboto"/>
              <a:buAutoNum type="arabicPeriod"/>
            </a:pPr>
            <a:r>
              <a:rPr b="1" lang="en" sz="1200">
                <a:solidFill>
                  <a:srgbClr val="F8FAFF"/>
                </a:solidFill>
                <a:latin typeface="Roboto"/>
                <a:ea typeface="Roboto"/>
                <a:cs typeface="Roboto"/>
                <a:sym typeface="Roboto"/>
              </a:rPr>
              <a:t>Weather-Aware Planning</a:t>
            </a:r>
            <a:endParaRPr b="1" sz="1200">
              <a:solidFill>
                <a:srgbClr val="F8FAFF"/>
              </a:solidFill>
              <a:latin typeface="Roboto"/>
              <a:ea typeface="Roboto"/>
              <a:cs typeface="Roboto"/>
              <a:sym typeface="Roboto"/>
            </a:endParaRPr>
          </a:p>
          <a:p>
            <a:pPr indent="-304800" lvl="1" marL="914400" rtl="0" algn="l">
              <a:spcBef>
                <a:spcPts val="0"/>
              </a:spcBef>
              <a:spcAft>
                <a:spcPts val="0"/>
              </a:spcAft>
              <a:buClr>
                <a:srgbClr val="F8FAFF"/>
              </a:buClr>
              <a:buSzPts val="1200"/>
              <a:buFont typeface="Roboto"/>
              <a:buChar char="○"/>
            </a:pPr>
            <a:r>
              <a:rPr lang="en" sz="1200">
                <a:solidFill>
                  <a:srgbClr val="F8FAFF"/>
                </a:solidFill>
                <a:latin typeface="Roboto"/>
                <a:ea typeface="Roboto"/>
                <a:cs typeface="Roboto"/>
                <a:sym typeface="Roboto"/>
              </a:rPr>
              <a:t>Checks if location is weather-sensitive</a:t>
            </a:r>
            <a:endParaRPr sz="1200">
              <a:solidFill>
                <a:srgbClr val="F8FAFF"/>
              </a:solidFill>
              <a:latin typeface="Roboto"/>
              <a:ea typeface="Roboto"/>
              <a:cs typeface="Roboto"/>
              <a:sym typeface="Roboto"/>
            </a:endParaRPr>
          </a:p>
          <a:p>
            <a:pPr indent="-304800" lvl="1" marL="914400" rtl="0" algn="l">
              <a:spcBef>
                <a:spcPts val="0"/>
              </a:spcBef>
              <a:spcAft>
                <a:spcPts val="0"/>
              </a:spcAft>
              <a:buClr>
                <a:srgbClr val="F8FAFF"/>
              </a:buClr>
              <a:buSzPts val="1200"/>
              <a:buFont typeface="Roboto"/>
              <a:buChar char="○"/>
            </a:pPr>
            <a:r>
              <a:rPr lang="en" sz="1200">
                <a:solidFill>
                  <a:srgbClr val="F8FAFF"/>
                </a:solidFill>
                <a:latin typeface="Roboto"/>
                <a:ea typeface="Roboto"/>
                <a:cs typeface="Roboto"/>
                <a:sym typeface="Roboto"/>
              </a:rPr>
              <a:t>Cross-references forecast with user's dates</a:t>
            </a:r>
            <a:endParaRPr sz="1200">
              <a:solidFill>
                <a:srgbClr val="F8FAFF"/>
              </a:solidFill>
              <a:latin typeface="Roboto"/>
              <a:ea typeface="Roboto"/>
              <a:cs typeface="Roboto"/>
              <a:sym typeface="Roboto"/>
            </a:endParaRPr>
          </a:p>
          <a:p>
            <a:pPr indent="-304800" lvl="1" marL="914400" rtl="0" algn="l">
              <a:spcBef>
                <a:spcPts val="0"/>
              </a:spcBef>
              <a:spcAft>
                <a:spcPts val="0"/>
              </a:spcAft>
              <a:buClr>
                <a:srgbClr val="F8FAFF"/>
              </a:buClr>
              <a:buSzPts val="1200"/>
              <a:buFont typeface="Roboto"/>
              <a:buChar char="○"/>
            </a:pPr>
            <a:r>
              <a:rPr lang="en" sz="1200">
                <a:solidFill>
                  <a:srgbClr val="F8FAFF"/>
                </a:solidFill>
                <a:latin typeface="Roboto"/>
                <a:ea typeface="Roboto"/>
                <a:cs typeface="Roboto"/>
                <a:sym typeface="Roboto"/>
              </a:rPr>
              <a:t>Suggests alternatives if bad weather detected</a:t>
            </a:r>
            <a:endParaRPr sz="1200">
              <a:solidFill>
                <a:srgbClr val="F8FAFF"/>
              </a:solidFill>
              <a:latin typeface="Roboto"/>
              <a:ea typeface="Roboto"/>
              <a:cs typeface="Roboto"/>
              <a:sym typeface="Roboto"/>
            </a:endParaRPr>
          </a:p>
          <a:p>
            <a:pPr indent="-304800" lvl="0" marL="457200" rtl="0" algn="l">
              <a:spcBef>
                <a:spcPts val="0"/>
              </a:spcBef>
              <a:spcAft>
                <a:spcPts val="0"/>
              </a:spcAft>
              <a:buClr>
                <a:srgbClr val="F8FAFF"/>
              </a:buClr>
              <a:buSzPts val="1200"/>
              <a:buFont typeface="Roboto"/>
              <a:buAutoNum type="arabicPeriod"/>
            </a:pPr>
            <a:r>
              <a:rPr b="1" lang="en" sz="1200">
                <a:solidFill>
                  <a:srgbClr val="F8FAFF"/>
                </a:solidFill>
                <a:latin typeface="Roboto"/>
                <a:ea typeface="Roboto"/>
                <a:cs typeface="Roboto"/>
                <a:sym typeface="Roboto"/>
              </a:rPr>
              <a:t>Persistent Memory</a:t>
            </a:r>
            <a:endParaRPr b="1" sz="1200">
              <a:solidFill>
                <a:srgbClr val="F8FAFF"/>
              </a:solidFill>
              <a:latin typeface="Roboto"/>
              <a:ea typeface="Roboto"/>
              <a:cs typeface="Roboto"/>
              <a:sym typeface="Roboto"/>
            </a:endParaRPr>
          </a:p>
          <a:p>
            <a:pPr indent="-304800" lvl="1" marL="914400" rtl="0" algn="l">
              <a:spcBef>
                <a:spcPts val="0"/>
              </a:spcBef>
              <a:spcAft>
                <a:spcPts val="0"/>
              </a:spcAft>
              <a:buClr>
                <a:srgbClr val="F8FAFF"/>
              </a:buClr>
              <a:buSzPts val="1200"/>
              <a:buFont typeface="Roboto"/>
              <a:buChar char="○"/>
            </a:pPr>
            <a:r>
              <a:rPr lang="en" sz="1200">
                <a:solidFill>
                  <a:srgbClr val="F8FAFF"/>
                </a:solidFill>
                <a:latin typeface="Roboto"/>
                <a:ea typeface="Roboto"/>
                <a:cs typeface="Roboto"/>
                <a:sym typeface="Roboto"/>
              </a:rPr>
              <a:t>Maintains locked locations between sessions</a:t>
            </a:r>
            <a:endParaRPr sz="1200">
              <a:solidFill>
                <a:srgbClr val="F8FAFF"/>
              </a:solidFill>
              <a:latin typeface="Roboto"/>
              <a:ea typeface="Roboto"/>
              <a:cs typeface="Roboto"/>
              <a:sym typeface="Roboto"/>
            </a:endParaRPr>
          </a:p>
          <a:p>
            <a:pPr indent="-304800" lvl="1" marL="914400" rtl="0" algn="l">
              <a:spcBef>
                <a:spcPts val="0"/>
              </a:spcBef>
              <a:spcAft>
                <a:spcPts val="0"/>
              </a:spcAft>
              <a:buClr>
                <a:srgbClr val="F8FAFF"/>
              </a:buClr>
              <a:buSzPts val="1200"/>
              <a:buFont typeface="Roboto"/>
              <a:buChar char="○"/>
            </a:pPr>
            <a:r>
              <a:rPr lang="en" sz="1200">
                <a:solidFill>
                  <a:srgbClr val="F8FAFF"/>
                </a:solidFill>
                <a:latin typeface="Roboto"/>
                <a:ea typeface="Roboto"/>
                <a:cs typeface="Roboto"/>
                <a:sym typeface="Roboto"/>
              </a:rPr>
              <a:t>Remembers conversation history for coherent dialogs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Web Interface with Flask</a:t>
            </a:r>
            <a:endParaRPr/>
          </a:p>
        </p:txBody>
      </p:sp>
      <p:sp>
        <p:nvSpPr>
          <p:cNvPr id="239" name="Google Shape;239;p29"/>
          <p:cNvSpPr txBox="1"/>
          <p:nvPr>
            <p:ph idx="1" type="body"/>
          </p:nvPr>
        </p:nvSpPr>
        <p:spPr>
          <a:xfrm>
            <a:off x="1297500" y="1567550"/>
            <a:ext cx="61611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F8FAFF"/>
                </a:solidFill>
                <a:latin typeface="Roboto"/>
                <a:ea typeface="Roboto"/>
                <a:cs typeface="Roboto"/>
                <a:sym typeface="Roboto"/>
              </a:rPr>
              <a:t>Backbone of the chatbot’s web interface</a:t>
            </a:r>
            <a:br>
              <a:rPr lang="en" sz="1200">
                <a:solidFill>
                  <a:srgbClr val="F8FAFF"/>
                </a:solidFill>
                <a:latin typeface="Roboto"/>
                <a:ea typeface="Roboto"/>
                <a:cs typeface="Roboto"/>
                <a:sym typeface="Roboto"/>
              </a:rPr>
            </a:br>
            <a:r>
              <a:rPr b="1" lang="en" sz="1200">
                <a:solidFill>
                  <a:srgbClr val="F8FAFF"/>
                </a:solidFill>
                <a:latin typeface="Roboto"/>
                <a:ea typeface="Roboto"/>
                <a:cs typeface="Roboto"/>
                <a:sym typeface="Roboto"/>
              </a:rPr>
              <a:t>Key Features</a:t>
            </a:r>
            <a:r>
              <a:rPr lang="en" sz="1200">
                <a:solidFill>
                  <a:srgbClr val="F8FAFF"/>
                </a:solidFill>
                <a:latin typeface="Roboto"/>
                <a:ea typeface="Roboto"/>
                <a:cs typeface="Roboto"/>
                <a:sym typeface="Roboto"/>
              </a:rPr>
              <a:t>:</a:t>
            </a:r>
            <a:endParaRPr sz="1200">
              <a:solidFill>
                <a:srgbClr val="F8FAFF"/>
              </a:solidFill>
              <a:latin typeface="Roboto"/>
              <a:ea typeface="Roboto"/>
              <a:cs typeface="Roboto"/>
              <a:sym typeface="Roboto"/>
            </a:endParaRPr>
          </a:p>
          <a:p>
            <a:pPr indent="-304800" lvl="0" marL="457200" rtl="0" algn="l">
              <a:spcBef>
                <a:spcPts val="0"/>
              </a:spcBef>
              <a:spcAft>
                <a:spcPts val="0"/>
              </a:spcAft>
              <a:buClr>
                <a:srgbClr val="F8FAFF"/>
              </a:buClr>
              <a:buSzPts val="1200"/>
              <a:buFont typeface="Roboto"/>
              <a:buChar char="●"/>
            </a:pPr>
            <a:r>
              <a:rPr b="1" lang="en" sz="1200">
                <a:solidFill>
                  <a:srgbClr val="F8FAFF"/>
                </a:solidFill>
                <a:latin typeface="Roboto"/>
                <a:ea typeface="Roboto"/>
                <a:cs typeface="Roboto"/>
                <a:sym typeface="Roboto"/>
              </a:rPr>
              <a:t>Routing</a:t>
            </a:r>
            <a:r>
              <a:rPr lang="en" sz="1200">
                <a:solidFill>
                  <a:srgbClr val="F8FAFF"/>
                </a:solidFill>
                <a:latin typeface="Roboto"/>
                <a:ea typeface="Roboto"/>
                <a:cs typeface="Roboto"/>
                <a:sym typeface="Roboto"/>
              </a:rPr>
              <a:t>: Handled </a:t>
            </a:r>
            <a:r>
              <a:rPr lang="en" sz="1050">
                <a:solidFill>
                  <a:srgbClr val="F8FAFF"/>
                </a:solidFill>
                <a:latin typeface="Roboto Mono"/>
                <a:ea typeface="Roboto Mono"/>
                <a:cs typeface="Roboto Mono"/>
                <a:sym typeface="Roboto Mono"/>
              </a:rPr>
              <a:t>/</a:t>
            </a:r>
            <a:r>
              <a:rPr lang="en" sz="1200">
                <a:solidFill>
                  <a:srgbClr val="F8FAFF"/>
                </a:solidFill>
                <a:latin typeface="Roboto"/>
                <a:ea typeface="Roboto"/>
                <a:cs typeface="Roboto"/>
                <a:sym typeface="Roboto"/>
              </a:rPr>
              <a:t> (homepage) and </a:t>
            </a:r>
            <a:r>
              <a:rPr lang="en" sz="1050">
                <a:solidFill>
                  <a:srgbClr val="F8FAFF"/>
                </a:solidFill>
                <a:latin typeface="Roboto Mono"/>
                <a:ea typeface="Roboto Mono"/>
                <a:cs typeface="Roboto Mono"/>
                <a:sym typeface="Roboto Mono"/>
              </a:rPr>
              <a:t>/get</a:t>
            </a:r>
            <a:r>
              <a:rPr lang="en" sz="1200">
                <a:solidFill>
                  <a:srgbClr val="F8FAFF"/>
                </a:solidFill>
                <a:latin typeface="Roboto"/>
                <a:ea typeface="Roboto"/>
                <a:cs typeface="Roboto"/>
                <a:sym typeface="Roboto"/>
              </a:rPr>
              <a:t> (bot responses)</a:t>
            </a:r>
            <a:endParaRPr sz="1200">
              <a:solidFill>
                <a:srgbClr val="F8FAFF"/>
              </a:solidFill>
              <a:latin typeface="Roboto"/>
              <a:ea typeface="Roboto"/>
              <a:cs typeface="Roboto"/>
              <a:sym typeface="Roboto"/>
            </a:endParaRPr>
          </a:p>
          <a:p>
            <a:pPr indent="-304800" lvl="0" marL="457200" rtl="0" algn="l">
              <a:spcBef>
                <a:spcPts val="0"/>
              </a:spcBef>
              <a:spcAft>
                <a:spcPts val="0"/>
              </a:spcAft>
              <a:buClr>
                <a:srgbClr val="F8FAFF"/>
              </a:buClr>
              <a:buSzPts val="1200"/>
              <a:buFont typeface="Roboto"/>
              <a:buChar char="●"/>
            </a:pPr>
            <a:r>
              <a:rPr b="1" lang="en" sz="1200">
                <a:solidFill>
                  <a:srgbClr val="F8FAFF"/>
                </a:solidFill>
                <a:latin typeface="Roboto"/>
                <a:ea typeface="Roboto"/>
                <a:cs typeface="Roboto"/>
                <a:sym typeface="Roboto"/>
              </a:rPr>
              <a:t>Session Management</a:t>
            </a:r>
            <a:r>
              <a:rPr lang="en" sz="1200">
                <a:solidFill>
                  <a:srgbClr val="F8FAFF"/>
                </a:solidFill>
                <a:latin typeface="Roboto"/>
                <a:ea typeface="Roboto"/>
                <a:cs typeface="Roboto"/>
                <a:sym typeface="Roboto"/>
              </a:rPr>
              <a:t>: Tracked conversation state across user interactions</a:t>
            </a:r>
            <a:endParaRPr sz="1200">
              <a:solidFill>
                <a:srgbClr val="F8FAFF"/>
              </a:solidFill>
              <a:latin typeface="Roboto"/>
              <a:ea typeface="Roboto"/>
              <a:cs typeface="Roboto"/>
              <a:sym typeface="Roboto"/>
            </a:endParaRPr>
          </a:p>
          <a:p>
            <a:pPr indent="-304800" lvl="0" marL="457200" rtl="0" algn="l">
              <a:spcBef>
                <a:spcPts val="0"/>
              </a:spcBef>
              <a:spcAft>
                <a:spcPts val="0"/>
              </a:spcAft>
              <a:buClr>
                <a:srgbClr val="F8FAFF"/>
              </a:buClr>
              <a:buSzPts val="1200"/>
              <a:buFont typeface="Roboto"/>
              <a:buChar char="●"/>
            </a:pPr>
            <a:r>
              <a:rPr b="1" lang="en" sz="1200">
                <a:solidFill>
                  <a:srgbClr val="F8FAFF"/>
                </a:solidFill>
                <a:latin typeface="Roboto"/>
                <a:ea typeface="Roboto"/>
                <a:cs typeface="Roboto"/>
                <a:sym typeface="Roboto"/>
              </a:rPr>
              <a:t>Template Rendering</a:t>
            </a:r>
            <a:r>
              <a:rPr lang="en" sz="1200">
                <a:solidFill>
                  <a:srgbClr val="F8FAFF"/>
                </a:solidFill>
                <a:latin typeface="Roboto"/>
                <a:ea typeface="Roboto"/>
                <a:cs typeface="Roboto"/>
                <a:sym typeface="Roboto"/>
              </a:rPr>
              <a:t>: Served </a:t>
            </a:r>
            <a:r>
              <a:rPr lang="en" sz="1050">
                <a:solidFill>
                  <a:srgbClr val="F8FAFF"/>
                </a:solidFill>
                <a:latin typeface="Roboto Mono"/>
                <a:ea typeface="Roboto Mono"/>
                <a:cs typeface="Roboto Mono"/>
                <a:sym typeface="Roboto Mono"/>
              </a:rPr>
              <a:t>index.html</a:t>
            </a:r>
            <a:r>
              <a:rPr lang="en" sz="1200">
                <a:solidFill>
                  <a:srgbClr val="F8FAFF"/>
                </a:solidFill>
                <a:latin typeface="Roboto"/>
                <a:ea typeface="Roboto"/>
                <a:cs typeface="Roboto"/>
                <a:sym typeface="Roboto"/>
              </a:rPr>
              <a:t> for the frontend</a:t>
            </a:r>
            <a:endParaRPr sz="1200">
              <a:solidFill>
                <a:srgbClr val="F8FAFF"/>
              </a:solidFill>
              <a:latin typeface="Roboto"/>
              <a:ea typeface="Roboto"/>
              <a:cs typeface="Roboto"/>
              <a:sym typeface="Roboto"/>
            </a:endParaRPr>
          </a:p>
          <a:p>
            <a:pPr indent="-304800" lvl="0" marL="457200" rtl="0" algn="l">
              <a:spcBef>
                <a:spcPts val="0"/>
              </a:spcBef>
              <a:spcAft>
                <a:spcPts val="0"/>
              </a:spcAft>
              <a:buClr>
                <a:srgbClr val="F8FAFF"/>
              </a:buClr>
              <a:buSzPts val="1200"/>
              <a:buFont typeface="Roboto"/>
              <a:buChar char="●"/>
            </a:pPr>
            <a:r>
              <a:rPr b="1" lang="en" sz="1200">
                <a:solidFill>
                  <a:srgbClr val="F8FAFF"/>
                </a:solidFill>
                <a:latin typeface="Roboto"/>
                <a:ea typeface="Roboto"/>
                <a:cs typeface="Roboto"/>
                <a:sym typeface="Roboto"/>
              </a:rPr>
              <a:t>Integration</a:t>
            </a:r>
            <a:r>
              <a:rPr lang="en" sz="1200">
                <a:solidFill>
                  <a:srgbClr val="F8FAFF"/>
                </a:solidFill>
                <a:latin typeface="Roboto"/>
                <a:ea typeface="Roboto"/>
                <a:cs typeface="Roboto"/>
                <a:sym typeface="Roboto"/>
              </a:rPr>
              <a:t>: Connected OpenAI, ChromaDB, and WeatherAPI</a:t>
            </a:r>
            <a:endParaRPr sz="1200">
              <a:solidFill>
                <a:srgbClr val="F8FAFF"/>
              </a:solidFill>
              <a:latin typeface="Roboto"/>
              <a:ea typeface="Roboto"/>
              <a:cs typeface="Roboto"/>
              <a:sym typeface="Roboto"/>
            </a:endParaRPr>
          </a:p>
          <a:p>
            <a:pPr indent="0" lvl="0" marL="0" rtl="0" algn="l">
              <a:spcBef>
                <a:spcPts val="0"/>
              </a:spcBef>
              <a:spcAft>
                <a:spcPts val="0"/>
              </a:spcAft>
              <a:buNone/>
            </a:pPr>
            <a:r>
              <a:rPr b="1" lang="en" sz="1200">
                <a:solidFill>
                  <a:srgbClr val="F8FAFF"/>
                </a:solidFill>
                <a:latin typeface="Roboto"/>
                <a:ea typeface="Roboto"/>
                <a:cs typeface="Roboto"/>
                <a:sym typeface="Roboto"/>
              </a:rPr>
              <a:t>Why Flask?</a:t>
            </a:r>
            <a:br>
              <a:rPr b="1" lang="en" sz="1200">
                <a:solidFill>
                  <a:srgbClr val="F8FAFF"/>
                </a:solidFill>
                <a:latin typeface="Roboto"/>
                <a:ea typeface="Roboto"/>
                <a:cs typeface="Roboto"/>
                <a:sym typeface="Roboto"/>
              </a:rPr>
            </a:br>
            <a:r>
              <a:rPr lang="en" sz="1200">
                <a:solidFill>
                  <a:srgbClr val="F8FAFF"/>
                </a:solidFill>
                <a:latin typeface="Roboto"/>
                <a:ea typeface="Roboto"/>
                <a:cs typeface="Roboto"/>
                <a:sym typeface="Roboto"/>
              </a:rPr>
              <a:t>Lightweight, Python-native, and perfect for rapid prototyping!</a:t>
            </a:r>
            <a:endParaRPr sz="1200">
              <a:solidFill>
                <a:srgbClr val="F8FAFF"/>
              </a:solidFill>
              <a:latin typeface="Roboto"/>
              <a:ea typeface="Roboto"/>
              <a:cs typeface="Roboto"/>
              <a:sym typeface="Roboto"/>
            </a:endParaRPr>
          </a:p>
          <a:p>
            <a:pPr indent="0" lvl="0" marL="0" rtl="0" algn="l">
              <a:spcBef>
                <a:spcPts val="0"/>
              </a:spcBef>
              <a:spcAft>
                <a:spcPts val="1200"/>
              </a:spcAft>
              <a:buNone/>
            </a:pPr>
            <a:r>
              <a:t/>
            </a:r>
            <a:endParaRPr/>
          </a:p>
        </p:txBody>
      </p:sp>
      <p:pic>
        <p:nvPicPr>
          <p:cNvPr id="240" name="Google Shape;240;p29"/>
          <p:cNvPicPr preferRelativeResize="0"/>
          <p:nvPr/>
        </p:nvPicPr>
        <p:blipFill>
          <a:blip r:embed="rId3">
            <a:alphaModFix/>
          </a:blip>
          <a:stretch>
            <a:fillRect/>
          </a:stretch>
        </p:blipFill>
        <p:spPr>
          <a:xfrm>
            <a:off x="3154962" y="3560150"/>
            <a:ext cx="2834074" cy="1179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0"/>
          <p:cNvSpPr txBox="1"/>
          <p:nvPr>
            <p:ph type="title"/>
          </p:nvPr>
        </p:nvSpPr>
        <p:spPr>
          <a:xfrm>
            <a:off x="3163938" y="1467425"/>
            <a:ext cx="28161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THANK YOU! </a:t>
            </a:r>
            <a:endParaRPr sz="3000"/>
          </a:p>
        </p:txBody>
      </p:sp>
      <p:pic>
        <p:nvPicPr>
          <p:cNvPr id="246" name="Google Shape;246;p30"/>
          <p:cNvPicPr preferRelativeResize="0"/>
          <p:nvPr/>
        </p:nvPicPr>
        <p:blipFill>
          <a:blip r:embed="rId3">
            <a:alphaModFix/>
          </a:blip>
          <a:stretch>
            <a:fillRect/>
          </a:stretch>
        </p:blipFill>
        <p:spPr>
          <a:xfrm>
            <a:off x="3965187" y="2381525"/>
            <a:ext cx="1213627" cy="12945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Project Overview</a:t>
            </a:r>
            <a:endParaRPr b="1"/>
          </a:p>
        </p:txBody>
      </p:sp>
      <p:sp>
        <p:nvSpPr>
          <p:cNvPr id="141" name="Google Shape;141;p14"/>
          <p:cNvSpPr txBox="1"/>
          <p:nvPr>
            <p:ph idx="1" type="body"/>
          </p:nvPr>
        </p:nvSpPr>
        <p:spPr>
          <a:xfrm>
            <a:off x="1297500" y="1307850"/>
            <a:ext cx="7038900" cy="3319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200">
                <a:latin typeface="Arial"/>
                <a:ea typeface="Arial"/>
                <a:cs typeface="Arial"/>
                <a:sym typeface="Arial"/>
              </a:rPr>
              <a:t>Objective</a:t>
            </a:r>
            <a:r>
              <a:rPr lang="en" sz="1200">
                <a:latin typeface="Arial"/>
                <a:ea typeface="Arial"/>
                <a:cs typeface="Arial"/>
                <a:sym typeface="Arial"/>
              </a:rPr>
              <a:t>:</a:t>
            </a:r>
            <a:endParaRPr sz="1200">
              <a:latin typeface="Arial"/>
              <a:ea typeface="Arial"/>
              <a:cs typeface="Arial"/>
              <a:sym typeface="Arial"/>
            </a:endParaRPr>
          </a:p>
          <a:p>
            <a:pPr indent="-304800" lvl="0" marL="457200" rtl="0" algn="l">
              <a:spcBef>
                <a:spcPts val="1200"/>
              </a:spcBef>
              <a:spcAft>
                <a:spcPts val="0"/>
              </a:spcAft>
              <a:buClr>
                <a:schemeClr val="lt1"/>
              </a:buClr>
              <a:buSzPts val="1200"/>
              <a:buFont typeface="Arial"/>
              <a:buChar char="●"/>
            </a:pPr>
            <a:r>
              <a:rPr lang="en" sz="1200">
                <a:latin typeface="Arial"/>
                <a:ea typeface="Arial"/>
                <a:cs typeface="Arial"/>
                <a:sym typeface="Arial"/>
              </a:rPr>
              <a:t>The goal of this project is to build an </a:t>
            </a:r>
            <a:r>
              <a:rPr b="1" lang="en" sz="1200">
                <a:latin typeface="Arial"/>
                <a:ea typeface="Arial"/>
                <a:cs typeface="Arial"/>
                <a:sym typeface="Arial"/>
              </a:rPr>
              <a:t>interactive travel assistant chatbot</a:t>
            </a:r>
            <a:r>
              <a:rPr lang="en" sz="1200">
                <a:latin typeface="Arial"/>
                <a:ea typeface="Arial"/>
                <a:cs typeface="Arial"/>
                <a:sym typeface="Arial"/>
              </a:rPr>
              <a:t> specifically for </a:t>
            </a:r>
            <a:r>
              <a:rPr b="1" lang="en" sz="1200">
                <a:latin typeface="Arial"/>
                <a:ea typeface="Arial"/>
                <a:cs typeface="Arial"/>
                <a:sym typeface="Arial"/>
              </a:rPr>
              <a:t>Puerto Rico</a:t>
            </a:r>
            <a:r>
              <a:rPr lang="en" sz="1200">
                <a:latin typeface="Arial"/>
                <a:ea typeface="Arial"/>
                <a:cs typeface="Arial"/>
                <a:sym typeface="Arial"/>
              </a:rPr>
              <a:t>.</a:t>
            </a:r>
            <a:endParaRPr sz="1200">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lang="en" sz="1200">
                <a:latin typeface="Arial"/>
                <a:ea typeface="Arial"/>
                <a:cs typeface="Arial"/>
                <a:sym typeface="Arial"/>
              </a:rPr>
              <a:t>This chatbot will suggest </a:t>
            </a:r>
            <a:r>
              <a:rPr b="1" lang="en" sz="1200">
                <a:latin typeface="Arial"/>
                <a:ea typeface="Arial"/>
                <a:cs typeface="Arial"/>
                <a:sym typeface="Arial"/>
              </a:rPr>
              <a:t>locations</a:t>
            </a:r>
            <a:r>
              <a:rPr lang="en" sz="1200">
                <a:latin typeface="Arial"/>
                <a:ea typeface="Arial"/>
                <a:cs typeface="Arial"/>
                <a:sym typeface="Arial"/>
              </a:rPr>
              <a:t> in Puerto Rico based on user interests, such as historical sites, beaches, or nature spots.</a:t>
            </a:r>
            <a:endParaRPr sz="1200">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lang="en" sz="1200">
                <a:latin typeface="Arial"/>
                <a:ea typeface="Arial"/>
                <a:cs typeface="Arial"/>
                <a:sym typeface="Arial"/>
              </a:rPr>
              <a:t>The chatbot will be powered by </a:t>
            </a:r>
            <a:r>
              <a:rPr b="1" lang="en" sz="1200">
                <a:latin typeface="Arial"/>
                <a:ea typeface="Arial"/>
                <a:cs typeface="Arial"/>
                <a:sym typeface="Arial"/>
              </a:rPr>
              <a:t>Chroma</a:t>
            </a:r>
            <a:r>
              <a:rPr lang="en" sz="1200">
                <a:latin typeface="Arial"/>
                <a:ea typeface="Arial"/>
                <a:cs typeface="Arial"/>
                <a:sym typeface="Arial"/>
              </a:rPr>
              <a:t> for document retrieval and </a:t>
            </a:r>
            <a:r>
              <a:rPr b="1" lang="en" sz="1200">
                <a:latin typeface="Arial"/>
                <a:ea typeface="Arial"/>
                <a:cs typeface="Arial"/>
                <a:sym typeface="Arial"/>
              </a:rPr>
              <a:t>RAG (Retrieval-Augmented Generation)</a:t>
            </a:r>
            <a:r>
              <a:rPr lang="en" sz="1200">
                <a:latin typeface="Arial"/>
                <a:ea typeface="Arial"/>
                <a:cs typeface="Arial"/>
                <a:sym typeface="Arial"/>
              </a:rPr>
              <a:t> for context-aware answers.</a:t>
            </a:r>
            <a:endParaRPr sz="1200">
              <a:latin typeface="Arial"/>
              <a:ea typeface="Arial"/>
              <a:cs typeface="Arial"/>
              <a:sym typeface="Arial"/>
            </a:endParaRPr>
          </a:p>
          <a:p>
            <a:pPr indent="0" lvl="0" marL="914400" rtl="0" algn="l">
              <a:lnSpc>
                <a:spcPct val="150000"/>
              </a:lnSpc>
              <a:spcBef>
                <a:spcPts val="1200"/>
              </a:spcBef>
              <a:spcAft>
                <a:spcPts val="1200"/>
              </a:spcAft>
              <a:buNone/>
            </a:pPr>
            <a:r>
              <a:t/>
            </a:r>
            <a:endParaRPr b="1" sz="17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Description</a:t>
            </a:r>
            <a:endParaRPr/>
          </a:p>
        </p:txBody>
      </p:sp>
      <p:sp>
        <p:nvSpPr>
          <p:cNvPr id="147" name="Google Shape;147;p15"/>
          <p:cNvSpPr txBox="1"/>
          <p:nvPr>
            <p:ph idx="1" type="body"/>
          </p:nvPr>
        </p:nvSpPr>
        <p:spPr>
          <a:xfrm>
            <a:off x="1297500" y="1307850"/>
            <a:ext cx="7038900" cy="31710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1900">
                <a:latin typeface="Arial"/>
                <a:ea typeface="Arial"/>
                <a:cs typeface="Arial"/>
                <a:sym typeface="Arial"/>
              </a:rPr>
              <a:t>🔍 Dataset</a:t>
            </a:r>
            <a:endParaRPr b="1" sz="1900">
              <a:latin typeface="Arial"/>
              <a:ea typeface="Arial"/>
              <a:cs typeface="Arial"/>
              <a:sym typeface="Arial"/>
            </a:endParaRPr>
          </a:p>
          <a:p>
            <a:pPr indent="-311150" lvl="0" marL="457200" rtl="0" algn="l">
              <a:spcBef>
                <a:spcPts val="1200"/>
              </a:spcBef>
              <a:spcAft>
                <a:spcPts val="0"/>
              </a:spcAft>
              <a:buClr>
                <a:schemeClr val="lt1"/>
              </a:buClr>
              <a:buSzPts val="1300"/>
              <a:buFont typeface="Arial"/>
              <a:buChar char="●"/>
            </a:pPr>
            <a:r>
              <a:rPr b="1" lang="en">
                <a:latin typeface="Arial"/>
                <a:ea typeface="Arial"/>
                <a:cs typeface="Arial"/>
                <a:sym typeface="Arial"/>
              </a:rPr>
              <a:t>S</a:t>
            </a:r>
            <a:r>
              <a:rPr b="1" lang="en" sz="1200">
                <a:latin typeface="Arial"/>
                <a:ea typeface="Arial"/>
                <a:cs typeface="Arial"/>
                <a:sym typeface="Arial"/>
              </a:rPr>
              <a:t>ource:</a:t>
            </a:r>
            <a:r>
              <a:rPr lang="en" sz="1200">
                <a:latin typeface="Arial"/>
                <a:ea typeface="Arial"/>
                <a:cs typeface="Arial"/>
                <a:sym typeface="Arial"/>
              </a:rPr>
              <a:t> Raw text files from Wikipedia (landmarks and municipalities) and El Mundo historical news articles.</a:t>
            </a:r>
            <a:endParaRPr sz="1200">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t/>
            </a:r>
            <a:endParaRPr sz="1200">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b="1" lang="en" sz="1200">
                <a:latin typeface="Arial"/>
                <a:ea typeface="Arial"/>
                <a:cs typeface="Arial"/>
                <a:sym typeface="Arial"/>
              </a:rPr>
              <a:t>Format: </a:t>
            </a:r>
            <a:r>
              <a:rPr lang="en" sz="1200">
                <a:latin typeface="Arial"/>
                <a:ea typeface="Arial"/>
                <a:cs typeface="Arial"/>
                <a:sym typeface="Arial"/>
              </a:rPr>
              <a:t>TXT files</a:t>
            </a:r>
            <a:endParaRPr sz="1200">
              <a:latin typeface="Arial"/>
              <a:ea typeface="Arial"/>
              <a:cs typeface="Arial"/>
              <a:sym typeface="Arial"/>
            </a:endParaRPr>
          </a:p>
          <a:p>
            <a:pPr indent="0" lvl="0" marL="457200" rtl="0" algn="l">
              <a:spcBef>
                <a:spcPts val="1200"/>
              </a:spcBef>
              <a:spcAft>
                <a:spcPts val="0"/>
              </a:spcAft>
              <a:buNone/>
            </a:pPr>
            <a:r>
              <a:t/>
            </a:r>
            <a:endParaRPr b="1" sz="1200">
              <a:latin typeface="Arial"/>
              <a:ea typeface="Arial"/>
              <a:cs typeface="Arial"/>
              <a:sym typeface="Arial"/>
            </a:endParaRPr>
          </a:p>
          <a:p>
            <a:pPr indent="-304800" lvl="0" marL="457200" rtl="0" algn="l">
              <a:spcBef>
                <a:spcPts val="1200"/>
              </a:spcBef>
              <a:spcAft>
                <a:spcPts val="0"/>
              </a:spcAft>
              <a:buClr>
                <a:schemeClr val="lt1"/>
              </a:buClr>
              <a:buSzPts val="1200"/>
              <a:buFont typeface="Arial"/>
              <a:buChar char="●"/>
            </a:pPr>
            <a:r>
              <a:rPr b="1" lang="en" sz="1200">
                <a:latin typeface="Arial"/>
                <a:ea typeface="Arial"/>
                <a:cs typeface="Arial"/>
                <a:sym typeface="Arial"/>
              </a:rPr>
              <a:t>Data Challenges:</a:t>
            </a:r>
            <a:endParaRPr b="1" sz="1200">
              <a:latin typeface="Arial"/>
              <a:ea typeface="Arial"/>
              <a:cs typeface="Arial"/>
              <a:sym typeface="Arial"/>
            </a:endParaRPr>
          </a:p>
          <a:p>
            <a:pPr indent="-304800" lvl="1" marL="914400" rtl="0" algn="l">
              <a:spcBef>
                <a:spcPts val="0"/>
              </a:spcBef>
              <a:spcAft>
                <a:spcPts val="0"/>
              </a:spcAft>
              <a:buClr>
                <a:schemeClr val="lt1"/>
              </a:buClr>
              <a:buSzPts val="1200"/>
              <a:buFont typeface="Arial"/>
              <a:buChar char="○"/>
            </a:pPr>
            <a:r>
              <a:rPr lang="en" sz="1200">
                <a:latin typeface="Arial"/>
                <a:ea typeface="Arial"/>
                <a:cs typeface="Arial"/>
                <a:sym typeface="Arial"/>
              </a:rPr>
              <a:t>Wikipedia scrappings have many tags.</a:t>
            </a:r>
            <a:endParaRPr sz="1200">
              <a:latin typeface="Arial"/>
              <a:ea typeface="Arial"/>
              <a:cs typeface="Arial"/>
              <a:sym typeface="Arial"/>
            </a:endParaRPr>
          </a:p>
          <a:p>
            <a:pPr indent="-304800" lvl="1" marL="914400" rtl="0" algn="l">
              <a:spcBef>
                <a:spcPts val="0"/>
              </a:spcBef>
              <a:spcAft>
                <a:spcPts val="0"/>
              </a:spcAft>
              <a:buClr>
                <a:schemeClr val="lt1"/>
              </a:buClr>
              <a:buSzPts val="1200"/>
              <a:buFont typeface="Arial"/>
              <a:buChar char="○"/>
            </a:pPr>
            <a:r>
              <a:rPr lang="en" sz="1200">
                <a:latin typeface="Arial"/>
                <a:ea typeface="Arial"/>
                <a:cs typeface="Arial"/>
                <a:sym typeface="Arial"/>
              </a:rPr>
              <a:t>News documents had many OCR errors, making them unreadable.</a:t>
            </a:r>
            <a:endParaRPr sz="1200">
              <a:latin typeface="Arial"/>
              <a:ea typeface="Arial"/>
              <a:cs typeface="Arial"/>
              <a:sym typeface="Arial"/>
            </a:endParaRPr>
          </a:p>
          <a:p>
            <a:pPr indent="0" lvl="0" marL="0" rtl="0" algn="l">
              <a:spcBef>
                <a:spcPts val="1200"/>
              </a:spcBef>
              <a:spcAft>
                <a:spcPts val="1200"/>
              </a:spcAft>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Backend Services</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F8FAFF"/>
              </a:buClr>
              <a:buSzPts val="1200"/>
              <a:buFont typeface="Roboto"/>
              <a:buChar char="●"/>
            </a:pPr>
            <a:r>
              <a:rPr b="1" lang="en" sz="1200">
                <a:solidFill>
                  <a:srgbClr val="F8FAFF"/>
                </a:solidFill>
                <a:latin typeface="Arial"/>
                <a:ea typeface="Arial"/>
                <a:cs typeface="Arial"/>
                <a:sym typeface="Arial"/>
              </a:rPr>
              <a:t>OpenAI</a:t>
            </a:r>
            <a:r>
              <a:rPr lang="en" sz="1200">
                <a:solidFill>
                  <a:srgbClr val="F8FAFF"/>
                </a:solidFill>
                <a:latin typeface="Arial"/>
                <a:ea typeface="Arial"/>
                <a:cs typeface="Arial"/>
                <a:sym typeface="Arial"/>
              </a:rPr>
              <a:t>:</a:t>
            </a:r>
            <a:endParaRPr sz="1200">
              <a:solidFill>
                <a:srgbClr val="F8FAFF"/>
              </a:solidFill>
              <a:latin typeface="Arial"/>
              <a:ea typeface="Arial"/>
              <a:cs typeface="Arial"/>
              <a:sym typeface="Arial"/>
            </a:endParaRPr>
          </a:p>
          <a:p>
            <a:pPr indent="-304800" lvl="1" marL="914400" rtl="0" algn="l">
              <a:spcBef>
                <a:spcPts val="0"/>
              </a:spcBef>
              <a:spcAft>
                <a:spcPts val="0"/>
              </a:spcAft>
              <a:buClr>
                <a:srgbClr val="F8FAFF"/>
              </a:buClr>
              <a:buSzPts val="1200"/>
              <a:buFont typeface="Arial"/>
              <a:buChar char="○"/>
            </a:pPr>
            <a:r>
              <a:rPr lang="en" sz="1200">
                <a:solidFill>
                  <a:srgbClr val="F8FAFF"/>
                </a:solidFill>
                <a:latin typeface="Arial"/>
                <a:ea typeface="Arial"/>
                <a:cs typeface="Arial"/>
                <a:sym typeface="Arial"/>
              </a:rPr>
              <a:t>GPT-4 for NLU &amp; dialog</a:t>
            </a:r>
            <a:endParaRPr sz="1200">
              <a:solidFill>
                <a:srgbClr val="F8FAFF"/>
              </a:solidFill>
              <a:latin typeface="Arial"/>
              <a:ea typeface="Arial"/>
              <a:cs typeface="Arial"/>
              <a:sym typeface="Arial"/>
            </a:endParaRPr>
          </a:p>
          <a:p>
            <a:pPr indent="-304800" lvl="1" marL="914400" rtl="0" algn="l">
              <a:spcBef>
                <a:spcPts val="0"/>
              </a:spcBef>
              <a:spcAft>
                <a:spcPts val="0"/>
              </a:spcAft>
              <a:buClr>
                <a:srgbClr val="F8FAFF"/>
              </a:buClr>
              <a:buSzPts val="1200"/>
              <a:buFont typeface="Roboto"/>
              <a:buChar char="○"/>
            </a:pPr>
            <a:r>
              <a:rPr lang="en" sz="1200">
                <a:solidFill>
                  <a:srgbClr val="F8FAFF"/>
                </a:solidFill>
                <a:latin typeface="Arial"/>
                <a:ea typeface="Arial"/>
                <a:cs typeface="Arial"/>
                <a:sym typeface="Arial"/>
              </a:rPr>
              <a:t>Cost-optimized via gpt-4o-mini</a:t>
            </a:r>
            <a:endParaRPr sz="1200">
              <a:solidFill>
                <a:srgbClr val="F8FAFF"/>
              </a:solidFill>
              <a:latin typeface="Arial"/>
              <a:ea typeface="Arial"/>
              <a:cs typeface="Arial"/>
              <a:sym typeface="Arial"/>
            </a:endParaRPr>
          </a:p>
          <a:p>
            <a:pPr indent="-304800" lvl="0" marL="457200" rtl="0" algn="l">
              <a:spcBef>
                <a:spcPts val="0"/>
              </a:spcBef>
              <a:spcAft>
                <a:spcPts val="0"/>
              </a:spcAft>
              <a:buClr>
                <a:srgbClr val="F8FAFF"/>
              </a:buClr>
              <a:buSzPts val="1200"/>
              <a:buFont typeface="Roboto"/>
              <a:buChar char="●"/>
            </a:pPr>
            <a:r>
              <a:rPr b="1" lang="en" sz="1200">
                <a:solidFill>
                  <a:srgbClr val="F8FAFF"/>
                </a:solidFill>
                <a:latin typeface="Arial"/>
                <a:ea typeface="Arial"/>
                <a:cs typeface="Arial"/>
                <a:sym typeface="Arial"/>
              </a:rPr>
              <a:t>OpenWeatherAPI</a:t>
            </a:r>
            <a:r>
              <a:rPr lang="en" sz="1200">
                <a:solidFill>
                  <a:srgbClr val="F8FAFF"/>
                </a:solidFill>
                <a:latin typeface="Arial"/>
                <a:ea typeface="Arial"/>
                <a:cs typeface="Arial"/>
                <a:sym typeface="Arial"/>
              </a:rPr>
              <a:t>:</a:t>
            </a:r>
            <a:endParaRPr sz="1200">
              <a:solidFill>
                <a:srgbClr val="F8FAFF"/>
              </a:solidFill>
              <a:latin typeface="Arial"/>
              <a:ea typeface="Arial"/>
              <a:cs typeface="Arial"/>
              <a:sym typeface="Arial"/>
            </a:endParaRPr>
          </a:p>
          <a:p>
            <a:pPr indent="-304800" lvl="1" marL="914400" rtl="0" algn="l">
              <a:spcBef>
                <a:spcPts val="0"/>
              </a:spcBef>
              <a:spcAft>
                <a:spcPts val="0"/>
              </a:spcAft>
              <a:buClr>
                <a:srgbClr val="F8FAFF"/>
              </a:buClr>
              <a:buSzPts val="1200"/>
              <a:buFont typeface="Arial"/>
              <a:buChar char="○"/>
            </a:pPr>
            <a:r>
              <a:rPr lang="en" sz="1200">
                <a:solidFill>
                  <a:srgbClr val="F8FAFF"/>
                </a:solidFill>
                <a:latin typeface="Arial"/>
                <a:ea typeface="Arial"/>
                <a:cs typeface="Arial"/>
                <a:sym typeface="Arial"/>
              </a:rPr>
              <a:t>Real-time forecasts for date-location pairs</a:t>
            </a:r>
            <a:endParaRPr sz="1200">
              <a:solidFill>
                <a:srgbClr val="F8FAFF"/>
              </a:solidFill>
              <a:latin typeface="Arial"/>
              <a:ea typeface="Arial"/>
              <a:cs typeface="Arial"/>
              <a:sym typeface="Arial"/>
            </a:endParaRPr>
          </a:p>
          <a:p>
            <a:pPr indent="-304800" lvl="1" marL="914400" rtl="0" algn="l">
              <a:spcBef>
                <a:spcPts val="0"/>
              </a:spcBef>
              <a:spcAft>
                <a:spcPts val="0"/>
              </a:spcAft>
              <a:buClr>
                <a:srgbClr val="F8FAFF"/>
              </a:buClr>
              <a:buSzPts val="1200"/>
              <a:buFont typeface="Arial"/>
              <a:buChar char="○"/>
            </a:pPr>
            <a:r>
              <a:rPr lang="en" sz="1200">
                <a:solidFill>
                  <a:srgbClr val="F8FAFF"/>
                </a:solidFill>
                <a:latin typeface="Arial"/>
                <a:ea typeface="Arial"/>
                <a:cs typeface="Arial"/>
                <a:sym typeface="Arial"/>
              </a:rPr>
              <a:t>Thresholds: Rain = "bad weather"</a:t>
            </a:r>
            <a:endParaRPr sz="1200">
              <a:solidFill>
                <a:srgbClr val="F8FAFF"/>
              </a:solidFill>
              <a:latin typeface="Arial"/>
              <a:ea typeface="Arial"/>
              <a:cs typeface="Arial"/>
              <a:sym typeface="Arial"/>
            </a:endParaRPr>
          </a:p>
          <a:p>
            <a:pPr indent="-304800" lvl="0" marL="457200" rtl="0" algn="l">
              <a:spcBef>
                <a:spcPts val="0"/>
              </a:spcBef>
              <a:spcAft>
                <a:spcPts val="0"/>
              </a:spcAft>
              <a:buClr>
                <a:srgbClr val="F8FAFF"/>
              </a:buClr>
              <a:buSzPts val="1200"/>
              <a:buFont typeface="Roboto"/>
              <a:buChar char="●"/>
            </a:pPr>
            <a:r>
              <a:rPr b="1" lang="en" sz="1200">
                <a:solidFill>
                  <a:srgbClr val="F8FAFF"/>
                </a:solidFill>
                <a:latin typeface="Arial"/>
                <a:ea typeface="Arial"/>
                <a:cs typeface="Arial"/>
                <a:sym typeface="Arial"/>
              </a:rPr>
              <a:t>ChromaDB</a:t>
            </a:r>
            <a:r>
              <a:rPr lang="en" sz="1200">
                <a:solidFill>
                  <a:srgbClr val="F8FAFF"/>
                </a:solidFill>
                <a:latin typeface="Arial"/>
                <a:ea typeface="Arial"/>
                <a:cs typeface="Arial"/>
                <a:sym typeface="Arial"/>
              </a:rPr>
              <a:t>:</a:t>
            </a:r>
            <a:endParaRPr sz="1200">
              <a:solidFill>
                <a:srgbClr val="F8FAFF"/>
              </a:solidFill>
              <a:latin typeface="Arial"/>
              <a:ea typeface="Arial"/>
              <a:cs typeface="Arial"/>
              <a:sym typeface="Arial"/>
            </a:endParaRPr>
          </a:p>
          <a:p>
            <a:pPr indent="-304800" lvl="1" marL="914400" rtl="0" algn="l">
              <a:spcBef>
                <a:spcPts val="0"/>
              </a:spcBef>
              <a:spcAft>
                <a:spcPts val="0"/>
              </a:spcAft>
              <a:buClr>
                <a:srgbClr val="F8FAFF"/>
              </a:buClr>
              <a:buSzPts val="1200"/>
              <a:buFont typeface="Arial"/>
              <a:buChar char="○"/>
            </a:pPr>
            <a:r>
              <a:rPr lang="en" sz="1200">
                <a:solidFill>
                  <a:srgbClr val="F8FAFF"/>
                </a:solidFill>
                <a:latin typeface="Arial"/>
                <a:ea typeface="Arial"/>
                <a:cs typeface="Arial"/>
                <a:sym typeface="Arial"/>
              </a:rPr>
              <a:t>Vector store for 150+ Puerto Rico landmarks</a:t>
            </a:r>
            <a:endParaRPr sz="1200">
              <a:solidFill>
                <a:srgbClr val="F8FAFF"/>
              </a:solidFill>
              <a:latin typeface="Arial"/>
              <a:ea typeface="Arial"/>
              <a:cs typeface="Arial"/>
              <a:sym typeface="Arial"/>
            </a:endParaRPr>
          </a:p>
          <a:p>
            <a:pPr indent="-304800" lvl="1" marL="914400" rtl="0" algn="l">
              <a:spcBef>
                <a:spcPts val="0"/>
              </a:spcBef>
              <a:spcAft>
                <a:spcPts val="0"/>
              </a:spcAft>
              <a:buClr>
                <a:srgbClr val="F8FAFF"/>
              </a:buClr>
              <a:buSzPts val="1200"/>
              <a:buFont typeface="Roboto"/>
              <a:buChar char="○"/>
            </a:pPr>
            <a:r>
              <a:rPr lang="en" sz="1200">
                <a:solidFill>
                  <a:srgbClr val="F8FAFF"/>
                </a:solidFill>
                <a:latin typeface="Arial"/>
                <a:ea typeface="Arial"/>
                <a:cs typeface="Arial"/>
                <a:sym typeface="Arial"/>
              </a:rPr>
              <a:t>RAG filters: source = landmark + interest-based similarity</a:t>
            </a:r>
            <a:endParaRPr sz="1200">
              <a:solidFill>
                <a:srgbClr val="F8FAFF"/>
              </a:solidFill>
              <a:latin typeface="Arial"/>
              <a:ea typeface="Arial"/>
              <a:cs typeface="Arial"/>
              <a:sym typeface="Arial"/>
            </a:endParaRPr>
          </a:p>
          <a:p>
            <a:pPr indent="0" lvl="0" marL="0" rtl="0" algn="l">
              <a:spcBef>
                <a:spcPts val="0"/>
              </a:spcBef>
              <a:spcAft>
                <a:spcPts val="1200"/>
              </a:spcAft>
              <a:buNone/>
            </a:pPr>
            <a:r>
              <a:t/>
            </a:r>
            <a:endParaRPr sz="12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Landmarks Data Cleaning and Structuring</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100">
                <a:latin typeface="Arial"/>
                <a:ea typeface="Arial"/>
                <a:cs typeface="Arial"/>
                <a:sym typeface="Arial"/>
              </a:rPr>
              <a:t>1.</a:t>
            </a:r>
            <a:r>
              <a:rPr b="1" lang="en" sz="1200">
                <a:latin typeface="Arial"/>
                <a:ea typeface="Arial"/>
                <a:cs typeface="Arial"/>
                <a:sym typeface="Arial"/>
              </a:rPr>
              <a:t> Data Extraction</a:t>
            </a:r>
            <a:endParaRPr b="1" sz="1200">
              <a:latin typeface="Arial"/>
              <a:ea typeface="Arial"/>
              <a:cs typeface="Arial"/>
              <a:sym typeface="Arial"/>
            </a:endParaRPr>
          </a:p>
          <a:p>
            <a:pPr indent="-304800" lvl="0" marL="457200" rtl="0" algn="l">
              <a:spcBef>
                <a:spcPts val="1200"/>
              </a:spcBef>
              <a:spcAft>
                <a:spcPts val="0"/>
              </a:spcAft>
              <a:buClr>
                <a:schemeClr val="lt1"/>
              </a:buClr>
              <a:buSzPts val="1200"/>
              <a:buFont typeface="Arial"/>
              <a:buChar char="●"/>
            </a:pPr>
            <a:r>
              <a:rPr b="1" lang="en" sz="1200">
                <a:latin typeface="Arial"/>
                <a:ea typeface="Arial"/>
                <a:cs typeface="Arial"/>
                <a:sym typeface="Arial"/>
              </a:rPr>
              <a:t>Dataset:</a:t>
            </a:r>
            <a:r>
              <a:rPr lang="en" sz="1200">
                <a:latin typeface="Arial"/>
                <a:ea typeface="Arial"/>
                <a:cs typeface="Arial"/>
                <a:sym typeface="Arial"/>
              </a:rPr>
              <a:t> Raw HTML code stored in </a:t>
            </a:r>
            <a:r>
              <a:rPr lang="en" sz="1200">
                <a:latin typeface="Roboto Mono"/>
                <a:ea typeface="Roboto Mono"/>
                <a:cs typeface="Roboto Mono"/>
                <a:sym typeface="Roboto Mono"/>
              </a:rPr>
              <a:t>.txt</a:t>
            </a:r>
            <a:r>
              <a:rPr lang="en" sz="1200">
                <a:latin typeface="Arial"/>
                <a:ea typeface="Arial"/>
                <a:cs typeface="Arial"/>
                <a:sym typeface="Arial"/>
              </a:rPr>
              <a:t> files inside a </a:t>
            </a:r>
            <a:r>
              <a:rPr lang="en" sz="1200">
                <a:latin typeface="Roboto Mono"/>
                <a:ea typeface="Roboto Mono"/>
                <a:cs typeface="Roboto Mono"/>
                <a:sym typeface="Roboto Mono"/>
              </a:rPr>
              <a:t>.zip</a:t>
            </a:r>
            <a:r>
              <a:rPr lang="en" sz="1200">
                <a:latin typeface="Arial"/>
                <a:ea typeface="Arial"/>
                <a:cs typeface="Arial"/>
                <a:sym typeface="Arial"/>
              </a:rPr>
              <a:t> file containing Puerto Rico landmarks information.</a:t>
            </a:r>
            <a:endParaRPr sz="1200">
              <a:latin typeface="Arial"/>
              <a:ea typeface="Arial"/>
              <a:cs typeface="Arial"/>
              <a:sym typeface="Arial"/>
            </a:endParaRPr>
          </a:p>
          <a:p>
            <a:pPr indent="0" lvl="0" marL="0" rtl="0" algn="l">
              <a:spcBef>
                <a:spcPts val="1200"/>
              </a:spcBef>
              <a:spcAft>
                <a:spcPts val="0"/>
              </a:spcAft>
              <a:buNone/>
            </a:pPr>
            <a:r>
              <a:rPr b="1" lang="en" sz="1200">
                <a:latin typeface="Arial"/>
                <a:ea typeface="Arial"/>
                <a:cs typeface="Arial"/>
                <a:sym typeface="Arial"/>
              </a:rPr>
              <a:t>2. Key Data Extracted</a:t>
            </a:r>
            <a:endParaRPr b="1" sz="1200">
              <a:latin typeface="Arial"/>
              <a:ea typeface="Arial"/>
              <a:cs typeface="Arial"/>
              <a:sym typeface="Arial"/>
            </a:endParaRPr>
          </a:p>
          <a:p>
            <a:pPr indent="-304800" lvl="0" marL="457200" rtl="0" algn="l">
              <a:spcBef>
                <a:spcPts val="1200"/>
              </a:spcBef>
              <a:spcAft>
                <a:spcPts val="0"/>
              </a:spcAft>
              <a:buClr>
                <a:schemeClr val="lt1"/>
              </a:buClr>
              <a:buSzPts val="1200"/>
              <a:buFont typeface="Arial"/>
              <a:buChar char="●"/>
            </a:pPr>
            <a:r>
              <a:rPr b="1" lang="en" sz="1200">
                <a:latin typeface="Arial"/>
                <a:ea typeface="Arial"/>
                <a:cs typeface="Arial"/>
                <a:sym typeface="Arial"/>
              </a:rPr>
              <a:t>Landmark Names</a:t>
            </a:r>
            <a:r>
              <a:rPr lang="en" sz="1200">
                <a:latin typeface="Arial"/>
                <a:ea typeface="Arial"/>
                <a:cs typeface="Arial"/>
                <a:sym typeface="Arial"/>
              </a:rPr>
              <a:t>: Extracted from file names and HTML content.</a:t>
            </a:r>
            <a:endParaRPr sz="1200">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b="1" lang="en" sz="1200">
                <a:latin typeface="Arial"/>
                <a:ea typeface="Arial"/>
                <a:cs typeface="Arial"/>
                <a:sym typeface="Arial"/>
              </a:rPr>
              <a:t>Coordinates</a:t>
            </a:r>
            <a:r>
              <a:rPr lang="en" sz="1200">
                <a:latin typeface="Arial"/>
                <a:ea typeface="Arial"/>
                <a:cs typeface="Arial"/>
                <a:sym typeface="Arial"/>
              </a:rPr>
              <a:t>: Geolocation data extracted using regular expressions.</a:t>
            </a:r>
            <a:endParaRPr sz="1200">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b="1" lang="en" sz="1200">
                <a:latin typeface="Arial"/>
                <a:ea typeface="Arial"/>
                <a:cs typeface="Arial"/>
                <a:sym typeface="Arial"/>
              </a:rPr>
              <a:t>Municipality</a:t>
            </a:r>
            <a:r>
              <a:rPr lang="en" sz="1200">
                <a:latin typeface="Arial"/>
                <a:ea typeface="Arial"/>
                <a:cs typeface="Arial"/>
                <a:sym typeface="Arial"/>
              </a:rPr>
              <a:t>: Determined using the  coordinates.</a:t>
            </a:r>
            <a:endParaRPr sz="1200">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b="1" lang="en" sz="1200">
                <a:latin typeface="Arial"/>
                <a:ea typeface="Arial"/>
                <a:cs typeface="Arial"/>
                <a:sym typeface="Arial"/>
              </a:rPr>
              <a:t>Wikipedia URLs</a:t>
            </a:r>
            <a:r>
              <a:rPr lang="en" sz="1200">
                <a:latin typeface="Arial"/>
                <a:ea typeface="Arial"/>
                <a:cs typeface="Arial"/>
                <a:sym typeface="Arial"/>
              </a:rPr>
              <a:t>: Linked to each landmark for easy reference.</a:t>
            </a:r>
            <a:endParaRPr sz="1200">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b="1" lang="en" sz="1200">
                <a:latin typeface="Arial"/>
                <a:ea typeface="Arial"/>
                <a:cs typeface="Arial"/>
                <a:sym typeface="Arial"/>
              </a:rPr>
              <a:t>Short Descriptions</a:t>
            </a:r>
            <a:r>
              <a:rPr lang="en" sz="1200">
                <a:latin typeface="Arial"/>
                <a:ea typeface="Arial"/>
                <a:cs typeface="Arial"/>
                <a:sym typeface="Arial"/>
              </a:rPr>
              <a:t>: Extracted from the first paragraph of each file.</a:t>
            </a:r>
            <a:endParaRPr sz="1200">
              <a:latin typeface="Arial"/>
              <a:ea typeface="Arial"/>
              <a:cs typeface="Arial"/>
              <a:sym typeface="Arial"/>
            </a:endParaRPr>
          </a:p>
          <a:p>
            <a:pPr indent="0" lvl="0" marL="45720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1200"/>
              </a:spcAft>
              <a:buNone/>
            </a:pPr>
            <a:r>
              <a:t/>
            </a:r>
            <a:endParaRPr b="1">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Municipalities</a:t>
            </a:r>
            <a:r>
              <a:rPr lang="en"/>
              <a:t> Data Cleaning and Structuring</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100">
                <a:latin typeface="Arial"/>
                <a:ea typeface="Arial"/>
                <a:cs typeface="Arial"/>
                <a:sym typeface="Arial"/>
              </a:rPr>
              <a:t>1.</a:t>
            </a:r>
            <a:r>
              <a:rPr b="1" lang="en" sz="1200">
                <a:latin typeface="Arial"/>
                <a:ea typeface="Arial"/>
                <a:cs typeface="Arial"/>
                <a:sym typeface="Arial"/>
              </a:rPr>
              <a:t> Data Extraction</a:t>
            </a:r>
            <a:endParaRPr b="1" sz="1200">
              <a:latin typeface="Arial"/>
              <a:ea typeface="Arial"/>
              <a:cs typeface="Arial"/>
              <a:sym typeface="Arial"/>
            </a:endParaRPr>
          </a:p>
          <a:p>
            <a:pPr indent="-304800" lvl="0" marL="457200" rtl="0" algn="l">
              <a:spcBef>
                <a:spcPts val="1200"/>
              </a:spcBef>
              <a:spcAft>
                <a:spcPts val="0"/>
              </a:spcAft>
              <a:buClr>
                <a:schemeClr val="lt1"/>
              </a:buClr>
              <a:buSzPts val="1200"/>
              <a:buFont typeface="Arial"/>
              <a:buChar char="●"/>
            </a:pPr>
            <a:r>
              <a:rPr b="1" lang="en" sz="1200">
                <a:latin typeface="Arial"/>
                <a:ea typeface="Arial"/>
                <a:cs typeface="Arial"/>
                <a:sym typeface="Arial"/>
              </a:rPr>
              <a:t>Dataset:</a:t>
            </a:r>
            <a:r>
              <a:rPr lang="en" sz="1200">
                <a:latin typeface="Arial"/>
                <a:ea typeface="Arial"/>
                <a:cs typeface="Arial"/>
                <a:sym typeface="Arial"/>
              </a:rPr>
              <a:t> Raw HTML code stored in </a:t>
            </a:r>
            <a:r>
              <a:rPr lang="en" sz="1200">
                <a:latin typeface="Roboto Mono"/>
                <a:ea typeface="Roboto Mono"/>
                <a:cs typeface="Roboto Mono"/>
                <a:sym typeface="Roboto Mono"/>
              </a:rPr>
              <a:t>.txt</a:t>
            </a:r>
            <a:r>
              <a:rPr lang="en" sz="1200">
                <a:latin typeface="Arial"/>
                <a:ea typeface="Arial"/>
                <a:cs typeface="Arial"/>
                <a:sym typeface="Arial"/>
              </a:rPr>
              <a:t> files inside a </a:t>
            </a:r>
            <a:r>
              <a:rPr lang="en" sz="1200">
                <a:latin typeface="Roboto Mono"/>
                <a:ea typeface="Roboto Mono"/>
                <a:cs typeface="Roboto Mono"/>
                <a:sym typeface="Roboto Mono"/>
              </a:rPr>
              <a:t>.zip</a:t>
            </a:r>
            <a:r>
              <a:rPr lang="en" sz="1200">
                <a:latin typeface="Arial"/>
                <a:ea typeface="Arial"/>
                <a:cs typeface="Arial"/>
                <a:sym typeface="Arial"/>
              </a:rPr>
              <a:t> file containing Puerto Rico municipalities information.</a:t>
            </a:r>
            <a:endParaRPr sz="1200">
              <a:latin typeface="Arial"/>
              <a:ea typeface="Arial"/>
              <a:cs typeface="Arial"/>
              <a:sym typeface="Arial"/>
            </a:endParaRPr>
          </a:p>
          <a:p>
            <a:pPr indent="0" lvl="0" marL="0" rtl="0" algn="l">
              <a:spcBef>
                <a:spcPts val="1200"/>
              </a:spcBef>
              <a:spcAft>
                <a:spcPts val="0"/>
              </a:spcAft>
              <a:buNone/>
            </a:pPr>
            <a:r>
              <a:rPr b="1" lang="en" sz="1200">
                <a:latin typeface="Arial"/>
                <a:ea typeface="Arial"/>
                <a:cs typeface="Arial"/>
                <a:sym typeface="Arial"/>
              </a:rPr>
              <a:t>2. Key Data Extracted</a:t>
            </a:r>
            <a:endParaRPr b="1" sz="1200">
              <a:latin typeface="Arial"/>
              <a:ea typeface="Arial"/>
              <a:cs typeface="Arial"/>
              <a:sym typeface="Arial"/>
            </a:endParaRPr>
          </a:p>
          <a:p>
            <a:pPr indent="-304800" lvl="0" marL="457200" rtl="0" algn="l">
              <a:spcBef>
                <a:spcPts val="1200"/>
              </a:spcBef>
              <a:spcAft>
                <a:spcPts val="0"/>
              </a:spcAft>
              <a:buClr>
                <a:schemeClr val="lt1"/>
              </a:buClr>
              <a:buSzPts val="1200"/>
              <a:buFont typeface="Arial"/>
              <a:buChar char="●"/>
            </a:pPr>
            <a:r>
              <a:rPr b="1" lang="en" sz="1200">
                <a:latin typeface="Arial"/>
                <a:ea typeface="Arial"/>
                <a:cs typeface="Arial"/>
                <a:sym typeface="Arial"/>
              </a:rPr>
              <a:t>Municipality Name</a:t>
            </a:r>
            <a:r>
              <a:rPr lang="en" sz="1200">
                <a:latin typeface="Arial"/>
                <a:ea typeface="Arial"/>
                <a:cs typeface="Arial"/>
                <a:sym typeface="Arial"/>
              </a:rPr>
              <a:t>: Extracted from file names and HTML content.</a:t>
            </a:r>
            <a:endParaRPr sz="1200">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b="1" lang="en" sz="1200">
                <a:latin typeface="Arial"/>
                <a:ea typeface="Arial"/>
                <a:cs typeface="Arial"/>
                <a:sym typeface="Arial"/>
              </a:rPr>
              <a:t>Coordinates</a:t>
            </a:r>
            <a:r>
              <a:rPr lang="en" sz="1200">
                <a:latin typeface="Arial"/>
                <a:ea typeface="Arial"/>
                <a:cs typeface="Arial"/>
                <a:sym typeface="Arial"/>
              </a:rPr>
              <a:t>: Geolocation data extracted using regular expressions.</a:t>
            </a:r>
            <a:endParaRPr sz="1200">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b="1" lang="en" sz="1200">
                <a:latin typeface="Arial"/>
                <a:ea typeface="Arial"/>
                <a:cs typeface="Arial"/>
                <a:sym typeface="Arial"/>
              </a:rPr>
              <a:t>Wikipedia URLs</a:t>
            </a:r>
            <a:r>
              <a:rPr lang="en" sz="1200">
                <a:latin typeface="Arial"/>
                <a:ea typeface="Arial"/>
                <a:cs typeface="Arial"/>
                <a:sym typeface="Arial"/>
              </a:rPr>
              <a:t>: Linked to each landmark for easy reference.</a:t>
            </a:r>
            <a:endParaRPr sz="1200">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b="1" lang="en" sz="1200">
                <a:latin typeface="Arial"/>
                <a:ea typeface="Arial"/>
                <a:cs typeface="Arial"/>
                <a:sym typeface="Arial"/>
              </a:rPr>
              <a:t>Short Descriptions</a:t>
            </a:r>
            <a:r>
              <a:rPr lang="en" sz="1200">
                <a:latin typeface="Arial"/>
                <a:ea typeface="Arial"/>
                <a:cs typeface="Arial"/>
                <a:sym typeface="Arial"/>
              </a:rPr>
              <a:t>: Extracted from the first paragraph of each file.</a:t>
            </a:r>
            <a:endParaRPr sz="1200">
              <a:latin typeface="Arial"/>
              <a:ea typeface="Arial"/>
              <a:cs typeface="Arial"/>
              <a:sym typeface="Arial"/>
            </a:endParaRPr>
          </a:p>
          <a:p>
            <a:pPr indent="0" lvl="0" marL="45720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1200"/>
              </a:spcAft>
              <a:buNone/>
            </a:pPr>
            <a:r>
              <a:t/>
            </a:r>
            <a:endParaRPr b="1">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News Data Cleaning and Structuring</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100">
                <a:latin typeface="Arial"/>
                <a:ea typeface="Arial"/>
                <a:cs typeface="Arial"/>
                <a:sym typeface="Arial"/>
              </a:rPr>
              <a:t>1. </a:t>
            </a:r>
            <a:r>
              <a:rPr b="1" lang="en" sz="1200">
                <a:latin typeface="Arial"/>
                <a:ea typeface="Arial"/>
                <a:cs typeface="Arial"/>
                <a:sym typeface="Arial"/>
              </a:rPr>
              <a:t>Data Extraction</a:t>
            </a:r>
            <a:endParaRPr b="1" sz="1200">
              <a:latin typeface="Arial"/>
              <a:ea typeface="Arial"/>
              <a:cs typeface="Arial"/>
              <a:sym typeface="Arial"/>
            </a:endParaRPr>
          </a:p>
          <a:p>
            <a:pPr indent="-304800" lvl="0" marL="457200" rtl="0" algn="l">
              <a:spcBef>
                <a:spcPts val="1200"/>
              </a:spcBef>
              <a:spcAft>
                <a:spcPts val="0"/>
              </a:spcAft>
              <a:buClr>
                <a:schemeClr val="lt1"/>
              </a:buClr>
              <a:buSzPts val="1200"/>
              <a:buFont typeface="Arial"/>
              <a:buChar char="●"/>
            </a:pPr>
            <a:r>
              <a:rPr b="1" lang="en" sz="1200">
                <a:latin typeface="Arial"/>
                <a:ea typeface="Arial"/>
                <a:cs typeface="Arial"/>
                <a:sym typeface="Arial"/>
              </a:rPr>
              <a:t>Dataset:</a:t>
            </a:r>
            <a:r>
              <a:rPr lang="en" sz="1200">
                <a:latin typeface="Arial"/>
                <a:ea typeface="Arial"/>
                <a:cs typeface="Arial"/>
                <a:sym typeface="Arial"/>
              </a:rPr>
              <a:t> 1,668 .txt files inside a .zip file containing 20th century news. In Spanish with many OCR errors</a:t>
            </a:r>
            <a:endParaRPr sz="1200">
              <a:latin typeface="Arial"/>
              <a:ea typeface="Arial"/>
              <a:cs typeface="Arial"/>
              <a:sym typeface="Arial"/>
            </a:endParaRPr>
          </a:p>
          <a:p>
            <a:pPr indent="0" lvl="0" marL="0" rtl="0" algn="l">
              <a:spcBef>
                <a:spcPts val="1200"/>
              </a:spcBef>
              <a:spcAft>
                <a:spcPts val="0"/>
              </a:spcAft>
              <a:buNone/>
            </a:pPr>
            <a:r>
              <a:rPr b="1" lang="en" sz="1200">
                <a:latin typeface="Arial"/>
                <a:ea typeface="Arial"/>
                <a:cs typeface="Arial"/>
                <a:sym typeface="Arial"/>
              </a:rPr>
              <a:t>2. Key Data Extracted</a:t>
            </a:r>
            <a:endParaRPr b="1" sz="1200">
              <a:latin typeface="Arial"/>
              <a:ea typeface="Arial"/>
              <a:cs typeface="Arial"/>
              <a:sym typeface="Arial"/>
            </a:endParaRPr>
          </a:p>
          <a:p>
            <a:pPr indent="-304800" lvl="0" marL="457200" rtl="0" algn="l">
              <a:spcBef>
                <a:spcPts val="1200"/>
              </a:spcBef>
              <a:spcAft>
                <a:spcPts val="0"/>
              </a:spcAft>
              <a:buClr>
                <a:schemeClr val="lt1"/>
              </a:buClr>
              <a:buSzPts val="1200"/>
              <a:buFont typeface="Arial"/>
              <a:buChar char="●"/>
            </a:pPr>
            <a:r>
              <a:rPr b="1" lang="en" sz="1200">
                <a:latin typeface="Arial"/>
                <a:ea typeface="Arial"/>
                <a:cs typeface="Arial"/>
                <a:sym typeface="Arial"/>
              </a:rPr>
              <a:t>File name</a:t>
            </a:r>
            <a:r>
              <a:rPr lang="en" sz="1200">
                <a:latin typeface="Arial"/>
                <a:ea typeface="Arial"/>
                <a:cs typeface="Arial"/>
                <a:sym typeface="Arial"/>
              </a:rPr>
              <a:t>: Extracted from news file names.</a:t>
            </a:r>
            <a:endParaRPr sz="1200">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b="1" lang="en" sz="1200">
                <a:latin typeface="Arial"/>
                <a:ea typeface="Arial"/>
                <a:cs typeface="Arial"/>
                <a:sym typeface="Arial"/>
              </a:rPr>
              <a:t>Date</a:t>
            </a:r>
            <a:r>
              <a:rPr lang="en" sz="1200">
                <a:latin typeface="Arial"/>
                <a:ea typeface="Arial"/>
                <a:cs typeface="Arial"/>
                <a:sym typeface="Arial"/>
              </a:rPr>
              <a:t>: The publication date, extracted from the text body.</a:t>
            </a:r>
            <a:endParaRPr sz="1200">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b="1" lang="en" sz="1200">
                <a:latin typeface="Arial"/>
                <a:ea typeface="Arial"/>
                <a:cs typeface="Arial"/>
                <a:sym typeface="Arial"/>
              </a:rPr>
              <a:t>Locations</a:t>
            </a:r>
            <a:r>
              <a:rPr lang="en" sz="1200">
                <a:latin typeface="Arial"/>
                <a:ea typeface="Arial"/>
                <a:cs typeface="Arial"/>
                <a:sym typeface="Arial"/>
              </a:rPr>
              <a:t>: Locations and landmarks mentioned in the body</a:t>
            </a:r>
            <a:endParaRPr sz="1200">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b="1" lang="en" sz="1200">
                <a:latin typeface="Arial"/>
                <a:ea typeface="Arial"/>
                <a:cs typeface="Arial"/>
                <a:sym typeface="Arial"/>
              </a:rPr>
              <a:t>Source</a:t>
            </a:r>
            <a:r>
              <a:rPr lang="en" sz="1200">
                <a:latin typeface="Arial"/>
                <a:ea typeface="Arial"/>
                <a:cs typeface="Arial"/>
                <a:sym typeface="Arial"/>
              </a:rPr>
              <a:t>: A news article `news`.</a:t>
            </a:r>
            <a:endParaRPr sz="1200">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b="1" lang="en" sz="1200">
                <a:latin typeface="Arial"/>
                <a:ea typeface="Arial"/>
                <a:cs typeface="Arial"/>
                <a:sym typeface="Arial"/>
              </a:rPr>
              <a:t>Text: </a:t>
            </a:r>
            <a:r>
              <a:rPr lang="en" sz="1200">
                <a:latin typeface="Arial"/>
                <a:ea typeface="Arial"/>
                <a:cs typeface="Arial"/>
                <a:sym typeface="Arial"/>
              </a:rPr>
              <a:t> Translated and summarized news article.</a:t>
            </a:r>
            <a:endParaRPr sz="12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Chroma Integration for Document Retrieval</a:t>
            </a:r>
            <a:endParaRPr/>
          </a:p>
        </p:txBody>
      </p:sp>
      <p:sp>
        <p:nvSpPr>
          <p:cNvPr id="177" name="Google Shape;177;p20"/>
          <p:cNvSpPr txBox="1"/>
          <p:nvPr>
            <p:ph idx="1" type="body"/>
          </p:nvPr>
        </p:nvSpPr>
        <p:spPr>
          <a:xfrm>
            <a:off x="1297500" y="1247325"/>
            <a:ext cx="7334700" cy="32313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770"/>
              <a:buNone/>
            </a:pPr>
            <a:r>
              <a:rPr b="1" lang="en" sz="1100">
                <a:latin typeface="Arial"/>
                <a:ea typeface="Arial"/>
                <a:cs typeface="Arial"/>
                <a:sym typeface="Arial"/>
              </a:rPr>
              <a:t>Overview</a:t>
            </a:r>
            <a:r>
              <a:rPr lang="en" sz="1100">
                <a:latin typeface="Arial"/>
                <a:ea typeface="Arial"/>
                <a:cs typeface="Arial"/>
                <a:sym typeface="Arial"/>
              </a:rPr>
              <a:t>:</a:t>
            </a:r>
            <a:endParaRPr sz="1100">
              <a:latin typeface="Arial"/>
              <a:ea typeface="Arial"/>
              <a:cs typeface="Arial"/>
              <a:sym typeface="Arial"/>
            </a:endParaRPr>
          </a:p>
          <a:p>
            <a:pPr indent="-298450" lvl="0" marL="457200" rtl="0" algn="l">
              <a:lnSpc>
                <a:spcPct val="95000"/>
              </a:lnSpc>
              <a:spcBef>
                <a:spcPts val="1200"/>
              </a:spcBef>
              <a:spcAft>
                <a:spcPts val="0"/>
              </a:spcAft>
              <a:buClr>
                <a:schemeClr val="lt1"/>
              </a:buClr>
              <a:buSzPts val="1100"/>
              <a:buFont typeface="Arial"/>
              <a:buChar char="●"/>
            </a:pPr>
            <a:r>
              <a:rPr lang="en" sz="1100">
                <a:latin typeface="Arial"/>
                <a:ea typeface="Arial"/>
                <a:cs typeface="Arial"/>
                <a:sym typeface="Arial"/>
              </a:rPr>
              <a:t>Chroma is used to </a:t>
            </a:r>
            <a:r>
              <a:rPr b="1" lang="en" sz="1100">
                <a:latin typeface="Arial"/>
                <a:ea typeface="Arial"/>
                <a:cs typeface="Arial"/>
                <a:sym typeface="Arial"/>
              </a:rPr>
              <a:t>index and retrieve documents</a:t>
            </a:r>
            <a:r>
              <a:rPr lang="en" sz="1100">
                <a:latin typeface="Arial"/>
                <a:ea typeface="Arial"/>
                <a:cs typeface="Arial"/>
                <a:sym typeface="Arial"/>
              </a:rPr>
              <a:t> efficiently based on </a:t>
            </a:r>
            <a:r>
              <a:rPr b="1" lang="en" sz="1100">
                <a:latin typeface="Arial"/>
                <a:ea typeface="Arial"/>
                <a:cs typeface="Arial"/>
                <a:sym typeface="Arial"/>
              </a:rPr>
              <a:t>semantic similarity</a:t>
            </a:r>
            <a:r>
              <a:rPr lang="en" sz="1100">
                <a:latin typeface="Arial"/>
                <a:ea typeface="Arial"/>
                <a:cs typeface="Arial"/>
                <a:sym typeface="Arial"/>
              </a:rPr>
              <a:t> between the user’s query and the stored data. This is key to powering the chatbot's ability to provide accurate, context-aware responses to user queries.</a:t>
            </a:r>
            <a:endParaRPr sz="1100">
              <a:latin typeface="Arial"/>
              <a:ea typeface="Arial"/>
              <a:cs typeface="Arial"/>
              <a:sym typeface="Arial"/>
            </a:endParaRPr>
          </a:p>
          <a:p>
            <a:pPr indent="0" lvl="0" marL="0" rtl="0" algn="l">
              <a:lnSpc>
                <a:spcPct val="95000"/>
              </a:lnSpc>
              <a:spcBef>
                <a:spcPts val="1400"/>
              </a:spcBef>
              <a:spcAft>
                <a:spcPts val="0"/>
              </a:spcAft>
              <a:buSzPts val="770"/>
              <a:buNone/>
            </a:pPr>
            <a:r>
              <a:rPr b="1" lang="en" sz="1100">
                <a:latin typeface="Arial"/>
                <a:ea typeface="Arial"/>
                <a:cs typeface="Arial"/>
                <a:sym typeface="Arial"/>
              </a:rPr>
              <a:t>Process Flow:</a:t>
            </a:r>
            <a:endParaRPr sz="1100">
              <a:latin typeface="Arial"/>
              <a:ea typeface="Arial"/>
              <a:cs typeface="Arial"/>
              <a:sym typeface="Arial"/>
            </a:endParaRPr>
          </a:p>
          <a:p>
            <a:pPr indent="-298450" lvl="0" marL="457200" rtl="0" algn="l">
              <a:lnSpc>
                <a:spcPct val="95000"/>
              </a:lnSpc>
              <a:spcBef>
                <a:spcPts val="1200"/>
              </a:spcBef>
              <a:spcAft>
                <a:spcPts val="0"/>
              </a:spcAft>
              <a:buClr>
                <a:schemeClr val="lt1"/>
              </a:buClr>
              <a:buSzPts val="1100"/>
              <a:buFont typeface="Arial"/>
              <a:buAutoNum type="arabicPeriod"/>
            </a:pPr>
            <a:r>
              <a:rPr b="1" lang="en" sz="1100">
                <a:latin typeface="Arial"/>
                <a:ea typeface="Arial"/>
                <a:cs typeface="Arial"/>
                <a:sym typeface="Arial"/>
              </a:rPr>
              <a:t>Loading Merged Dataset</a:t>
            </a:r>
            <a:r>
              <a:rPr lang="en" sz="1100">
                <a:latin typeface="Arial"/>
                <a:ea typeface="Arial"/>
                <a:cs typeface="Arial"/>
                <a:sym typeface="Arial"/>
              </a:rPr>
              <a:t>:</a:t>
            </a:r>
            <a:endParaRPr sz="1100">
              <a:latin typeface="Arial"/>
              <a:ea typeface="Arial"/>
              <a:cs typeface="Arial"/>
              <a:sym typeface="Arial"/>
            </a:endParaRPr>
          </a:p>
          <a:p>
            <a:pPr indent="-298450" lvl="1" marL="914400" rtl="0" algn="l">
              <a:lnSpc>
                <a:spcPct val="95000"/>
              </a:lnSpc>
              <a:spcBef>
                <a:spcPts val="0"/>
              </a:spcBef>
              <a:spcAft>
                <a:spcPts val="0"/>
              </a:spcAft>
              <a:buClr>
                <a:schemeClr val="lt1"/>
              </a:buClr>
              <a:buSzPts val="1100"/>
              <a:buFont typeface="Arial"/>
              <a:buChar char="○"/>
            </a:pPr>
            <a:r>
              <a:rPr lang="en">
                <a:latin typeface="Arial"/>
                <a:ea typeface="Arial"/>
                <a:cs typeface="Arial"/>
                <a:sym typeface="Arial"/>
              </a:rPr>
              <a:t>The merged dataset (</a:t>
            </a:r>
            <a:r>
              <a:rPr b="1" lang="en">
                <a:latin typeface="Arial"/>
                <a:ea typeface="Arial"/>
                <a:cs typeface="Arial"/>
                <a:sym typeface="Arial"/>
              </a:rPr>
              <a:t>landmarks</a:t>
            </a:r>
            <a:r>
              <a:rPr lang="en">
                <a:latin typeface="Arial"/>
                <a:ea typeface="Arial"/>
                <a:cs typeface="Arial"/>
                <a:sym typeface="Arial"/>
              </a:rPr>
              <a:t>, </a:t>
            </a:r>
            <a:r>
              <a:rPr b="1" lang="en">
                <a:latin typeface="Arial"/>
                <a:ea typeface="Arial"/>
                <a:cs typeface="Arial"/>
                <a:sym typeface="Arial"/>
              </a:rPr>
              <a:t>municipalities</a:t>
            </a:r>
            <a:r>
              <a:rPr lang="en">
                <a:latin typeface="Arial"/>
                <a:ea typeface="Arial"/>
                <a:cs typeface="Arial"/>
                <a:sym typeface="Arial"/>
              </a:rPr>
              <a:t>, and </a:t>
            </a:r>
            <a:r>
              <a:rPr b="1" lang="en">
                <a:latin typeface="Arial"/>
                <a:ea typeface="Arial"/>
                <a:cs typeface="Arial"/>
                <a:sym typeface="Arial"/>
              </a:rPr>
              <a:t>news articles</a:t>
            </a:r>
            <a:r>
              <a:rPr lang="en">
                <a:latin typeface="Arial"/>
                <a:ea typeface="Arial"/>
                <a:cs typeface="Arial"/>
                <a:sym typeface="Arial"/>
              </a:rPr>
              <a:t>) is loaded into the environment for processing.</a:t>
            </a:r>
            <a:endParaRPr>
              <a:latin typeface="Arial"/>
              <a:ea typeface="Arial"/>
              <a:cs typeface="Arial"/>
              <a:sym typeface="Arial"/>
            </a:endParaRPr>
          </a:p>
          <a:p>
            <a:pPr indent="-298450" lvl="0" marL="457200" rtl="0" algn="l">
              <a:lnSpc>
                <a:spcPct val="95000"/>
              </a:lnSpc>
              <a:spcBef>
                <a:spcPts val="0"/>
              </a:spcBef>
              <a:spcAft>
                <a:spcPts val="0"/>
              </a:spcAft>
              <a:buClr>
                <a:schemeClr val="lt1"/>
              </a:buClr>
              <a:buSzPts val="1100"/>
              <a:buFont typeface="Arial"/>
              <a:buAutoNum type="arabicPeriod"/>
            </a:pPr>
            <a:r>
              <a:rPr b="1" lang="en" sz="1100">
                <a:latin typeface="Arial"/>
                <a:ea typeface="Arial"/>
                <a:cs typeface="Arial"/>
                <a:sym typeface="Arial"/>
              </a:rPr>
              <a:t>Document Conversion</a:t>
            </a:r>
            <a:r>
              <a:rPr lang="en" sz="1100">
                <a:latin typeface="Arial"/>
                <a:ea typeface="Arial"/>
                <a:cs typeface="Arial"/>
                <a:sym typeface="Arial"/>
              </a:rPr>
              <a:t>:</a:t>
            </a:r>
            <a:endParaRPr sz="1100">
              <a:latin typeface="Arial"/>
              <a:ea typeface="Arial"/>
              <a:cs typeface="Arial"/>
              <a:sym typeface="Arial"/>
            </a:endParaRPr>
          </a:p>
          <a:p>
            <a:pPr indent="-298450" lvl="1" marL="914400" rtl="0" algn="l">
              <a:lnSpc>
                <a:spcPct val="95000"/>
              </a:lnSpc>
              <a:spcBef>
                <a:spcPts val="0"/>
              </a:spcBef>
              <a:spcAft>
                <a:spcPts val="0"/>
              </a:spcAft>
              <a:buClr>
                <a:schemeClr val="lt1"/>
              </a:buClr>
              <a:buSzPts val="1100"/>
              <a:buFont typeface="Arial"/>
              <a:buChar char="○"/>
            </a:pPr>
            <a:r>
              <a:rPr lang="en">
                <a:latin typeface="Arial"/>
                <a:ea typeface="Arial"/>
                <a:cs typeface="Arial"/>
                <a:sym typeface="Arial"/>
              </a:rPr>
              <a:t>Data from the merged dataset is transformed into </a:t>
            </a:r>
            <a:r>
              <a:rPr b="1" lang="en">
                <a:latin typeface="Arial"/>
                <a:ea typeface="Arial"/>
                <a:cs typeface="Arial"/>
                <a:sym typeface="Arial"/>
              </a:rPr>
              <a:t>Chroma-compatible Document objects</a:t>
            </a:r>
            <a:r>
              <a:rPr lang="en">
                <a:latin typeface="Arial"/>
                <a:ea typeface="Arial"/>
                <a:cs typeface="Arial"/>
                <a:sym typeface="Arial"/>
              </a:rPr>
              <a:t> to structure the data for effective use in retrieval.</a:t>
            </a:r>
            <a:endParaRPr>
              <a:latin typeface="Arial"/>
              <a:ea typeface="Arial"/>
              <a:cs typeface="Arial"/>
              <a:sym typeface="Arial"/>
            </a:endParaRPr>
          </a:p>
          <a:p>
            <a:pPr indent="-298450" lvl="0" marL="457200" rtl="0" algn="l">
              <a:lnSpc>
                <a:spcPct val="95000"/>
              </a:lnSpc>
              <a:spcBef>
                <a:spcPts val="0"/>
              </a:spcBef>
              <a:spcAft>
                <a:spcPts val="0"/>
              </a:spcAft>
              <a:buClr>
                <a:schemeClr val="lt1"/>
              </a:buClr>
              <a:buSzPts val="1100"/>
              <a:buFont typeface="Arial"/>
              <a:buAutoNum type="arabicPeriod"/>
            </a:pPr>
            <a:r>
              <a:rPr b="1" lang="en" sz="1100">
                <a:latin typeface="Arial"/>
                <a:ea typeface="Arial"/>
                <a:cs typeface="Arial"/>
                <a:sym typeface="Arial"/>
              </a:rPr>
              <a:t>Storing Documents in Chroma Vector Store</a:t>
            </a:r>
            <a:r>
              <a:rPr lang="en" sz="1100">
                <a:latin typeface="Arial"/>
                <a:ea typeface="Arial"/>
                <a:cs typeface="Arial"/>
                <a:sym typeface="Arial"/>
              </a:rPr>
              <a:t>:</a:t>
            </a:r>
            <a:endParaRPr sz="1100">
              <a:latin typeface="Arial"/>
              <a:ea typeface="Arial"/>
              <a:cs typeface="Arial"/>
              <a:sym typeface="Arial"/>
            </a:endParaRPr>
          </a:p>
          <a:p>
            <a:pPr indent="-298450" lvl="1" marL="914400" rtl="0" algn="l">
              <a:lnSpc>
                <a:spcPct val="95000"/>
              </a:lnSpc>
              <a:spcBef>
                <a:spcPts val="0"/>
              </a:spcBef>
              <a:spcAft>
                <a:spcPts val="0"/>
              </a:spcAft>
              <a:buClr>
                <a:schemeClr val="lt1"/>
              </a:buClr>
              <a:buSzPts val="1100"/>
              <a:buFont typeface="Arial"/>
              <a:buChar char="○"/>
            </a:pPr>
            <a:r>
              <a:rPr lang="en">
                <a:latin typeface="Arial"/>
                <a:ea typeface="Arial"/>
                <a:cs typeface="Arial"/>
                <a:sym typeface="Arial"/>
              </a:rPr>
              <a:t>The documents are stored in </a:t>
            </a:r>
            <a:r>
              <a:rPr b="1" lang="en">
                <a:latin typeface="Arial"/>
                <a:ea typeface="Arial"/>
                <a:cs typeface="Arial"/>
                <a:sym typeface="Arial"/>
              </a:rPr>
              <a:t>Chroma's vector store</a:t>
            </a:r>
            <a:r>
              <a:rPr lang="en">
                <a:latin typeface="Arial"/>
                <a:ea typeface="Arial"/>
                <a:cs typeface="Arial"/>
                <a:sym typeface="Arial"/>
              </a:rPr>
              <a:t>, making them ready for </a:t>
            </a:r>
            <a:r>
              <a:rPr b="1" lang="en">
                <a:latin typeface="Arial"/>
                <a:ea typeface="Arial"/>
                <a:cs typeface="Arial"/>
                <a:sym typeface="Arial"/>
              </a:rPr>
              <a:t>efficient retrieval</a:t>
            </a:r>
            <a:r>
              <a:rPr lang="en">
                <a:latin typeface="Arial"/>
                <a:ea typeface="Arial"/>
                <a:cs typeface="Arial"/>
                <a:sym typeface="Arial"/>
              </a:rPr>
              <a:t> during user interactions.</a:t>
            </a:r>
            <a:endParaRPr>
              <a:latin typeface="Arial"/>
              <a:ea typeface="Arial"/>
              <a:cs typeface="Arial"/>
              <a:sym typeface="Arial"/>
            </a:endParaRPr>
          </a:p>
          <a:p>
            <a:pPr indent="-298450" lvl="0" marL="457200" rtl="0" algn="l">
              <a:lnSpc>
                <a:spcPct val="95000"/>
              </a:lnSpc>
              <a:spcBef>
                <a:spcPts val="0"/>
              </a:spcBef>
              <a:spcAft>
                <a:spcPts val="0"/>
              </a:spcAft>
              <a:buClr>
                <a:schemeClr val="lt1"/>
              </a:buClr>
              <a:buSzPts val="1100"/>
              <a:buFont typeface="Arial"/>
              <a:buAutoNum type="arabicPeriod"/>
            </a:pPr>
            <a:r>
              <a:rPr b="1" lang="en" sz="1100">
                <a:latin typeface="Arial"/>
                <a:ea typeface="Arial"/>
                <a:cs typeface="Arial"/>
                <a:sym typeface="Arial"/>
              </a:rPr>
              <a:t>Testing Document Retrieval</a:t>
            </a:r>
            <a:r>
              <a:rPr lang="en" sz="1100">
                <a:latin typeface="Arial"/>
                <a:ea typeface="Arial"/>
                <a:cs typeface="Arial"/>
                <a:sym typeface="Arial"/>
              </a:rPr>
              <a:t>:</a:t>
            </a:r>
            <a:endParaRPr sz="1100">
              <a:latin typeface="Arial"/>
              <a:ea typeface="Arial"/>
              <a:cs typeface="Arial"/>
              <a:sym typeface="Arial"/>
            </a:endParaRPr>
          </a:p>
          <a:p>
            <a:pPr indent="-298450" lvl="1" marL="914400" rtl="0" algn="l">
              <a:lnSpc>
                <a:spcPct val="95000"/>
              </a:lnSpc>
              <a:spcBef>
                <a:spcPts val="0"/>
              </a:spcBef>
              <a:spcAft>
                <a:spcPts val="0"/>
              </a:spcAft>
              <a:buClr>
                <a:schemeClr val="lt1"/>
              </a:buClr>
              <a:buSzPts val="1100"/>
              <a:buFont typeface="Arial"/>
              <a:buChar char="○"/>
            </a:pPr>
            <a:r>
              <a:rPr lang="en">
                <a:latin typeface="Arial"/>
                <a:ea typeface="Arial"/>
                <a:cs typeface="Arial"/>
                <a:sym typeface="Arial"/>
              </a:rPr>
              <a:t>A </a:t>
            </a:r>
            <a:r>
              <a:rPr b="1" lang="en">
                <a:latin typeface="Arial"/>
                <a:ea typeface="Arial"/>
                <a:cs typeface="Arial"/>
                <a:sym typeface="Arial"/>
              </a:rPr>
              <a:t>sample query</a:t>
            </a:r>
            <a:r>
              <a:rPr lang="en">
                <a:latin typeface="Arial"/>
                <a:ea typeface="Arial"/>
                <a:cs typeface="Arial"/>
                <a:sym typeface="Arial"/>
              </a:rPr>
              <a:t> is tested to verify the retrieval of </a:t>
            </a:r>
            <a:r>
              <a:rPr b="1" lang="en">
                <a:latin typeface="Arial"/>
                <a:ea typeface="Arial"/>
                <a:cs typeface="Arial"/>
                <a:sym typeface="Arial"/>
              </a:rPr>
              <a:t>relevant documents</a:t>
            </a:r>
            <a:r>
              <a:rPr lang="en">
                <a:latin typeface="Arial"/>
                <a:ea typeface="Arial"/>
                <a:cs typeface="Arial"/>
                <a:sym typeface="Arial"/>
              </a:rPr>
              <a:t> from the vector store based on semantic similarity.</a:t>
            </a:r>
            <a:endParaRPr>
              <a:latin typeface="Arial"/>
              <a:ea typeface="Arial"/>
              <a:cs typeface="Arial"/>
              <a:sym typeface="Arial"/>
            </a:endParaRPr>
          </a:p>
          <a:p>
            <a:pPr indent="0" lvl="0" marL="0" rtl="0" algn="l">
              <a:lnSpc>
                <a:spcPct val="95000"/>
              </a:lnSpc>
              <a:spcBef>
                <a:spcPts val="1200"/>
              </a:spcBef>
              <a:spcAft>
                <a:spcPts val="1200"/>
              </a:spcAft>
              <a:buSzPts val="770"/>
              <a:buNone/>
            </a:pPr>
            <a:r>
              <a:t/>
            </a:r>
            <a:endParaRPr sz="101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Retrieval-Augmented Generation (RAG) System</a:t>
            </a:r>
            <a:endParaRPr/>
          </a:p>
        </p:txBody>
      </p:sp>
      <p:sp>
        <p:nvSpPr>
          <p:cNvPr id="183" name="Google Shape;183;p21"/>
          <p:cNvSpPr txBox="1"/>
          <p:nvPr>
            <p:ph idx="1" type="body"/>
          </p:nvPr>
        </p:nvSpPr>
        <p:spPr>
          <a:xfrm>
            <a:off x="1297500" y="1231850"/>
            <a:ext cx="7038900" cy="3431100"/>
          </a:xfrm>
          <a:prstGeom prst="rect">
            <a:avLst/>
          </a:prstGeom>
        </p:spPr>
        <p:txBody>
          <a:bodyPr anchorCtr="0" anchor="t" bIns="91425" lIns="91425" spcFirstLastPara="1" rIns="91425" wrap="square" tIns="91425">
            <a:noAutofit/>
          </a:bodyPr>
          <a:lstStyle/>
          <a:p>
            <a:pPr indent="0" lvl="0" marL="0" rtl="0" algn="l">
              <a:lnSpc>
                <a:spcPct val="95000"/>
              </a:lnSpc>
              <a:spcBef>
                <a:spcPts val="1400"/>
              </a:spcBef>
              <a:spcAft>
                <a:spcPts val="0"/>
              </a:spcAft>
              <a:buSzPts val="605"/>
              <a:buNone/>
            </a:pPr>
            <a:r>
              <a:rPr b="1" lang="en" sz="1014">
                <a:latin typeface="Arial"/>
                <a:ea typeface="Arial"/>
                <a:cs typeface="Arial"/>
                <a:sym typeface="Arial"/>
              </a:rPr>
              <a:t>Retrieval-Augmented Generation (RAG) System</a:t>
            </a:r>
            <a:endParaRPr b="1" sz="1014">
              <a:latin typeface="Arial"/>
              <a:ea typeface="Arial"/>
              <a:cs typeface="Arial"/>
              <a:sym typeface="Arial"/>
            </a:endParaRPr>
          </a:p>
          <a:p>
            <a:pPr indent="0" lvl="0" marL="0" rtl="0" algn="l">
              <a:lnSpc>
                <a:spcPct val="95000"/>
              </a:lnSpc>
              <a:spcBef>
                <a:spcPts val="1200"/>
              </a:spcBef>
              <a:spcAft>
                <a:spcPts val="0"/>
              </a:spcAft>
              <a:buSzPts val="605"/>
              <a:buNone/>
            </a:pPr>
            <a:r>
              <a:rPr b="1" lang="en" sz="905">
                <a:latin typeface="Arial"/>
                <a:ea typeface="Arial"/>
                <a:cs typeface="Arial"/>
                <a:sym typeface="Arial"/>
              </a:rPr>
              <a:t>Objective:</a:t>
            </a:r>
            <a:br>
              <a:rPr b="1" lang="en" sz="905">
                <a:latin typeface="Arial"/>
                <a:ea typeface="Arial"/>
                <a:cs typeface="Arial"/>
                <a:sym typeface="Arial"/>
              </a:rPr>
            </a:br>
            <a:r>
              <a:rPr lang="en" sz="905">
                <a:latin typeface="Arial"/>
                <a:ea typeface="Arial"/>
                <a:cs typeface="Arial"/>
                <a:sym typeface="Arial"/>
              </a:rPr>
              <a:t>Integrate RAG to enable the chatbot to provide context-aware, accurate, and personalized responses to user queries by combining document retrieval and generation.</a:t>
            </a:r>
            <a:endParaRPr sz="905">
              <a:latin typeface="Arial"/>
              <a:ea typeface="Arial"/>
              <a:cs typeface="Arial"/>
              <a:sym typeface="Arial"/>
            </a:endParaRPr>
          </a:p>
          <a:p>
            <a:pPr indent="0" lvl="0" marL="0" rtl="0" algn="l">
              <a:lnSpc>
                <a:spcPct val="95000"/>
              </a:lnSpc>
              <a:spcBef>
                <a:spcPts val="1200"/>
              </a:spcBef>
              <a:spcAft>
                <a:spcPts val="0"/>
              </a:spcAft>
              <a:buSzPts val="605"/>
              <a:buNone/>
            </a:pPr>
            <a:r>
              <a:rPr b="1" lang="en" sz="905">
                <a:latin typeface="Arial"/>
                <a:ea typeface="Arial"/>
                <a:cs typeface="Arial"/>
                <a:sym typeface="Arial"/>
              </a:rPr>
              <a:t>1. RAG Integration</a:t>
            </a:r>
            <a:endParaRPr b="1" sz="905">
              <a:latin typeface="Arial"/>
              <a:ea typeface="Arial"/>
              <a:cs typeface="Arial"/>
              <a:sym typeface="Arial"/>
            </a:endParaRPr>
          </a:p>
          <a:p>
            <a:pPr indent="-286067" lvl="0" marL="457200" rtl="0" algn="l">
              <a:lnSpc>
                <a:spcPct val="95000"/>
              </a:lnSpc>
              <a:spcBef>
                <a:spcPts val="1200"/>
              </a:spcBef>
              <a:spcAft>
                <a:spcPts val="0"/>
              </a:spcAft>
              <a:buClr>
                <a:schemeClr val="lt1"/>
              </a:buClr>
              <a:buSzPts val="905"/>
              <a:buFont typeface="Arial"/>
              <a:buChar char="●"/>
            </a:pPr>
            <a:r>
              <a:rPr b="1" lang="en" sz="905">
                <a:latin typeface="Arial"/>
                <a:ea typeface="Arial"/>
                <a:cs typeface="Arial"/>
                <a:sym typeface="Arial"/>
              </a:rPr>
              <a:t>Setup:</a:t>
            </a:r>
            <a:endParaRPr b="1" sz="905">
              <a:latin typeface="Arial"/>
              <a:ea typeface="Arial"/>
              <a:cs typeface="Arial"/>
              <a:sym typeface="Arial"/>
            </a:endParaRPr>
          </a:p>
          <a:p>
            <a:pPr indent="-286067" lvl="1" marL="914400" rtl="0" algn="l">
              <a:lnSpc>
                <a:spcPct val="95000"/>
              </a:lnSpc>
              <a:spcBef>
                <a:spcPts val="0"/>
              </a:spcBef>
              <a:spcAft>
                <a:spcPts val="0"/>
              </a:spcAft>
              <a:buClr>
                <a:schemeClr val="lt1"/>
              </a:buClr>
              <a:buSzPts val="905"/>
              <a:buFont typeface="Arial"/>
              <a:buChar char="○"/>
            </a:pPr>
            <a:r>
              <a:rPr lang="en" sz="905">
                <a:latin typeface="Arial"/>
                <a:ea typeface="Arial"/>
                <a:cs typeface="Arial"/>
                <a:sym typeface="Arial"/>
              </a:rPr>
              <a:t>Loaded </a:t>
            </a:r>
            <a:r>
              <a:rPr b="1" lang="en" sz="905">
                <a:latin typeface="Arial"/>
                <a:ea typeface="Arial"/>
                <a:cs typeface="Arial"/>
                <a:sym typeface="Arial"/>
              </a:rPr>
              <a:t>OpenAI API key</a:t>
            </a:r>
            <a:r>
              <a:rPr lang="en" sz="905">
                <a:latin typeface="Arial"/>
                <a:ea typeface="Arial"/>
                <a:cs typeface="Arial"/>
                <a:sym typeface="Arial"/>
              </a:rPr>
              <a:t> to interact with GPT models.</a:t>
            </a:r>
            <a:endParaRPr sz="905">
              <a:latin typeface="Arial"/>
              <a:ea typeface="Arial"/>
              <a:cs typeface="Arial"/>
              <a:sym typeface="Arial"/>
            </a:endParaRPr>
          </a:p>
          <a:p>
            <a:pPr indent="-286067" lvl="1" marL="914400" rtl="0" algn="l">
              <a:lnSpc>
                <a:spcPct val="95000"/>
              </a:lnSpc>
              <a:spcBef>
                <a:spcPts val="0"/>
              </a:spcBef>
              <a:spcAft>
                <a:spcPts val="0"/>
              </a:spcAft>
              <a:buClr>
                <a:schemeClr val="lt1"/>
              </a:buClr>
              <a:buSzPts val="905"/>
              <a:buFont typeface="Arial"/>
              <a:buChar char="○"/>
            </a:pPr>
            <a:r>
              <a:rPr lang="en" sz="905">
                <a:latin typeface="Arial"/>
                <a:ea typeface="Arial"/>
                <a:cs typeface="Arial"/>
                <a:sym typeface="Arial"/>
              </a:rPr>
              <a:t>Integrated with </a:t>
            </a:r>
            <a:r>
              <a:rPr b="1" lang="en" sz="905">
                <a:latin typeface="Arial"/>
                <a:ea typeface="Arial"/>
                <a:cs typeface="Arial"/>
                <a:sym typeface="Arial"/>
              </a:rPr>
              <a:t>Chroma vector store</a:t>
            </a:r>
            <a:r>
              <a:rPr lang="en" sz="905">
                <a:latin typeface="Arial"/>
                <a:ea typeface="Arial"/>
                <a:cs typeface="Arial"/>
                <a:sym typeface="Arial"/>
              </a:rPr>
              <a:t> to retrieve relevant documents based on user queries.</a:t>
            </a:r>
            <a:endParaRPr sz="905">
              <a:latin typeface="Arial"/>
              <a:ea typeface="Arial"/>
              <a:cs typeface="Arial"/>
              <a:sym typeface="Arial"/>
            </a:endParaRPr>
          </a:p>
          <a:p>
            <a:pPr indent="-286067" lvl="0" marL="457200" rtl="0" algn="l">
              <a:lnSpc>
                <a:spcPct val="95000"/>
              </a:lnSpc>
              <a:spcBef>
                <a:spcPts val="0"/>
              </a:spcBef>
              <a:spcAft>
                <a:spcPts val="0"/>
              </a:spcAft>
              <a:buClr>
                <a:schemeClr val="lt1"/>
              </a:buClr>
              <a:buSzPts val="905"/>
              <a:buFont typeface="Arial"/>
              <a:buChar char="●"/>
            </a:pPr>
            <a:r>
              <a:rPr b="1" lang="en" sz="905">
                <a:latin typeface="Arial"/>
                <a:ea typeface="Arial"/>
                <a:cs typeface="Arial"/>
                <a:sym typeface="Arial"/>
              </a:rPr>
              <a:t>Goal:</a:t>
            </a:r>
            <a:endParaRPr b="1" sz="905">
              <a:latin typeface="Arial"/>
              <a:ea typeface="Arial"/>
              <a:cs typeface="Arial"/>
              <a:sym typeface="Arial"/>
            </a:endParaRPr>
          </a:p>
          <a:p>
            <a:pPr indent="-286067" lvl="1" marL="914400" rtl="0" algn="l">
              <a:lnSpc>
                <a:spcPct val="95000"/>
              </a:lnSpc>
              <a:spcBef>
                <a:spcPts val="0"/>
              </a:spcBef>
              <a:spcAft>
                <a:spcPts val="0"/>
              </a:spcAft>
              <a:buClr>
                <a:schemeClr val="lt1"/>
              </a:buClr>
              <a:buSzPts val="905"/>
              <a:buFont typeface="Arial"/>
              <a:buChar char="○"/>
            </a:pPr>
            <a:r>
              <a:rPr lang="en" sz="905">
                <a:latin typeface="Arial"/>
                <a:ea typeface="Arial"/>
                <a:cs typeface="Arial"/>
                <a:sym typeface="Arial"/>
              </a:rPr>
              <a:t>Retrieve relevant documents from Chroma and generate answers using OpenAI's GPT model.</a:t>
            </a:r>
            <a:endParaRPr sz="905">
              <a:latin typeface="Arial"/>
              <a:ea typeface="Arial"/>
              <a:cs typeface="Arial"/>
              <a:sym typeface="Arial"/>
            </a:endParaRPr>
          </a:p>
          <a:p>
            <a:pPr indent="0" lvl="0" marL="0" rtl="0" algn="l">
              <a:lnSpc>
                <a:spcPct val="95000"/>
              </a:lnSpc>
              <a:spcBef>
                <a:spcPts val="1200"/>
              </a:spcBef>
              <a:spcAft>
                <a:spcPts val="0"/>
              </a:spcAft>
              <a:buSzPts val="605"/>
              <a:buNone/>
            </a:pPr>
            <a:r>
              <a:rPr b="1" lang="en" sz="905">
                <a:latin typeface="Arial"/>
                <a:ea typeface="Arial"/>
                <a:cs typeface="Arial"/>
                <a:sym typeface="Arial"/>
              </a:rPr>
              <a:t>2. How RAG Works</a:t>
            </a:r>
            <a:endParaRPr b="1" sz="905">
              <a:latin typeface="Arial"/>
              <a:ea typeface="Arial"/>
              <a:cs typeface="Arial"/>
              <a:sym typeface="Arial"/>
            </a:endParaRPr>
          </a:p>
          <a:p>
            <a:pPr indent="-286067" lvl="0" marL="457200" rtl="0" algn="l">
              <a:lnSpc>
                <a:spcPct val="95000"/>
              </a:lnSpc>
              <a:spcBef>
                <a:spcPts val="1200"/>
              </a:spcBef>
              <a:spcAft>
                <a:spcPts val="0"/>
              </a:spcAft>
              <a:buClr>
                <a:schemeClr val="lt1"/>
              </a:buClr>
              <a:buSzPts val="905"/>
              <a:buFont typeface="Arial"/>
              <a:buChar char="●"/>
            </a:pPr>
            <a:r>
              <a:rPr b="1" lang="en" sz="905">
                <a:latin typeface="Arial"/>
                <a:ea typeface="Arial"/>
                <a:cs typeface="Arial"/>
                <a:sym typeface="Arial"/>
              </a:rPr>
              <a:t>Retrieval</a:t>
            </a:r>
            <a:r>
              <a:rPr lang="en" sz="905">
                <a:latin typeface="Arial"/>
                <a:ea typeface="Arial"/>
                <a:cs typeface="Arial"/>
                <a:sym typeface="Arial"/>
              </a:rPr>
              <a:t>: Fetches relevant documents from the Chroma vector store based on semantic similarity to the user query.</a:t>
            </a:r>
            <a:endParaRPr sz="905">
              <a:latin typeface="Arial"/>
              <a:ea typeface="Arial"/>
              <a:cs typeface="Arial"/>
              <a:sym typeface="Arial"/>
            </a:endParaRPr>
          </a:p>
          <a:p>
            <a:pPr indent="-286067" lvl="0" marL="457200" rtl="0" algn="l">
              <a:lnSpc>
                <a:spcPct val="95000"/>
              </a:lnSpc>
              <a:spcBef>
                <a:spcPts val="0"/>
              </a:spcBef>
              <a:spcAft>
                <a:spcPts val="0"/>
              </a:spcAft>
              <a:buClr>
                <a:schemeClr val="lt1"/>
              </a:buClr>
              <a:buSzPts val="905"/>
              <a:buFont typeface="Arial"/>
              <a:buChar char="●"/>
            </a:pPr>
            <a:r>
              <a:rPr b="1" lang="en" sz="905">
                <a:latin typeface="Arial"/>
                <a:ea typeface="Arial"/>
                <a:cs typeface="Arial"/>
                <a:sym typeface="Arial"/>
              </a:rPr>
              <a:t>Generation</a:t>
            </a:r>
            <a:r>
              <a:rPr lang="en" sz="905">
                <a:latin typeface="Arial"/>
                <a:ea typeface="Arial"/>
                <a:cs typeface="Arial"/>
                <a:sym typeface="Arial"/>
              </a:rPr>
              <a:t>: Uses GPT to generate coherent answers based on the retrieved documents.</a:t>
            </a:r>
            <a:endParaRPr sz="905">
              <a:latin typeface="Arial"/>
              <a:ea typeface="Arial"/>
              <a:cs typeface="Arial"/>
              <a:sym typeface="Arial"/>
            </a:endParaRPr>
          </a:p>
          <a:p>
            <a:pPr indent="0" lvl="0" marL="0" rtl="0" algn="l">
              <a:lnSpc>
                <a:spcPct val="95000"/>
              </a:lnSpc>
              <a:spcBef>
                <a:spcPts val="1200"/>
              </a:spcBef>
              <a:spcAft>
                <a:spcPts val="0"/>
              </a:spcAft>
              <a:buSzPts val="605"/>
              <a:buNone/>
            </a:pPr>
            <a:r>
              <a:rPr b="1" lang="en" sz="905">
                <a:latin typeface="Arial"/>
                <a:ea typeface="Arial"/>
                <a:cs typeface="Arial"/>
                <a:sym typeface="Arial"/>
              </a:rPr>
              <a:t>3. Key Testing and Results</a:t>
            </a:r>
            <a:endParaRPr b="1" sz="905">
              <a:latin typeface="Arial"/>
              <a:ea typeface="Arial"/>
              <a:cs typeface="Arial"/>
              <a:sym typeface="Arial"/>
            </a:endParaRPr>
          </a:p>
          <a:p>
            <a:pPr indent="-286067" lvl="0" marL="457200" rtl="0" algn="l">
              <a:lnSpc>
                <a:spcPct val="95000"/>
              </a:lnSpc>
              <a:spcBef>
                <a:spcPts val="1200"/>
              </a:spcBef>
              <a:spcAft>
                <a:spcPts val="0"/>
              </a:spcAft>
              <a:buClr>
                <a:schemeClr val="lt1"/>
              </a:buClr>
              <a:buSzPts val="905"/>
              <a:buFont typeface="Arial"/>
              <a:buChar char="●"/>
            </a:pPr>
            <a:r>
              <a:rPr lang="en" sz="905">
                <a:latin typeface="Arial"/>
                <a:ea typeface="Arial"/>
                <a:cs typeface="Arial"/>
                <a:sym typeface="Arial"/>
              </a:rPr>
              <a:t>Successfully answered queries about </a:t>
            </a:r>
            <a:r>
              <a:rPr b="1" lang="en" sz="905">
                <a:latin typeface="Arial"/>
                <a:ea typeface="Arial"/>
                <a:cs typeface="Arial"/>
                <a:sym typeface="Arial"/>
              </a:rPr>
              <a:t>landmarks, historical events, municipalities, and Puerto Rican culture</a:t>
            </a:r>
            <a:r>
              <a:rPr lang="en" sz="905">
                <a:latin typeface="Arial"/>
                <a:ea typeface="Arial"/>
                <a:cs typeface="Arial"/>
                <a:sym typeface="Arial"/>
              </a:rPr>
              <a:t>.</a:t>
            </a:r>
            <a:endParaRPr sz="905">
              <a:latin typeface="Arial"/>
              <a:ea typeface="Arial"/>
              <a:cs typeface="Arial"/>
              <a:sym typeface="Arial"/>
            </a:endParaRPr>
          </a:p>
          <a:p>
            <a:pPr indent="-286067" lvl="0" marL="457200" rtl="0" algn="l">
              <a:lnSpc>
                <a:spcPct val="95000"/>
              </a:lnSpc>
              <a:spcBef>
                <a:spcPts val="0"/>
              </a:spcBef>
              <a:spcAft>
                <a:spcPts val="0"/>
              </a:spcAft>
              <a:buClr>
                <a:schemeClr val="lt1"/>
              </a:buClr>
              <a:buSzPts val="905"/>
              <a:buFont typeface="Arial"/>
              <a:buChar char="●"/>
            </a:pPr>
            <a:r>
              <a:rPr lang="en" sz="905">
                <a:latin typeface="Arial"/>
                <a:ea typeface="Arial"/>
                <a:cs typeface="Arial"/>
                <a:sym typeface="Arial"/>
              </a:rPr>
              <a:t>Demonstrated strong </a:t>
            </a:r>
            <a:r>
              <a:rPr b="1" lang="en" sz="905">
                <a:latin typeface="Arial"/>
                <a:ea typeface="Arial"/>
                <a:cs typeface="Arial"/>
                <a:sym typeface="Arial"/>
              </a:rPr>
              <a:t>context-awareness</a:t>
            </a:r>
            <a:r>
              <a:rPr lang="en" sz="905">
                <a:latin typeface="Arial"/>
                <a:ea typeface="Arial"/>
                <a:cs typeface="Arial"/>
                <a:sym typeface="Arial"/>
              </a:rPr>
              <a:t> and the ability to </a:t>
            </a:r>
            <a:r>
              <a:rPr b="1" lang="en" sz="905">
                <a:latin typeface="Arial"/>
                <a:ea typeface="Arial"/>
                <a:cs typeface="Arial"/>
                <a:sym typeface="Arial"/>
              </a:rPr>
              <a:t>generate factually accurate answers</a:t>
            </a:r>
            <a:r>
              <a:rPr lang="en" sz="905">
                <a:latin typeface="Arial"/>
                <a:ea typeface="Arial"/>
                <a:cs typeface="Arial"/>
                <a:sym typeface="Arial"/>
              </a:rPr>
              <a:t>.</a:t>
            </a:r>
            <a:endParaRPr sz="905">
              <a:latin typeface="Arial"/>
              <a:ea typeface="Arial"/>
              <a:cs typeface="Arial"/>
              <a:sym typeface="Arial"/>
            </a:endParaRPr>
          </a:p>
          <a:p>
            <a:pPr indent="0" lvl="0" marL="0" rtl="0" algn="l">
              <a:lnSpc>
                <a:spcPct val="95000"/>
              </a:lnSpc>
              <a:spcBef>
                <a:spcPts val="1200"/>
              </a:spcBef>
              <a:spcAft>
                <a:spcPts val="1200"/>
              </a:spcAft>
              <a:buSzPts val="605"/>
              <a:buNone/>
            </a:pPr>
            <a:r>
              <a:t/>
            </a:r>
            <a:endParaRPr sz="1014"/>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