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8"/>
  </p:notesMasterIdLst>
  <p:sldIdLst>
    <p:sldId id="260" r:id="rId5"/>
    <p:sldId id="276" r:id="rId6"/>
    <p:sldId id="277" r:id="rId7"/>
    <p:sldId id="262" r:id="rId8"/>
    <p:sldId id="279" r:id="rId9"/>
    <p:sldId id="263" r:id="rId10"/>
    <p:sldId id="280" r:id="rId11"/>
    <p:sldId id="264" r:id="rId12"/>
    <p:sldId id="281" r:id="rId13"/>
    <p:sldId id="265" r:id="rId14"/>
    <p:sldId id="266" r:id="rId15"/>
    <p:sldId id="282" r:id="rId16"/>
    <p:sldId id="283" r:id="rId17"/>
    <p:sldId id="284" r:id="rId18"/>
    <p:sldId id="285" r:id="rId19"/>
    <p:sldId id="286" r:id="rId20"/>
    <p:sldId id="288" r:id="rId21"/>
    <p:sldId id="289" r:id="rId22"/>
    <p:sldId id="290" r:id="rId23"/>
    <p:sldId id="291" r:id="rId24"/>
    <p:sldId id="292" r:id="rId25"/>
    <p:sldId id="293" r:id="rId26"/>
    <p:sldId id="294" r:id="rId27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6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3DCAA5-1939-0802-2F63-9F6BA205E111}" v="9" dt="2022-08-11T18:03:27.797"/>
    <p1510:client id="{470B0AD3-4CFE-E3CF-017D-C25BA7F676BA}" v="16" dt="2022-06-27T10:36:06.498"/>
    <p1510:client id="{57ED791E-4BE2-B622-2122-73D3B44F7A16}" v="2" dt="2022-06-14T05:21:28.296"/>
    <p1510:client id="{D841B579-20CF-8682-7687-42531EA24F04}" v="2246" dt="2022-06-27T00:34:33.3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46" Type="http://customschemas.google.com/relationships/presentationmetadata" Target="meta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4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2.fntdata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60036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1493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55148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46591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88550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58300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96672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4576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00413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86793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33882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58808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9465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7776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3120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5838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5622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Michele Queiroz Ambrosio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>
              <a:spcBef>
                <a:spcPts val="1000"/>
              </a:spcBef>
              <a:buSzPts val="1600"/>
            </a:pP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Desenvolvedora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Front-end</a:t>
            </a:r>
            <a:endParaRPr lang="en-US" sz="16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programi_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65525" y="636550"/>
            <a:ext cx="79914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CSS</a:t>
            </a:r>
            <a:endParaRPr lang="pt-BR" sz="2400" i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156" name="Google Shape;15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</a:t>
            </a:fld>
            <a:r>
              <a:rPr lang="en-US" dirty="0"/>
              <a:t>]</a:t>
            </a:r>
            <a:endParaRPr dirty="0"/>
          </a:p>
        </p:txBody>
      </p:sp>
      <p:pic>
        <p:nvPicPr>
          <p:cNvPr id="5" name="Imagem 5" descr="Ícone&#10;&#10;Descrição gerada automaticamente">
            <a:extLst>
              <a:ext uri="{FF2B5EF4-FFF2-40B4-BE49-F238E27FC236}">
                <a16:creationId xmlns:a16="http://schemas.microsoft.com/office/drawing/2014/main" id="{2EFBCC40-418F-09E1-B1D5-05491EAB7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678" y="1708279"/>
            <a:ext cx="2101145" cy="29475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Introdução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CSS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854994"/>
            <a:ext cx="8016900" cy="2709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lnSpc>
                <a:spcPct val="115000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Cascading Style Sheets (CSS),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ou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Folha de Estilo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Cascata, é 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mecanismo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adicionar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estilos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a 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documento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web (HTML);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Determina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deve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ser o layout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página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elementos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nosso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site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deve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ser;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Criado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1994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Hakon Wium Lie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facilitar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programação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sites.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CSS?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lnSpc>
                <a:spcPct val="115000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1995 o CSS1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foi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desenvolvido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pela W3C;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1997/1999 o CSS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ficou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popularmente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conhecido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Atualmente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se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encontra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versão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CSS3.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CSS?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44697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lnSpc>
                <a:spcPct val="115000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 CSS 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linguagem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estilos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Não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linguagem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programação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Não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linguagem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marcação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O que o CSS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não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é?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78402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890272"/>
            <a:ext cx="8016900" cy="2674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lnSpc>
                <a:spcPct val="115000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Layouts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estilização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páginas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web;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Animações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Formas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geométricas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desenhos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Filtros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Contadores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O que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pode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ser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criado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com CSS?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0567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890272"/>
            <a:ext cx="8016900" cy="2674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propriedade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característica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elemento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nosso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HTML (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fundo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largura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altura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espaçamento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etc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). Um 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valor 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define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resultado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propriedade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navegador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deve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exibir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estilo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daquele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elemento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204;g109ffa863cd_0_328">
            <a:extLst>
              <a:ext uri="{FF2B5EF4-FFF2-40B4-BE49-F238E27FC236}">
                <a16:creationId xmlns:a16="http://schemas.microsoft.com/office/drawing/2014/main" id="{CD67D4A8-2B26-8089-92D0-CB3BC9C1E3A2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Propriedades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valores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3598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Propriedades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valores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4" name="Google Shape;203;g109ffa863cd_0_328">
            <a:extLst>
              <a:ext uri="{FF2B5EF4-FFF2-40B4-BE49-F238E27FC236}">
                <a16:creationId xmlns:a16="http://schemas.microsoft.com/office/drawing/2014/main" id="{AC022195-3792-23CA-6347-4023900AD451}"/>
              </a:ext>
            </a:extLst>
          </p:cNvPr>
          <p:cNvSpPr txBox="1"/>
          <p:nvPr/>
        </p:nvSpPr>
        <p:spPr>
          <a:xfrm>
            <a:off x="466747" y="2320660"/>
            <a:ext cx="8016900" cy="225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5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Por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exemplo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:</a:t>
            </a:r>
          </a:p>
          <a:p>
            <a:pPr algn="ctr">
              <a:lnSpc>
                <a:spcPct val="114999"/>
              </a:lnSpc>
              <a:spcBef>
                <a:spcPts val="1000"/>
              </a:spcBef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6" name="Imagem 6" descr="Texto&#10;&#10;Descrição gerada automaticamente">
            <a:extLst>
              <a:ext uri="{FF2B5EF4-FFF2-40B4-BE49-F238E27FC236}">
                <a16:creationId xmlns:a16="http://schemas.microsoft.com/office/drawing/2014/main" id="{B1E5A65C-314F-04DD-60FF-6A5A284A4A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26" t="21951" r="8740" b="21951"/>
          <a:stretch/>
        </p:blipFill>
        <p:spPr>
          <a:xfrm>
            <a:off x="3066345" y="3533664"/>
            <a:ext cx="2814024" cy="815800"/>
          </a:xfrm>
          <a:prstGeom prst="roundRect">
            <a:avLst/>
          </a:prstGeom>
        </p:spPr>
      </p:pic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1C285B2C-C12D-EBE4-640B-F2748D9B7F85}"/>
              </a:ext>
            </a:extLst>
          </p:cNvPr>
          <p:cNvSpPr/>
          <p:nvPr/>
        </p:nvSpPr>
        <p:spPr>
          <a:xfrm>
            <a:off x="2218620" y="1862314"/>
            <a:ext cx="4508499" cy="917222"/>
          </a:xfrm>
          <a:prstGeom prst="round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Century Gothic"/>
                <a:ea typeface="+mn-lt"/>
                <a:cs typeface="+mn-lt"/>
              </a:rPr>
              <a:t>propriedade: valor;</a:t>
            </a:r>
            <a:endParaRPr lang="pt-BR" sz="2400" dirty="0">
              <a:latin typeface="Century Gothic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645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204;g109ffa863cd_0_328">
            <a:extLst>
              <a:ext uri="{FF2B5EF4-FFF2-40B4-BE49-F238E27FC236}">
                <a16:creationId xmlns:a16="http://schemas.microsoft.com/office/drawing/2014/main" id="{CD67D4A8-2B26-8089-92D0-CB3BC9C1E3A2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Formas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declarar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o CSS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4" name="Google Shape;203;g109ffa863cd_0_328">
            <a:extLst>
              <a:ext uri="{FF2B5EF4-FFF2-40B4-BE49-F238E27FC236}">
                <a16:creationId xmlns:a16="http://schemas.microsoft.com/office/drawing/2014/main" id="{7B3B37C5-35FD-5BEB-F6DE-DC13D4A640E0}"/>
              </a:ext>
            </a:extLst>
          </p:cNvPr>
          <p:cNvSpPr txBox="1"/>
          <p:nvPr/>
        </p:nvSpPr>
        <p:spPr>
          <a:xfrm>
            <a:off x="565525" y="1283493"/>
            <a:ext cx="8016900" cy="2131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CSS Inline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: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adicionamos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código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CSS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utilizando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atributo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i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style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dentro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das tags HTML,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elemento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elemento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774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204;g109ffa863cd_0_328">
            <a:extLst>
              <a:ext uri="{FF2B5EF4-FFF2-40B4-BE49-F238E27FC236}">
                <a16:creationId xmlns:a16="http://schemas.microsoft.com/office/drawing/2014/main" id="{CD67D4A8-2B26-8089-92D0-CB3BC9C1E3A2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Formas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declarar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o CSS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7" name="Google Shape;203;g109ffa863cd_0_328">
            <a:extLst>
              <a:ext uri="{FF2B5EF4-FFF2-40B4-BE49-F238E27FC236}">
                <a16:creationId xmlns:a16="http://schemas.microsoft.com/office/drawing/2014/main" id="{047BF942-1B1F-9E68-515B-C4CA82FAEAEA}"/>
              </a:ext>
            </a:extLst>
          </p:cNvPr>
          <p:cNvSpPr txBox="1"/>
          <p:nvPr/>
        </p:nvSpPr>
        <p:spPr>
          <a:xfrm>
            <a:off x="544358" y="1481048"/>
            <a:ext cx="8016900" cy="2131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CSS Interno: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código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CSS 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adicionado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dentro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da tag </a:t>
            </a:r>
            <a:r>
              <a:rPr lang="en-US" sz="2400" i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&lt;head&gt; 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página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HTML.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Dentro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da tag </a:t>
            </a:r>
            <a:r>
              <a:rPr lang="en-US" sz="2400" i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&lt;head&gt;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adicionamos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outra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tag, a </a:t>
            </a:r>
            <a:r>
              <a:rPr lang="en-US" sz="2400" i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&lt;style&gt;, 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colocamos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as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regras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CSS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nessa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área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  <a:endParaRPr lang="en-US" sz="2400" i="1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3315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204;g109ffa863cd_0_328">
            <a:extLst>
              <a:ext uri="{FF2B5EF4-FFF2-40B4-BE49-F238E27FC236}">
                <a16:creationId xmlns:a16="http://schemas.microsoft.com/office/drawing/2014/main" id="{CD67D4A8-2B26-8089-92D0-CB3BC9C1E3A2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Formas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declarar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o CSS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4" name="Google Shape;203;g109ffa863cd_0_328">
            <a:extLst>
              <a:ext uri="{FF2B5EF4-FFF2-40B4-BE49-F238E27FC236}">
                <a16:creationId xmlns:a16="http://schemas.microsoft.com/office/drawing/2014/main" id="{F6F9919F-2CE1-1A26-9AFD-EB91240F05B2}"/>
              </a:ext>
            </a:extLst>
          </p:cNvPr>
          <p:cNvSpPr txBox="1"/>
          <p:nvPr/>
        </p:nvSpPr>
        <p:spPr>
          <a:xfrm>
            <a:off x="565525" y="1720938"/>
            <a:ext cx="8016900" cy="2131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CSS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Externo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: 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criado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arquivo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com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extensão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.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css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com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todas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as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regras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CSS 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queremos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aplicar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esse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arquivo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referenciado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no HTML da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página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através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da tag </a:t>
            </a:r>
            <a:r>
              <a:rPr lang="en-US" sz="2400" i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&lt;link&gt;.</a:t>
            </a: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9272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ffa863cd_0_0"/>
          <p:cNvSpPr txBox="1"/>
          <p:nvPr/>
        </p:nvSpPr>
        <p:spPr>
          <a:xfrm>
            <a:off x="565525" y="636550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09ffa863cd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sp>
        <p:nvSpPr>
          <p:cNvPr id="10" name="Google Shape;163;g109ffa863cd_0_0">
            <a:extLst>
              <a:ext uri="{FF2B5EF4-FFF2-40B4-BE49-F238E27FC236}">
                <a16:creationId xmlns:a16="http://schemas.microsoft.com/office/drawing/2014/main" id="{683DEB30-AE0E-5389-CA39-7E64A1A64116}"/>
              </a:ext>
            </a:extLst>
          </p:cNvPr>
          <p:cNvSpPr txBox="1"/>
          <p:nvPr/>
        </p:nvSpPr>
        <p:spPr>
          <a:xfrm>
            <a:off x="565525" y="1481050"/>
            <a:ext cx="7991100" cy="3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>
              <a:buClr>
                <a:srgbClr val="040A24"/>
              </a:buClr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entrei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área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tecnologia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?</a:t>
            </a:r>
          </a:p>
          <a:p>
            <a:pPr marL="76200">
              <a:buSzPts val="2400"/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419100" indent="-342900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(2012-2013) </a:t>
            </a:r>
            <a:endParaRPr lang="en-US" dirty="0">
              <a:ea typeface="Calibri"/>
            </a:endParaRPr>
          </a:p>
          <a:p>
            <a:pPr marL="76200"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    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Curso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técnico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em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informática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ETEC;</a:t>
            </a:r>
            <a:endParaRPr lang="en-US" b="1"/>
          </a:p>
          <a:p>
            <a:pPr marL="419100" indent="-342900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(2014-2017) </a:t>
            </a:r>
          </a:p>
          <a:p>
            <a:pPr marL="76200"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    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Faculdade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Ciência da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Computação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UNISO;</a:t>
            </a:r>
            <a:endParaRPr lang="en-US" b="1"/>
          </a:p>
          <a:p>
            <a:pPr marL="419100" indent="-342900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(2017-atualmente)</a:t>
            </a:r>
          </a:p>
          <a:p>
            <a:pPr marL="76200"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    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Desenvolvedora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Front-end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Eduzz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051554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204;g109ffa863cd_0_328">
            <a:extLst>
              <a:ext uri="{FF2B5EF4-FFF2-40B4-BE49-F238E27FC236}">
                <a16:creationId xmlns:a16="http://schemas.microsoft.com/office/drawing/2014/main" id="{CD67D4A8-2B26-8089-92D0-CB3BC9C1E3A2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Depurando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o CSS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4" name="Google Shape;203;g109ffa863cd_0_328">
            <a:extLst>
              <a:ext uri="{FF2B5EF4-FFF2-40B4-BE49-F238E27FC236}">
                <a16:creationId xmlns:a16="http://schemas.microsoft.com/office/drawing/2014/main" id="{F6F9919F-2CE1-1A26-9AFD-EB91240F05B2}"/>
              </a:ext>
            </a:extLst>
          </p:cNvPr>
          <p:cNvSpPr txBox="1"/>
          <p:nvPr/>
        </p:nvSpPr>
        <p:spPr>
          <a:xfrm>
            <a:off x="565525" y="1720938"/>
            <a:ext cx="8016900" cy="2131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processo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depuração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(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conhecido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debug), 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forma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identificar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problemas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no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código-fonte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aplicação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entender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seu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comportamento</a:t>
            </a:r>
            <a:endParaRPr lang="en-US" sz="2400" i="1" dirty="0" err="1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5597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204;g109ffa863cd_0_328">
            <a:extLst>
              <a:ext uri="{FF2B5EF4-FFF2-40B4-BE49-F238E27FC236}">
                <a16:creationId xmlns:a16="http://schemas.microsoft.com/office/drawing/2014/main" id="{CD67D4A8-2B26-8089-92D0-CB3BC9C1E3A2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Depurando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o CSS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4" name="Google Shape;203;g109ffa863cd_0_328">
            <a:extLst>
              <a:ext uri="{FF2B5EF4-FFF2-40B4-BE49-F238E27FC236}">
                <a16:creationId xmlns:a16="http://schemas.microsoft.com/office/drawing/2014/main" id="{F6F9919F-2CE1-1A26-9AFD-EB91240F05B2}"/>
              </a:ext>
            </a:extLst>
          </p:cNvPr>
          <p:cNvSpPr txBox="1"/>
          <p:nvPr/>
        </p:nvSpPr>
        <p:spPr>
          <a:xfrm>
            <a:off x="565525" y="1904382"/>
            <a:ext cx="8016900" cy="2131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Todos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navegadores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possuem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ferramenta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voltada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desenvolvedores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permite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examinar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nossos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sites,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requisições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recursos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externos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entre outros. Essa ferramenta 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conhecida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Dev Tools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0586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204;g109ffa863cd_0_328">
            <a:extLst>
              <a:ext uri="{FF2B5EF4-FFF2-40B4-BE49-F238E27FC236}">
                <a16:creationId xmlns:a16="http://schemas.microsoft.com/office/drawing/2014/main" id="{CD67D4A8-2B26-8089-92D0-CB3BC9C1E3A2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Depurando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o CSS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4" name="Google Shape;203;g109ffa863cd_0_328">
            <a:extLst>
              <a:ext uri="{FF2B5EF4-FFF2-40B4-BE49-F238E27FC236}">
                <a16:creationId xmlns:a16="http://schemas.microsoft.com/office/drawing/2014/main" id="{F6F9919F-2CE1-1A26-9AFD-EB91240F05B2}"/>
              </a:ext>
            </a:extLst>
          </p:cNvPr>
          <p:cNvSpPr txBox="1"/>
          <p:nvPr/>
        </p:nvSpPr>
        <p:spPr>
          <a:xfrm>
            <a:off x="565525" y="2504104"/>
            <a:ext cx="8016900" cy="2131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abrirmos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o 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Dev Tools 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do Google Chrome,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temos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seguintes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atalhos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: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Segundo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botão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do mouse &gt;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Inspecionar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CTRL + SHIFT + I;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CTRL + SHIFT + C;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F12.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8765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g10a057ae1a2_0_1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10a057ae1a2_0_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262" name="Google Shape;262;g10a057ae1a2_0_175"/>
          <p:cNvSpPr txBox="1"/>
          <p:nvPr/>
        </p:nvSpPr>
        <p:spPr>
          <a:xfrm>
            <a:off x="572581" y="23309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5000"/>
              </a:lnSpc>
              <a:buSzPts val="3200"/>
            </a:pPr>
            <a:r>
              <a:rPr lang="en-US" sz="2400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 </a:t>
            </a:r>
            <a:r>
              <a:rPr lang="en-US" sz="2400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</a:t>
            </a:r>
            <a:r>
              <a:rPr lang="en-US" sz="2400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Dev Tools </a:t>
            </a:r>
            <a:r>
              <a:rPr lang="en-US" sz="2400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funcionando</a:t>
            </a:r>
            <a:r>
              <a:rPr lang="en-US" sz="2400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r>
              <a:rPr lang="en-US" sz="2400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!</a:t>
            </a:r>
            <a:endParaRPr lang="en-US"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67514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ffa863cd_0_0"/>
          <p:cNvSpPr txBox="1"/>
          <p:nvPr/>
        </p:nvSpPr>
        <p:spPr>
          <a:xfrm>
            <a:off x="565525" y="636550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09ffa863cd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163;g109ffa863cd_0_0">
            <a:extLst>
              <a:ext uri="{FF2B5EF4-FFF2-40B4-BE49-F238E27FC236}">
                <a16:creationId xmlns:a16="http://schemas.microsoft.com/office/drawing/2014/main" id="{AE502F10-1ABC-89AD-AEF3-D01A3680CC13}"/>
              </a:ext>
            </a:extLst>
          </p:cNvPr>
          <p:cNvSpPr txBox="1"/>
          <p:nvPr/>
        </p:nvSpPr>
        <p:spPr>
          <a:xfrm>
            <a:off x="565525" y="1481050"/>
            <a:ext cx="5218267" cy="3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>
              <a:buClr>
                <a:srgbClr val="040A24"/>
              </a:buClr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você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me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encontrar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redes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sociais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?</a:t>
            </a:r>
          </a:p>
          <a:p>
            <a:pPr marL="76200">
              <a:buSzPts val="2400"/>
            </a:pPr>
            <a:endParaRPr lang="en-US" sz="20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419100" indent="-342900">
              <a:buSzPts val="2400"/>
              <a:buChar char="•"/>
            </a:pPr>
            <a:r>
              <a:rPr lang="en-US" sz="20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Instagram: 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@programi_</a:t>
            </a:r>
          </a:p>
          <a:p>
            <a:pPr marL="419100" indent="-342900">
              <a:buSzPts val="2400"/>
              <a:buChar char="•"/>
            </a:pPr>
            <a:r>
              <a:rPr lang="en-US" sz="20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Twitch: 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twitch.tv/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michele_ambrosio</a:t>
            </a:r>
            <a:endParaRPr lang="en-US" sz="20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419100" indent="-342900">
              <a:buSzPts val="2400"/>
              <a:buChar char="•"/>
            </a:pPr>
            <a:r>
              <a:rPr lang="en-US" sz="20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LinkedIn: 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Michele Ambrosio</a:t>
            </a:r>
          </a:p>
          <a:p>
            <a:pPr marL="419100" indent="-342900">
              <a:buSzPts val="2400"/>
              <a:buChar char="•"/>
            </a:pPr>
            <a:r>
              <a:rPr lang="en-US" sz="20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Github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: @micheleambrosio</a:t>
            </a:r>
          </a:p>
        </p:txBody>
      </p:sp>
      <p:pic>
        <p:nvPicPr>
          <p:cNvPr id="6" name="Imagem 6" descr="Foto em preto e branco de mulher sorrindo&#10;&#10;Descrição gerada automaticamente">
            <a:extLst>
              <a:ext uri="{FF2B5EF4-FFF2-40B4-BE49-F238E27FC236}">
                <a16:creationId xmlns:a16="http://schemas.microsoft.com/office/drawing/2014/main" id="{4A0DA65D-FF46-2CCA-4FDC-6B8CD08F4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289" y="1391036"/>
            <a:ext cx="2743200" cy="3179873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426395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565525" y="1857725"/>
            <a:ext cx="8016900" cy="3091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 algn="just">
              <a:buSzPts val="16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longo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dessa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trilha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você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vai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342900" lvl="1" indent="-342900" algn="just">
              <a:buChar char="•"/>
            </a:pPr>
            <a:endParaRPr lang="en-US" sz="2400" dirty="0">
              <a:latin typeface="Calibri"/>
              <a:ea typeface="Calibri"/>
            </a:endParaRP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Fundamentos</a:t>
            </a:r>
            <a:r>
              <a:rPr lang="en-US" sz="2400" dirty="0">
                <a:latin typeface="Calibri"/>
                <a:ea typeface="Calibri"/>
              </a:rPr>
              <a:t> do CSS;</a:t>
            </a:r>
            <a:endParaRPr lang="en-US">
              <a:latin typeface="Calibri"/>
            </a:endParaRP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Estilizações</a:t>
            </a:r>
            <a:r>
              <a:rPr lang="en-US" sz="2400" dirty="0">
                <a:latin typeface="Calibri"/>
                <a:ea typeface="Calibri"/>
              </a:rPr>
              <a:t> </a:t>
            </a:r>
            <a:r>
              <a:rPr lang="en-US" sz="2400" dirty="0" err="1">
                <a:latin typeface="Calibri"/>
                <a:ea typeface="Calibri"/>
              </a:rPr>
              <a:t>básicas</a:t>
            </a:r>
            <a:r>
              <a:rPr lang="en-US" sz="2400" dirty="0">
                <a:latin typeface="Calibri"/>
                <a:ea typeface="Calibri"/>
              </a:rPr>
              <a:t> com CSS;</a:t>
            </a:r>
            <a:endParaRPr lang="en-US">
              <a:latin typeface="Calibri"/>
            </a:endParaRP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Unidades</a:t>
            </a:r>
            <a:r>
              <a:rPr lang="en-US" sz="2400" dirty="0">
                <a:latin typeface="Calibri"/>
                <a:ea typeface="Calibri"/>
              </a:rPr>
              <a:t> de </a:t>
            </a:r>
            <a:r>
              <a:rPr lang="en-US" sz="2400" dirty="0" err="1">
                <a:latin typeface="Calibri"/>
                <a:ea typeface="Calibri"/>
              </a:rPr>
              <a:t>Medida</a:t>
            </a:r>
            <a:r>
              <a:rPr lang="en-US" sz="2400" dirty="0">
                <a:latin typeface="Calibri"/>
                <a:ea typeface="Calibri"/>
              </a:rPr>
              <a:t>;</a:t>
            </a:r>
            <a:endParaRPr lang="en-US">
              <a:latin typeface="Calibri"/>
            </a:endParaRP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Posicionamentos</a:t>
            </a:r>
            <a:r>
              <a:rPr lang="en-US" sz="2400" dirty="0">
                <a:latin typeface="Calibri"/>
                <a:ea typeface="Calibri"/>
              </a:rPr>
              <a:t> e displays;</a:t>
            </a: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Alinhamento</a:t>
            </a:r>
            <a:r>
              <a:rPr lang="en-US" sz="2400" dirty="0">
                <a:latin typeface="Calibri"/>
                <a:ea typeface="Calibri"/>
              </a:rPr>
              <a:t> de </a:t>
            </a:r>
            <a:r>
              <a:rPr lang="en-US" sz="2400" dirty="0" err="1">
                <a:latin typeface="Calibri"/>
                <a:ea typeface="Calibri"/>
              </a:rPr>
              <a:t>elementos</a:t>
            </a:r>
            <a:r>
              <a:rPr lang="en-US" sz="2400" dirty="0">
                <a:latin typeface="Calibri"/>
                <a:ea typeface="Calibri"/>
              </a:rPr>
              <a:t> (flexbox e grid layout);</a:t>
            </a: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Responsividade</a:t>
            </a:r>
            <a:r>
              <a:rPr lang="en-US" sz="2400" dirty="0">
                <a:latin typeface="Calibri"/>
                <a:ea typeface="Calibri"/>
              </a:rPr>
              <a:t>;</a:t>
            </a:r>
          </a:p>
          <a:p>
            <a:pPr marL="342900" lvl="1" indent="-342900" algn="just">
              <a:buChar char="•"/>
            </a:pPr>
            <a:endParaRPr lang="en-US" sz="2400" dirty="0">
              <a:latin typeface="Calibri"/>
              <a:ea typeface="Calibri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565525" y="1857725"/>
            <a:ext cx="8016900" cy="3091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 algn="just">
              <a:buSzPts val="16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longo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dessa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trilha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você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vai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342900" lvl="1" indent="-342900" algn="just">
              <a:buChar char="•"/>
            </a:pPr>
            <a:endParaRPr lang="en-US" sz="2400" dirty="0">
              <a:latin typeface="Calibri"/>
              <a:ea typeface="Calibri"/>
            </a:endParaRPr>
          </a:p>
          <a:p>
            <a:pPr marL="342900" lvl="1" indent="-342900" algn="just">
              <a:buChar char="•"/>
            </a:pPr>
            <a:r>
              <a:rPr lang="en-US" sz="2400" dirty="0">
                <a:latin typeface="Calibri"/>
                <a:ea typeface="Calibri"/>
              </a:rPr>
              <a:t>Pseudo-</a:t>
            </a:r>
            <a:r>
              <a:rPr lang="en-US" sz="2400" dirty="0" err="1">
                <a:latin typeface="Calibri"/>
                <a:ea typeface="Calibri"/>
              </a:rPr>
              <a:t>elementos</a:t>
            </a:r>
            <a:r>
              <a:rPr lang="en-US" sz="2400" dirty="0">
                <a:latin typeface="Calibri"/>
                <a:ea typeface="Calibri"/>
              </a:rPr>
              <a:t> </a:t>
            </a:r>
            <a:endParaRPr lang="en-US" dirty="0">
              <a:ea typeface="Calibri"/>
            </a:endParaRPr>
          </a:p>
          <a:p>
            <a:pPr marL="342900" lvl="1" indent="-342900" algn="just">
              <a:buChar char="•"/>
            </a:pPr>
            <a:r>
              <a:rPr lang="en-US" sz="2400" dirty="0">
                <a:latin typeface="Calibri"/>
                <a:ea typeface="Calibri"/>
              </a:rPr>
              <a:t>Pseudo-classes;</a:t>
            </a: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Transições</a:t>
            </a:r>
            <a:r>
              <a:rPr lang="en-US" sz="2400" dirty="0">
                <a:latin typeface="Calibri"/>
                <a:ea typeface="Calibri"/>
              </a:rPr>
              <a:t>;</a:t>
            </a: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Animações</a:t>
            </a:r>
            <a:r>
              <a:rPr lang="en-US" sz="2400" dirty="0">
                <a:latin typeface="Calibri"/>
                <a:ea typeface="Calibri"/>
              </a:rPr>
              <a:t>;</a:t>
            </a: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Convenções</a:t>
            </a:r>
            <a:r>
              <a:rPr lang="en-US" sz="2400" dirty="0">
                <a:latin typeface="Calibri"/>
                <a:ea typeface="Calibri"/>
              </a:rPr>
              <a:t> no CSS e frameworks.</a:t>
            </a:r>
          </a:p>
          <a:p>
            <a:pPr marL="342900" lvl="1" indent="-342900" algn="just">
              <a:buChar char="•"/>
            </a:pPr>
            <a:endParaRPr lang="en-US" sz="2400" dirty="0">
              <a:latin typeface="Calibri"/>
              <a:ea typeface="Calibri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10696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algn="just">
              <a:buClr>
                <a:srgbClr val="040A24"/>
              </a:buClr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importante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você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já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tenha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base de HTML,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acompanhar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exemplos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conseguir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estilizar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suas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páginas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Nosso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foco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vai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ser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totalmente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no CSS.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VSCode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;</a:t>
            </a: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Plugins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VSCode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: Live Server e Emmet;</a:t>
            </a: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Google Chrome.</a:t>
            </a:r>
          </a:p>
        </p:txBody>
      </p:sp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Ferramentas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utilizadas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76271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Introdução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CSS</a:t>
            </a: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Seletores</a:t>
            </a:r>
            <a:endParaRPr lang="en-US" sz="2400" b="0" i="0" u="none" strike="noStrike" cap="none" dirty="0" err="1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Combinadores</a:t>
            </a:r>
            <a:endParaRPr lang="pt-BR" dirty="0" err="1"/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Propriedades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dimensionamento</a:t>
            </a: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5</a:t>
            </a:r>
            <a:endParaRPr lang="en-US" sz="280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Propriedades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espaçamento</a:t>
            </a:r>
            <a:endParaRPr lang="en-US" sz="2400" b="0" i="0" u="none" strike="noStrike" cap="none" dirty="0" err="1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6797835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5" ma:contentTypeDescription="Create a new document." ma:contentTypeScope="" ma:versionID="d8fe9e3f605ab464b244c43824fd4991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2d78425168359d2cc7120d23fa4ad87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FBE04331-6E34-453F-A265-6024BCDBAC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69E6033-CB3B-43E7-A4DC-4106747232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97572E0-896D-43F8-A07F-15D5B92B539F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no Ecrã (16:9)</PresentationFormat>
  <Slides>23</Slides>
  <Notes>23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23</vt:i4>
      </vt:variant>
    </vt:vector>
  </HeadingPairs>
  <TitlesOfParts>
    <vt:vector size="24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514</cp:revision>
  <dcterms:modified xsi:type="dcterms:W3CDTF">2025-05-20T15:16:06Z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