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8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5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76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2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4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8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6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7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9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4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1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5C37F-3E1A-452E-92BE-2836DA37992B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11BE-0CA7-4D6F-B70B-9BF691300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6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B11FD5A-5699-4ECF-AA91-A85CB4AE65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9091" r="909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0C220C-F90F-4C37-9636-5EB6847CD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55295"/>
            <a:ext cx="9448800" cy="1825096"/>
          </a:xfrm>
        </p:spPr>
        <p:txBody>
          <a:bodyPr>
            <a:normAutofit/>
          </a:bodyPr>
          <a:lstStyle/>
          <a:p>
            <a:r>
              <a:rPr lang="pt-BR" b="1" dirty="0">
                <a:latin typeface="Century" panose="02040604050505020304" pitchFamily="18" charset="0"/>
                <a:cs typeface="AngsanaUPC" panose="020B0502040204020203" pitchFamily="18" charset="-34"/>
              </a:rPr>
              <a:t>CONTROL</a:t>
            </a:r>
            <a:r>
              <a:rPr lang="pt-BR" b="1" dirty="0">
                <a:latin typeface="Century" panose="02040604050505020304" pitchFamily="18" charset="0"/>
              </a:rPr>
              <a:t> BLOCK</a:t>
            </a:r>
            <a:endParaRPr lang="en-US" b="1" dirty="0">
              <a:latin typeface="Century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AB3A8B-7016-439E-BE0E-B1CA10D4E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903" y="3689350"/>
            <a:ext cx="9448800" cy="685800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Century" panose="02040604050505020304" pitchFamily="18" charset="0"/>
              </a:rPr>
              <a:t>Soluções em IoT para seus problemas</a:t>
            </a:r>
            <a:endParaRPr lang="en-US" sz="2400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0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36CCB2-2CD7-4DBC-AA6D-E2F97F0F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1" y="0"/>
            <a:ext cx="3670662" cy="1122001"/>
          </a:xfrm>
        </p:spPr>
        <p:txBody>
          <a:bodyPr anchor="ctr">
            <a:normAutofit/>
          </a:bodyPr>
          <a:lstStyle/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Problema!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05C4C4-6EEC-4661-9A27-B3DF5C44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28" y="1122001"/>
            <a:ext cx="10045337" cy="1281565"/>
          </a:xfrm>
        </p:spPr>
        <p:txBody>
          <a:bodyPr anchor="ctr">
            <a:normAutofit/>
          </a:bodyPr>
          <a:lstStyle/>
          <a:p>
            <a:pPr fontAlgn="base"/>
            <a:r>
              <a:rPr lang="pt-BR" dirty="0"/>
              <a:t>Uma grande falha na conta dos usuários de transporte publico.</a:t>
            </a:r>
          </a:p>
          <a:p>
            <a:pPr fontAlgn="base"/>
            <a:r>
              <a:rPr lang="pt-BR" dirty="0"/>
              <a:t>Confusão na logística de funcionamento e frota nas linhas de ônibus.</a:t>
            </a: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136CCB2-2CD7-4DBC-AA6D-E2F97F0F6421}"/>
              </a:ext>
            </a:extLst>
          </p:cNvPr>
          <p:cNvSpPr txBox="1">
            <a:spLocks/>
          </p:cNvSpPr>
          <p:nvPr/>
        </p:nvSpPr>
        <p:spPr>
          <a:xfrm>
            <a:off x="1724297" y="2416629"/>
            <a:ext cx="8804366" cy="112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sofre com esses Problemas?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183968" y="3081430"/>
            <a:ext cx="3879669" cy="3619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/>
              <a:t>O Sistema de Transporte Publico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dirty="0"/>
              <a:t>Insatisfação dos usuários</a:t>
            </a:r>
          </a:p>
          <a:p>
            <a:pPr fontAlgn="base"/>
            <a:r>
              <a:rPr lang="pt-BR" dirty="0"/>
              <a:t>Fraudes e irregularidades no repasse do dinheiro </a:t>
            </a:r>
          </a:p>
          <a:p>
            <a:pPr fontAlgn="base"/>
            <a:endParaRPr lang="pt-B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8125096" y="3194783"/>
            <a:ext cx="3879669" cy="36198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/>
              <a:t>A População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dirty="0"/>
              <a:t>Poucos ônibus</a:t>
            </a:r>
          </a:p>
          <a:p>
            <a:pPr fontAlgn="base"/>
            <a:r>
              <a:rPr lang="pt-BR" dirty="0"/>
              <a:t>Superlotação</a:t>
            </a:r>
          </a:p>
          <a:p>
            <a:pPr fontAlgn="base"/>
            <a:r>
              <a:rPr lang="pt-BR" dirty="0"/>
              <a:t>Cobrança de tarifas excessivas</a:t>
            </a:r>
          </a:p>
          <a:p>
            <a:pPr marL="0" indent="0" fontAlgn="base">
              <a:buNone/>
            </a:pP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C05C4C4-6EEC-4661-9A27-B3DF5C44249B}"/>
              </a:ext>
            </a:extLst>
          </p:cNvPr>
          <p:cNvSpPr txBox="1">
            <a:spLocks/>
          </p:cNvSpPr>
          <p:nvPr/>
        </p:nvSpPr>
        <p:spPr>
          <a:xfrm>
            <a:off x="4063637" y="3269437"/>
            <a:ext cx="4125688" cy="4410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None/>
            </a:pPr>
            <a:r>
              <a:rPr lang="pt-BR" b="1" dirty="0"/>
              <a:t>As concessionarias de Ônibus</a:t>
            </a:r>
          </a:p>
          <a:p>
            <a:pPr fontAlgn="base"/>
            <a:r>
              <a:rPr lang="pt-BR" dirty="0"/>
              <a:t>Perca de dinheiro</a:t>
            </a:r>
          </a:p>
          <a:p>
            <a:pPr fontAlgn="base"/>
            <a:r>
              <a:rPr lang="pt-BR" dirty="0"/>
              <a:t>Motoristas que permitem passageiros entrarem sem pagar</a:t>
            </a:r>
          </a:p>
          <a:p>
            <a:pPr fontAlgn="base"/>
            <a:r>
              <a:rPr lang="pt-BR" dirty="0"/>
              <a:t>Falta e excesso de disponibilidade de ônibus em horário de pico </a:t>
            </a:r>
          </a:p>
          <a:p>
            <a:pPr fontAlgn="base"/>
            <a:endParaRPr lang="pt-BR" dirty="0"/>
          </a:p>
          <a:p>
            <a:pPr marL="0" indent="0" fontAlgn="base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502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41AF9-F244-4099-921C-28D3B50D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050" y="389076"/>
            <a:ext cx="6902149" cy="8113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Quanto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B05FC5-CC67-4473-95AC-1D7FF41E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640822"/>
            <a:ext cx="10646228" cy="5156959"/>
          </a:xfrm>
        </p:spPr>
        <p:txBody>
          <a:bodyPr numCol="1" anchor="ctr">
            <a:normAutofit/>
          </a:bodyPr>
          <a:lstStyle/>
          <a:p>
            <a:pPr algn="just"/>
            <a:r>
              <a:rPr lang="en-US" dirty="0"/>
              <a:t>Segundo o portal G1 Paraná, </a:t>
            </a:r>
            <a:r>
              <a:rPr lang="en-US" dirty="0" err="1"/>
              <a:t>em</a:t>
            </a:r>
            <a:r>
              <a:rPr lang="en-US" dirty="0"/>
              <a:t> 2018, Curitiba </a:t>
            </a:r>
            <a:r>
              <a:rPr lang="en-US" dirty="0" err="1"/>
              <a:t>registrou</a:t>
            </a:r>
            <a:r>
              <a:rPr lang="en-US" dirty="0"/>
              <a:t> 3,9 mil </a:t>
            </a:r>
            <a:r>
              <a:rPr lang="en-US" dirty="0" err="1"/>
              <a:t>casos</a:t>
            </a:r>
            <a:r>
              <a:rPr lang="en-US" dirty="0"/>
              <a:t> de ”</a:t>
            </a:r>
            <a:r>
              <a:rPr lang="en-US" dirty="0" err="1"/>
              <a:t>invasões</a:t>
            </a:r>
            <a:r>
              <a:rPr lang="en-US" dirty="0"/>
              <a:t>” </a:t>
            </a:r>
            <a:r>
              <a:rPr lang="en-US" dirty="0" err="1"/>
              <a:t>aos</a:t>
            </a:r>
            <a:r>
              <a:rPr lang="en-US" dirty="0"/>
              <a:t> </a:t>
            </a:r>
            <a:r>
              <a:rPr lang="en-US" dirty="0" err="1"/>
              <a:t>transporte</a:t>
            </a:r>
            <a:r>
              <a:rPr lang="en-US" dirty="0"/>
              <a:t> </a:t>
            </a:r>
            <a:r>
              <a:rPr lang="en-US" dirty="0" err="1"/>
              <a:t>público</a:t>
            </a:r>
            <a:r>
              <a:rPr lang="en-US" dirty="0"/>
              <a:t>, </a:t>
            </a:r>
            <a:r>
              <a:rPr lang="en-US" dirty="0" err="1"/>
              <a:t>ou</a:t>
            </a:r>
            <a:r>
              <a:rPr lang="en-US" dirty="0"/>
              <a:t> </a:t>
            </a:r>
            <a:r>
              <a:rPr lang="en-US" dirty="0" err="1"/>
              <a:t>seja</a:t>
            </a:r>
            <a:r>
              <a:rPr lang="en-US" dirty="0"/>
              <a:t>, </a:t>
            </a:r>
            <a:r>
              <a:rPr lang="en-US" dirty="0" err="1"/>
              <a:t>esse</a:t>
            </a:r>
            <a:r>
              <a:rPr lang="en-US" dirty="0"/>
              <a:t> é um valor </a:t>
            </a:r>
            <a:r>
              <a:rPr lang="en-US" dirty="0" err="1"/>
              <a:t>estimado</a:t>
            </a:r>
            <a:r>
              <a:rPr lang="en-US" dirty="0"/>
              <a:t> de </a:t>
            </a:r>
            <a:r>
              <a:rPr lang="en-US" dirty="0" err="1"/>
              <a:t>pessoas</a:t>
            </a:r>
            <a:r>
              <a:rPr lang="en-US" dirty="0"/>
              <a:t> que </a:t>
            </a:r>
            <a:r>
              <a:rPr lang="en-US" dirty="0" err="1"/>
              <a:t>deixam</a:t>
            </a:r>
            <a:r>
              <a:rPr lang="en-US" dirty="0"/>
              <a:t> de </a:t>
            </a:r>
            <a:r>
              <a:rPr lang="en-US" dirty="0" err="1"/>
              <a:t>pagar</a:t>
            </a:r>
            <a:r>
              <a:rPr lang="en-US" dirty="0"/>
              <a:t> </a:t>
            </a:r>
            <a:r>
              <a:rPr lang="en-US" dirty="0" err="1"/>
              <a:t>suas</a:t>
            </a:r>
            <a:r>
              <a:rPr lang="en-US" dirty="0"/>
              <a:t> </a:t>
            </a:r>
            <a:r>
              <a:rPr lang="en-US" dirty="0" err="1"/>
              <a:t>passagens</a:t>
            </a:r>
            <a:r>
              <a:rPr lang="en-US" dirty="0"/>
              <a:t> por </a:t>
            </a:r>
            <a:r>
              <a:rPr lang="en-US" dirty="0" err="1"/>
              <a:t>dia</a:t>
            </a:r>
            <a:r>
              <a:rPr lang="en-US" dirty="0"/>
              <a:t>, </a:t>
            </a:r>
            <a:r>
              <a:rPr lang="en-US" dirty="0" err="1"/>
              <a:t>deixando</a:t>
            </a:r>
            <a:r>
              <a:rPr lang="en-US" dirty="0"/>
              <a:t> um </a:t>
            </a:r>
            <a:r>
              <a:rPr lang="en-US" dirty="0" err="1"/>
              <a:t>prejuízo</a:t>
            </a:r>
            <a:r>
              <a:rPr lang="en-US" dirty="0"/>
              <a:t> de </a:t>
            </a:r>
            <a:r>
              <a:rPr lang="en-US" b="1" dirty="0"/>
              <a:t>R$ 6 </a:t>
            </a:r>
            <a:r>
              <a:rPr lang="en-US" b="1" dirty="0" err="1"/>
              <a:t>milhões</a:t>
            </a:r>
            <a:r>
              <a:rPr lang="en-US" dirty="0"/>
              <a:t> por </a:t>
            </a:r>
            <a:r>
              <a:rPr lang="en-US" dirty="0" err="1"/>
              <a:t>ano</a:t>
            </a:r>
            <a:r>
              <a:rPr lang="en-US" dirty="0"/>
              <a:t>, valor que </a:t>
            </a:r>
            <a:r>
              <a:rPr lang="en-US" dirty="0" err="1"/>
              <a:t>seria</a:t>
            </a:r>
            <a:r>
              <a:rPr lang="en-US" dirty="0"/>
              <a:t> </a:t>
            </a:r>
            <a:r>
              <a:rPr lang="en-US" dirty="0" err="1"/>
              <a:t>suficiente</a:t>
            </a:r>
            <a:r>
              <a:rPr lang="en-US" dirty="0"/>
              <a:t> para </a:t>
            </a:r>
            <a:r>
              <a:rPr lang="en-US" dirty="0" err="1"/>
              <a:t>comprar</a:t>
            </a:r>
            <a:r>
              <a:rPr lang="en-US" dirty="0"/>
              <a:t> </a:t>
            </a:r>
            <a:r>
              <a:rPr lang="en-US" b="1" dirty="0" err="1"/>
              <a:t>cinco</a:t>
            </a:r>
            <a:r>
              <a:rPr lang="en-US" b="1" dirty="0"/>
              <a:t> </a:t>
            </a:r>
            <a:r>
              <a:rPr lang="en-US" b="1" dirty="0" err="1"/>
              <a:t>ônibus</a:t>
            </a:r>
            <a:r>
              <a:rPr lang="en-US" b="1" dirty="0"/>
              <a:t> </a:t>
            </a:r>
            <a:r>
              <a:rPr lang="en-US" b="1" dirty="0" err="1"/>
              <a:t>articulados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pt-PT" dirty="0"/>
              <a:t>Segundo a Gazeta Online, em agosto de 2019, a Ceturb-ES descumpriu uma determinação da Justiça onde </a:t>
            </a:r>
            <a:r>
              <a:rPr lang="pt-PT" b="1" dirty="0"/>
              <a:t>75% das frotas </a:t>
            </a:r>
            <a:r>
              <a:rPr lang="pt-PT" dirty="0"/>
              <a:t>do Sistema Transcol devem circular nos horários de pico, mas foi constatado que </a:t>
            </a:r>
            <a:r>
              <a:rPr lang="pt-PT" b="1" dirty="0"/>
              <a:t>não passou de 58,8%</a:t>
            </a:r>
            <a:r>
              <a:rPr lang="pt-PT" dirty="0"/>
              <a:t>. Isso gerou </a:t>
            </a:r>
            <a:r>
              <a:rPr lang="pt-PT" b="1" dirty="0"/>
              <a:t>longas filas de espera nos terminais, nos pontos de ônibus e trânsito intenso.</a:t>
            </a:r>
            <a:endParaRPr lang="pt-BR" b="1" dirty="0"/>
          </a:p>
          <a:p>
            <a:pPr algn="just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4B05FC5-CC67-4473-95AC-1D7FF41EF683}"/>
              </a:ext>
            </a:extLst>
          </p:cNvPr>
          <p:cNvSpPr txBox="1">
            <a:spLocks/>
          </p:cNvSpPr>
          <p:nvPr/>
        </p:nvSpPr>
        <p:spPr>
          <a:xfrm>
            <a:off x="1240971" y="3252651"/>
            <a:ext cx="10646228" cy="193330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5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41AF9-F244-4099-921C-28D3B50D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545" y="627614"/>
            <a:ext cx="3880654" cy="8113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DEMANDA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B05FC5-CC67-4473-95AC-1D7FF41E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6" y="1640822"/>
            <a:ext cx="10646228" cy="5156959"/>
          </a:xfrm>
        </p:spPr>
        <p:txBody>
          <a:bodyPr numCol="1" anchor="ctr">
            <a:normAutofit/>
          </a:bodyPr>
          <a:lstStyle/>
          <a:p>
            <a:pPr algn="just"/>
            <a:r>
              <a:rPr lang="pt-PT" dirty="0"/>
              <a:t>As empresas Metra e EMTU promoveram em 2017 a 1ª Hackatona Metropolitana EMTU-METRA, onde vários competidores se inscreveram com o objetivo de realizar um projeto cujo objetivo era automatizar e inovar a forma de produzir e consumir o transporte público. 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Os vencedores apresentaram um sistema que conta os passageiros que entram e saem a fim de solucionar todos os problemas que apresentamos anteriormente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Vemos que as empresas de transporte estão buscando inovação e melhora em seus serviços.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94B05FC5-CC67-4473-95AC-1D7FF41EF683}"/>
              </a:ext>
            </a:extLst>
          </p:cNvPr>
          <p:cNvSpPr txBox="1">
            <a:spLocks/>
          </p:cNvSpPr>
          <p:nvPr/>
        </p:nvSpPr>
        <p:spPr>
          <a:xfrm>
            <a:off x="1240971" y="3252651"/>
            <a:ext cx="10646228" cy="193330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5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771900" y="635000"/>
            <a:ext cx="842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TECNOLOGIAS E MOVIMENTOS EXISTENTES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61950" y="1729462"/>
            <a:ext cx="114681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/>
              <a:t>Uma empresa chamada Milênio Bus está à frente no mercado com uma solução que promete contar o número de passageiros em tempo real no ônibus, mostrar os pontos com maior embarque e desembarque através de sistemas com sensores e contadores que enviam em tempo real as informações.</a:t>
            </a:r>
          </a:p>
          <a:p>
            <a:pPr algn="just"/>
            <a:endParaRPr lang="pt-BR" sz="2200" dirty="0"/>
          </a:p>
          <a:p>
            <a:pPr algn="just"/>
            <a:endParaRPr lang="pt-BR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dirty="0"/>
              <a:t>Essas informações servem para as empresas terem informações mais precisas sobre as situações dos ônibus até mesmo usar como estudo para criação de linhas que atendam melhor a demanda da população.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200" dirty="0"/>
              <a:t>O intuito é que as informações de lotação do coletivo possam ser compartilhadas pelos usuários por meio de um aplicativo, no qual também será possível realizar compras de crédito do transporte.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50985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39D46-D84D-43E0-AA12-676C351F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pt-B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BA5222-70D2-405F-8531-1FFB3B11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Control</a:t>
            </a:r>
            <a:r>
              <a:rPr lang="pt-BR" dirty="0"/>
              <a:t> Bus é um projeto que tem como objetivo trazer aos gestores do sistema de transposte público (SPTrans) e às empresas que prestam serviços de transporte coletivo, as seguintes soluções: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Entender sua real demanda em cada uma das linhas de ônibus oferecidas;</a:t>
            </a:r>
          </a:p>
          <a:p>
            <a:r>
              <a:rPr lang="pt-BR" dirty="0"/>
              <a:t>Contabilizar de maneira automatizada o fluxo de passageiros, seja na entrada ou saída, e entender o comportamento dos usuários no decorrer dos intinerarios dos ônibus;</a:t>
            </a:r>
          </a:p>
          <a:p>
            <a:r>
              <a:rPr lang="en-US" dirty="0" err="1"/>
              <a:t>Obter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 das </a:t>
            </a:r>
            <a:r>
              <a:rPr lang="en-US" dirty="0" err="1"/>
              <a:t>rotas</a:t>
            </a:r>
            <a:r>
              <a:rPr lang="en-US" dirty="0"/>
              <a:t> dos </a:t>
            </a:r>
            <a:r>
              <a:rPr lang="en-US" dirty="0" err="1"/>
              <a:t>ônibus</a:t>
            </a:r>
            <a:r>
              <a:rPr lang="en-US" dirty="0"/>
              <a:t> e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lotação</a:t>
            </a:r>
            <a:r>
              <a:rPr lang="en-US" dirty="0"/>
              <a:t> e </a:t>
            </a:r>
            <a:r>
              <a:rPr lang="en-US" dirty="0" err="1"/>
              <a:t>disponibilizarem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usúarios</a:t>
            </a:r>
            <a:r>
              <a:rPr lang="en-US" dirty="0"/>
              <a:t>, </a:t>
            </a:r>
            <a:r>
              <a:rPr lang="en-US" dirty="0" err="1"/>
              <a:t>visando</a:t>
            </a:r>
            <a:r>
              <a:rPr lang="en-US" dirty="0"/>
              <a:t> o </a:t>
            </a:r>
            <a:r>
              <a:rPr lang="en-US" dirty="0" err="1"/>
              <a:t>equilibrio</a:t>
            </a:r>
            <a:r>
              <a:rPr lang="en-US" dirty="0"/>
              <a:t> e </a:t>
            </a:r>
            <a:r>
              <a:rPr lang="en-US" dirty="0" err="1"/>
              <a:t>conforto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152"/>
            <a:ext cx="12339156" cy="694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403</TotalTime>
  <Words>373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AngsanaUPC</vt:lpstr>
      <vt:lpstr>Arial</vt:lpstr>
      <vt:lpstr>Century</vt:lpstr>
      <vt:lpstr>Century Gothic</vt:lpstr>
      <vt:lpstr>Trilha de Vapor</vt:lpstr>
      <vt:lpstr>CONTROL BLOCK</vt:lpstr>
      <vt:lpstr>O Problema!</vt:lpstr>
      <vt:lpstr>Quanto custa esse problema?</vt:lpstr>
      <vt:lpstr>DEMANDA</vt:lpstr>
      <vt:lpstr>PowerPoint Presentation</vt:lpstr>
      <vt:lpstr>Control bus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BLOCK</dc:title>
  <dc:creator>Amilton Jr</dc:creator>
  <cp:lastModifiedBy>RICARDO CELSO MICHELETTO JUNIOR .</cp:lastModifiedBy>
  <cp:revision>25</cp:revision>
  <dcterms:created xsi:type="dcterms:W3CDTF">2019-08-26T00:44:22Z</dcterms:created>
  <dcterms:modified xsi:type="dcterms:W3CDTF">2019-08-29T23:39:33Z</dcterms:modified>
</cp:coreProperties>
</file>