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0" r:id="rId3"/>
    <p:sldId id="262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>
        <p:scale>
          <a:sx n="75" d="100"/>
          <a:sy n="75" d="100"/>
        </p:scale>
        <p:origin x="1872" y="8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5E56B-9CC1-4CE2-A62F-03BC8DEC821A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519D1-5179-46A3-B65A-90E71BC73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129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5E56B-9CC1-4CE2-A62F-03BC8DEC821A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519D1-5179-46A3-B65A-90E71BC73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573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5E56B-9CC1-4CE2-A62F-03BC8DEC821A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519D1-5179-46A3-B65A-90E71BC73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226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5E56B-9CC1-4CE2-A62F-03BC8DEC821A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519D1-5179-46A3-B65A-90E71BC73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137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5E56B-9CC1-4CE2-A62F-03BC8DEC821A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519D1-5179-46A3-B65A-90E71BC73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802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5E56B-9CC1-4CE2-A62F-03BC8DEC821A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519D1-5179-46A3-B65A-90E71BC73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042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5E56B-9CC1-4CE2-A62F-03BC8DEC821A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519D1-5179-46A3-B65A-90E71BC73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501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5E56B-9CC1-4CE2-A62F-03BC8DEC821A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519D1-5179-46A3-B65A-90E71BC73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402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5E56B-9CC1-4CE2-A62F-03BC8DEC821A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519D1-5179-46A3-B65A-90E71BC73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618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5E56B-9CC1-4CE2-A62F-03BC8DEC821A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519D1-5179-46A3-B65A-90E71BC73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582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5E56B-9CC1-4CE2-A62F-03BC8DEC821A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519D1-5179-46A3-B65A-90E71BC73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711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95E56B-9CC1-4CE2-A62F-03BC8DEC821A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5519D1-5179-46A3-B65A-90E71BC73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436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5" name="Group 304"/>
          <p:cNvGrpSpPr/>
          <p:nvPr/>
        </p:nvGrpSpPr>
        <p:grpSpPr>
          <a:xfrm>
            <a:off x="-114484" y="127000"/>
            <a:ext cx="12395568" cy="6607786"/>
            <a:chOff x="46160" y="-154503"/>
            <a:chExt cx="13651135" cy="7277100"/>
          </a:xfrm>
        </p:grpSpPr>
        <p:sp>
          <p:nvSpPr>
            <p:cNvPr id="226" name="Rectangle 225"/>
            <p:cNvSpPr/>
            <p:nvPr/>
          </p:nvSpPr>
          <p:spPr>
            <a:xfrm>
              <a:off x="46160" y="-154503"/>
              <a:ext cx="4445275" cy="7277100"/>
            </a:xfrm>
            <a:prstGeom prst="rect">
              <a:avLst/>
            </a:prstGeom>
            <a:ln w="190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sz="1200" u="sng" dirty="0" smtClean="0"/>
                <a:t>I. </a:t>
              </a:r>
              <a:r>
                <a:rPr lang="en-US" sz="1200" u="sng" dirty="0" err="1" smtClean="0"/>
                <a:t>Retreive</a:t>
              </a:r>
              <a:r>
                <a:rPr lang="en-US" sz="1200" u="sng" dirty="0" smtClean="0"/>
                <a:t> Pending </a:t>
              </a:r>
              <a:r>
                <a:rPr lang="en-US" sz="1200" u="sng" dirty="0"/>
                <a:t>T</a:t>
              </a:r>
              <a:r>
                <a:rPr lang="en-US" sz="1200" u="sng" dirty="0" smtClean="0"/>
                <a:t>ransactions</a:t>
              </a:r>
              <a:endParaRPr lang="en-US" sz="1200" u="sng" dirty="0"/>
            </a:p>
          </p:txBody>
        </p:sp>
        <p:sp>
          <p:nvSpPr>
            <p:cNvPr id="245" name="Rectangle 244"/>
            <p:cNvSpPr/>
            <p:nvPr/>
          </p:nvSpPr>
          <p:spPr>
            <a:xfrm>
              <a:off x="9252020" y="-154503"/>
              <a:ext cx="4445275" cy="7277100"/>
            </a:xfrm>
            <a:prstGeom prst="rect">
              <a:avLst/>
            </a:prstGeom>
            <a:ln w="190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sz="1200" u="sng" dirty="0" smtClean="0"/>
                <a:t>III. Merge and Sort Transactions</a:t>
              </a:r>
              <a:endParaRPr lang="en-US" sz="1200" u="sng" dirty="0"/>
            </a:p>
          </p:txBody>
        </p:sp>
        <p:sp>
          <p:nvSpPr>
            <p:cNvPr id="231" name="Rectangle 230"/>
            <p:cNvSpPr/>
            <p:nvPr/>
          </p:nvSpPr>
          <p:spPr>
            <a:xfrm>
              <a:off x="4646979" y="-154503"/>
              <a:ext cx="4445275" cy="7277100"/>
            </a:xfrm>
            <a:prstGeom prst="rect">
              <a:avLst/>
            </a:prstGeom>
            <a:ln w="190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sz="1200" u="sng" dirty="0" smtClean="0"/>
                <a:t>II. </a:t>
              </a:r>
              <a:r>
                <a:rPr lang="en-US" sz="1200" u="sng" dirty="0" err="1" smtClean="0"/>
                <a:t>Retreive</a:t>
              </a:r>
              <a:r>
                <a:rPr lang="en-US" sz="1200" u="sng" dirty="0" smtClean="0"/>
                <a:t> Confirmed Transactions</a:t>
              </a:r>
              <a:endParaRPr lang="en-US" sz="1200" u="sng" dirty="0"/>
            </a:p>
          </p:txBody>
        </p:sp>
        <p:cxnSp>
          <p:nvCxnSpPr>
            <p:cNvPr id="89" name="Elbow Connector 88"/>
            <p:cNvCxnSpPr>
              <a:stCxn id="5" idx="2"/>
              <a:endCxn id="25" idx="0"/>
            </p:cNvCxnSpPr>
            <p:nvPr/>
          </p:nvCxnSpPr>
          <p:spPr>
            <a:xfrm rot="5400000">
              <a:off x="1858388" y="4170030"/>
              <a:ext cx="297663" cy="50639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>
              <a:stCxn id="40" idx="2"/>
              <a:endCxn id="82" idx="0"/>
            </p:cNvCxnSpPr>
            <p:nvPr/>
          </p:nvCxnSpPr>
          <p:spPr>
            <a:xfrm flipH="1">
              <a:off x="2260416" y="6214218"/>
              <a:ext cx="2" cy="22056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15" idx="2"/>
              <a:endCxn id="5" idx="0"/>
            </p:cNvCxnSpPr>
            <p:nvPr/>
          </p:nvCxnSpPr>
          <p:spPr>
            <a:xfrm>
              <a:off x="2260418" y="3478676"/>
              <a:ext cx="0" cy="22268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>
              <a:stCxn id="4" idx="2"/>
              <a:endCxn id="6" idx="1"/>
            </p:cNvCxnSpPr>
            <p:nvPr/>
          </p:nvCxnSpPr>
          <p:spPr>
            <a:xfrm flipH="1">
              <a:off x="2260416" y="549403"/>
              <a:ext cx="1" cy="19801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6" idx="4"/>
              <a:endCxn id="265" idx="0"/>
            </p:cNvCxnSpPr>
            <p:nvPr/>
          </p:nvCxnSpPr>
          <p:spPr>
            <a:xfrm>
              <a:off x="2260416" y="1659951"/>
              <a:ext cx="1363" cy="19838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4" name="Flowchart: Terminator 3"/>
            <p:cNvSpPr/>
            <p:nvPr/>
          </p:nvSpPr>
          <p:spPr>
            <a:xfrm>
              <a:off x="1746457" y="273475"/>
              <a:ext cx="1027919" cy="275928"/>
            </a:xfrm>
            <a:prstGeom prst="flowChartTerminator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Begin</a:t>
              </a:r>
              <a:endParaRPr lang="en-US" sz="1200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968011" y="3701356"/>
              <a:ext cx="2584814" cy="573042"/>
            </a:xfrm>
            <a:prstGeom prst="rect">
              <a:avLst/>
            </a:prstGeom>
            <a:gradFill flip="none" rotWithShape="0">
              <a:gsLst>
                <a:gs pos="0">
                  <a:schemeClr val="bg2">
                    <a:lumMod val="90000"/>
                  </a:schemeClr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16200000" scaled="1"/>
              <a:tileRect/>
            </a:gradFill>
            <a:ln>
              <a:solidFill>
                <a:schemeClr val="bg2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b="1" dirty="0"/>
                <a:t>R</a:t>
              </a:r>
              <a:r>
                <a:rPr lang="en-US" sz="1000" b="1" dirty="0" smtClean="0"/>
                <a:t>etrieve pending Transactions from </a:t>
              </a:r>
              <a:r>
                <a:rPr lang="en-US" sz="1000" b="1" dirty="0" err="1" smtClean="0"/>
                <a:t>Ethereum</a:t>
              </a:r>
              <a:r>
                <a:rPr lang="en-US" sz="1000" b="1" dirty="0" smtClean="0"/>
                <a:t> </a:t>
              </a:r>
              <a:r>
                <a:rPr lang="en-US" sz="1000" b="1" dirty="0" err="1" smtClean="0"/>
                <a:t>mainnet</a:t>
              </a:r>
              <a:r>
                <a:rPr lang="en-US" sz="1000" b="1" dirty="0" smtClean="0"/>
                <a:t>. (input: Smart contracts)</a:t>
              </a:r>
              <a:endParaRPr lang="en-US" sz="1000" b="1" dirty="0"/>
            </a:p>
          </p:txBody>
        </p:sp>
        <p:sp>
          <p:nvSpPr>
            <p:cNvPr id="15" name="Diamond 14"/>
            <p:cNvSpPr/>
            <p:nvPr/>
          </p:nvSpPr>
          <p:spPr>
            <a:xfrm>
              <a:off x="639341" y="2635563"/>
              <a:ext cx="3242153" cy="843113"/>
            </a:xfrm>
            <a:prstGeom prst="diamond">
              <a:avLst/>
            </a:prstGeom>
            <a:gradFill flip="none" rotWithShape="0">
              <a:gsLst>
                <a:gs pos="0">
                  <a:schemeClr val="bg2">
                    <a:lumMod val="90000"/>
                  </a:schemeClr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16200000" scaled="1"/>
              <a:tileRect/>
            </a:gradFill>
            <a:ln>
              <a:solidFill>
                <a:schemeClr val="bg2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smtClean="0"/>
                <a:t>Does current time has reached elapsed time?</a:t>
              </a:r>
              <a:endParaRPr lang="en-US" sz="1000" b="1" dirty="0"/>
            </a:p>
          </p:txBody>
        </p:sp>
        <p:cxnSp>
          <p:nvCxnSpPr>
            <p:cNvPr id="23" name="Elbow Connector 22"/>
            <p:cNvCxnSpPr>
              <a:stCxn id="25" idx="1"/>
              <a:endCxn id="15" idx="1"/>
            </p:cNvCxnSpPr>
            <p:nvPr/>
          </p:nvCxnSpPr>
          <p:spPr>
            <a:xfrm rot="10800000">
              <a:off x="639342" y="3057121"/>
              <a:ext cx="333195" cy="1858221"/>
            </a:xfrm>
            <a:prstGeom prst="bentConnector3">
              <a:avLst>
                <a:gd name="adj1" fmla="val 168608"/>
              </a:avLst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2260417" y="3422307"/>
              <a:ext cx="362254" cy="2796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 smtClean="0"/>
                <a:t>no</a:t>
              </a:r>
              <a:endParaRPr lang="en-US" sz="1000" b="1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972536" y="4572061"/>
              <a:ext cx="1562966" cy="686560"/>
            </a:xfrm>
            <a:prstGeom prst="rect">
              <a:avLst/>
            </a:prstGeom>
            <a:gradFill flip="none" rotWithShape="0">
              <a:gsLst>
                <a:gs pos="0">
                  <a:schemeClr val="bg2">
                    <a:lumMod val="90000"/>
                  </a:schemeClr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16200000" scaled="1"/>
              <a:tileRect/>
            </a:gradFill>
            <a:ln>
              <a:solidFill>
                <a:schemeClr val="bg2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smtClean="0"/>
                <a:t>Transform data and </a:t>
              </a:r>
              <a:br>
                <a:rPr lang="en-US" sz="1000" b="1" dirty="0" smtClean="0"/>
              </a:br>
              <a:r>
                <a:rPr lang="en-US" sz="1000" b="1" dirty="0" smtClean="0"/>
                <a:t>store to local storage.</a:t>
              </a:r>
            </a:p>
            <a:p>
              <a:pPr algn="ctr"/>
              <a:r>
                <a:rPr lang="en-US" sz="1000" b="1" dirty="0" smtClean="0"/>
                <a:t>(input: URL</a:t>
              </a:r>
              <a:r>
                <a:rPr lang="en-US" sz="1000" b="1" dirty="0"/>
                <a:t>)</a:t>
              </a: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1414324" y="5633405"/>
              <a:ext cx="1692187" cy="580813"/>
            </a:xfrm>
            <a:prstGeom prst="rect">
              <a:avLst/>
            </a:prstGeom>
            <a:gradFill flip="none" rotWithShape="0">
              <a:gsLst>
                <a:gs pos="0">
                  <a:schemeClr val="bg2">
                    <a:lumMod val="90000"/>
                  </a:schemeClr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16200000" scaled="1"/>
              <a:tileRect/>
            </a:gradFill>
            <a:ln>
              <a:solidFill>
                <a:schemeClr val="bg2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smtClean="0"/>
                <a:t>Close the connection from local </a:t>
              </a:r>
              <a:r>
                <a:rPr lang="en-US" sz="1000" b="1" dirty="0" err="1" smtClean="0"/>
                <a:t>Ethereum</a:t>
              </a:r>
              <a:r>
                <a:rPr lang="en-US" sz="1000" b="1" dirty="0"/>
                <a:t> </a:t>
              </a:r>
              <a:r>
                <a:rPr lang="en-US" sz="1000" b="1" dirty="0" smtClean="0"/>
                <a:t>node.</a:t>
              </a:r>
              <a:endParaRPr lang="en-US" sz="1000" b="1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814623" y="2777484"/>
              <a:ext cx="408154" cy="2796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 smtClean="0"/>
                <a:t>yes</a:t>
              </a:r>
              <a:endParaRPr lang="en-US" sz="1000" b="1" dirty="0"/>
            </a:p>
          </p:txBody>
        </p:sp>
        <p:sp>
          <p:nvSpPr>
            <p:cNvPr id="55" name="Flowchart: Magnetic Disk 54"/>
            <p:cNvSpPr/>
            <p:nvPr/>
          </p:nvSpPr>
          <p:spPr>
            <a:xfrm>
              <a:off x="2971510" y="4572060"/>
              <a:ext cx="843113" cy="686561"/>
            </a:xfrm>
            <a:prstGeom prst="flowChartMagneticDisk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smtClean="0"/>
                <a:t>Local</a:t>
              </a:r>
              <a:br>
                <a:rPr lang="en-US" sz="1000" b="1" dirty="0" smtClean="0"/>
              </a:br>
              <a:r>
                <a:rPr lang="en-US" sz="1000" b="1" dirty="0" smtClean="0"/>
                <a:t>file system</a:t>
              </a:r>
              <a:endParaRPr lang="en-US" sz="1000" b="1" dirty="0"/>
            </a:p>
          </p:txBody>
        </p:sp>
        <p:cxnSp>
          <p:nvCxnSpPr>
            <p:cNvPr id="71" name="Elbow Connector 70"/>
            <p:cNvCxnSpPr>
              <a:stCxn id="15" idx="3"/>
              <a:endCxn id="40" idx="0"/>
            </p:cNvCxnSpPr>
            <p:nvPr/>
          </p:nvCxnSpPr>
          <p:spPr>
            <a:xfrm flipH="1">
              <a:off x="2260418" y="3057120"/>
              <a:ext cx="1621076" cy="2576285"/>
            </a:xfrm>
            <a:prstGeom prst="bentConnector4">
              <a:avLst>
                <a:gd name="adj1" fmla="val -14102"/>
                <a:gd name="adj2" fmla="val 92195"/>
              </a:avLst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82" name="Flowchart: Connector 81"/>
            <p:cNvSpPr/>
            <p:nvPr/>
          </p:nvSpPr>
          <p:spPr>
            <a:xfrm>
              <a:off x="2011667" y="6434783"/>
              <a:ext cx="497498" cy="497498"/>
            </a:xfrm>
            <a:prstGeom prst="flowChartConnector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a</a:t>
              </a:r>
              <a:endParaRPr lang="en-US" sz="1400" dirty="0"/>
            </a:p>
          </p:txBody>
        </p:sp>
        <p:cxnSp>
          <p:nvCxnSpPr>
            <p:cNvPr id="96" name="Straight Arrow Connector 95"/>
            <p:cNvCxnSpPr>
              <a:stCxn id="25" idx="3"/>
              <a:endCxn id="55" idx="2"/>
            </p:cNvCxnSpPr>
            <p:nvPr/>
          </p:nvCxnSpPr>
          <p:spPr>
            <a:xfrm>
              <a:off x="2535502" y="4915341"/>
              <a:ext cx="436008" cy="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99" name="Straight Arrow Connector 198"/>
            <p:cNvCxnSpPr>
              <a:endCxn id="175" idx="0"/>
            </p:cNvCxnSpPr>
            <p:nvPr/>
          </p:nvCxnSpPr>
          <p:spPr>
            <a:xfrm>
              <a:off x="11577843" y="1985105"/>
              <a:ext cx="0" cy="32316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01" name="Straight Arrow Connector 200"/>
            <p:cNvCxnSpPr>
              <a:endCxn id="174" idx="1"/>
            </p:cNvCxnSpPr>
            <p:nvPr/>
          </p:nvCxnSpPr>
          <p:spPr>
            <a:xfrm flipH="1">
              <a:off x="12425592" y="1985105"/>
              <a:ext cx="11182" cy="98934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11" name="Straight Arrow Connector 210"/>
            <p:cNvCxnSpPr>
              <a:stCxn id="197" idx="4"/>
              <a:endCxn id="210" idx="0"/>
            </p:cNvCxnSpPr>
            <p:nvPr/>
          </p:nvCxnSpPr>
          <p:spPr>
            <a:xfrm flipH="1">
              <a:off x="11927063" y="4978061"/>
              <a:ext cx="1" cy="30263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98" name="Straight Arrow Connector 197"/>
            <p:cNvCxnSpPr>
              <a:stCxn id="176" idx="2"/>
              <a:endCxn id="197" idx="0"/>
            </p:cNvCxnSpPr>
            <p:nvPr/>
          </p:nvCxnSpPr>
          <p:spPr>
            <a:xfrm>
              <a:off x="11927064" y="4232116"/>
              <a:ext cx="0" cy="24131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176" name="Rectangle 175"/>
            <p:cNvSpPr/>
            <p:nvPr/>
          </p:nvSpPr>
          <p:spPr>
            <a:xfrm>
              <a:off x="11080970" y="3651303"/>
              <a:ext cx="1692187" cy="580813"/>
            </a:xfrm>
            <a:prstGeom prst="rect">
              <a:avLst/>
            </a:prstGeom>
            <a:gradFill flip="none" rotWithShape="0">
              <a:gsLst>
                <a:gs pos="0">
                  <a:schemeClr val="bg2">
                    <a:lumMod val="90000"/>
                  </a:schemeClr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16200000" scaled="1"/>
              <a:tileRect/>
            </a:gradFill>
            <a:ln>
              <a:solidFill>
                <a:schemeClr val="bg2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smtClean="0"/>
                <a:t>Merge then sort pending &amp; confirmed </a:t>
              </a:r>
              <a:r>
                <a:rPr lang="en-US" sz="1000" b="1" dirty="0"/>
                <a:t>transactions.</a:t>
              </a:r>
            </a:p>
          </p:txBody>
        </p:sp>
        <p:sp>
          <p:nvSpPr>
            <p:cNvPr id="197" name="Parallelogram 196"/>
            <p:cNvSpPr/>
            <p:nvPr/>
          </p:nvSpPr>
          <p:spPr>
            <a:xfrm>
              <a:off x="11080970" y="4473429"/>
              <a:ext cx="1692187" cy="504632"/>
            </a:xfrm>
            <a:prstGeom prst="parallelogram">
              <a:avLst/>
            </a:prstGeom>
            <a:gradFill flip="none" rotWithShape="0">
              <a:gsLst>
                <a:gs pos="0">
                  <a:schemeClr val="bg2">
                    <a:lumMod val="90000"/>
                  </a:schemeClr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16200000" scaled="1"/>
              <a:tileRect/>
            </a:gradFill>
            <a:ln>
              <a:solidFill>
                <a:schemeClr val="bg2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smtClean="0"/>
                <a:t>Merged and </a:t>
              </a:r>
              <a:br>
                <a:rPr lang="en-US" sz="1000" b="1" dirty="0" smtClean="0"/>
              </a:br>
              <a:r>
                <a:rPr lang="en-US" sz="1000" b="1" dirty="0" smtClean="0"/>
                <a:t>sorted </a:t>
              </a:r>
              <a:r>
                <a:rPr lang="en-US" sz="1000" b="1" dirty="0"/>
                <a:t>transactions</a:t>
              </a:r>
            </a:p>
          </p:txBody>
        </p:sp>
        <p:sp>
          <p:nvSpPr>
            <p:cNvPr id="206" name="Flowchart: Magnetic Disk 205"/>
            <p:cNvSpPr/>
            <p:nvPr/>
          </p:nvSpPr>
          <p:spPr>
            <a:xfrm>
              <a:off x="9931311" y="4438650"/>
              <a:ext cx="843113" cy="574190"/>
            </a:xfrm>
            <a:prstGeom prst="flowChartMagneticDisk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smtClean="0"/>
                <a:t>Local</a:t>
              </a:r>
            </a:p>
            <a:p>
              <a:pPr algn="ctr"/>
              <a:r>
                <a:rPr lang="en-US" sz="1000" b="1" dirty="0"/>
                <a:t>f</a:t>
              </a:r>
              <a:r>
                <a:rPr lang="en-US" sz="1000" b="1" dirty="0" smtClean="0"/>
                <a:t>ile system</a:t>
              </a:r>
              <a:endParaRPr lang="en-US" sz="1000" b="1" dirty="0"/>
            </a:p>
          </p:txBody>
        </p:sp>
        <p:cxnSp>
          <p:nvCxnSpPr>
            <p:cNvPr id="207" name="Straight Arrow Connector 206"/>
            <p:cNvCxnSpPr>
              <a:stCxn id="197" idx="5"/>
              <a:endCxn id="206" idx="4"/>
            </p:cNvCxnSpPr>
            <p:nvPr/>
          </p:nvCxnSpPr>
          <p:spPr>
            <a:xfrm flipH="1">
              <a:off x="10774424" y="4725745"/>
              <a:ext cx="369625" cy="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210" name="Flowchart: Terminator 209"/>
            <p:cNvSpPr/>
            <p:nvPr/>
          </p:nvSpPr>
          <p:spPr>
            <a:xfrm>
              <a:off x="11413103" y="5280697"/>
              <a:ext cx="1027919" cy="275928"/>
            </a:xfrm>
            <a:prstGeom prst="flowChartTerminator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End</a:t>
              </a:r>
              <a:endParaRPr lang="en-US" sz="1200" dirty="0"/>
            </a:p>
          </p:txBody>
        </p:sp>
        <p:sp>
          <p:nvSpPr>
            <p:cNvPr id="173" name="Flowchart: Connector 172"/>
            <p:cNvSpPr/>
            <p:nvPr/>
          </p:nvSpPr>
          <p:spPr>
            <a:xfrm>
              <a:off x="11585462" y="1113215"/>
              <a:ext cx="497498" cy="497498"/>
            </a:xfrm>
            <a:prstGeom prst="flowChartConnector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b</a:t>
              </a:r>
              <a:endParaRPr lang="en-US" sz="1400" dirty="0"/>
            </a:p>
          </p:txBody>
        </p:sp>
        <p:cxnSp>
          <p:nvCxnSpPr>
            <p:cNvPr id="177" name="Elbow Connector 176"/>
            <p:cNvCxnSpPr>
              <a:stCxn id="206" idx="1"/>
              <a:endCxn id="175" idx="5"/>
            </p:cNvCxnSpPr>
            <p:nvPr/>
          </p:nvCxnSpPr>
          <p:spPr>
            <a:xfrm rot="5400000" flipH="1" flipV="1">
              <a:off x="9712682" y="3200768"/>
              <a:ext cx="1878069" cy="597697"/>
            </a:xfrm>
            <a:prstGeom prst="bentConnector2">
              <a:avLst/>
            </a:prstGeom>
            <a:ln>
              <a:prstDash val="dash"/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80" name="Elbow Connector 179"/>
            <p:cNvCxnSpPr>
              <a:stCxn id="206" idx="1"/>
              <a:endCxn id="174" idx="5"/>
            </p:cNvCxnSpPr>
            <p:nvPr/>
          </p:nvCxnSpPr>
          <p:spPr>
            <a:xfrm rot="5400000" flipH="1" flipV="1">
              <a:off x="10455544" y="3124092"/>
              <a:ext cx="1211883" cy="1417234"/>
            </a:xfrm>
            <a:prstGeom prst="bentConnector2">
              <a:avLst/>
            </a:prstGeom>
            <a:ln>
              <a:prstDash val="dash"/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193" name="Rectangle 192"/>
            <p:cNvSpPr/>
            <p:nvPr/>
          </p:nvSpPr>
          <p:spPr>
            <a:xfrm rot="5400000">
              <a:off x="11790211" y="840878"/>
              <a:ext cx="88003" cy="2200450"/>
            </a:xfrm>
            <a:prstGeom prst="rect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b="1" dirty="0"/>
            </a:p>
          </p:txBody>
        </p:sp>
        <p:cxnSp>
          <p:nvCxnSpPr>
            <p:cNvPr id="194" name="Straight Arrow Connector 193"/>
            <p:cNvCxnSpPr>
              <a:stCxn id="173" idx="4"/>
              <a:endCxn id="193" idx="1"/>
            </p:cNvCxnSpPr>
            <p:nvPr/>
          </p:nvCxnSpPr>
          <p:spPr>
            <a:xfrm>
              <a:off x="11834211" y="1610713"/>
              <a:ext cx="2" cy="28638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57" name="Straight Arrow Connector 156"/>
            <p:cNvCxnSpPr>
              <a:stCxn id="153" idx="2"/>
              <a:endCxn id="139" idx="0"/>
            </p:cNvCxnSpPr>
            <p:nvPr/>
          </p:nvCxnSpPr>
          <p:spPr>
            <a:xfrm flipH="1">
              <a:off x="7008640" y="5216928"/>
              <a:ext cx="6002" cy="37699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55" name="Straight Arrow Connector 154"/>
            <p:cNvCxnSpPr>
              <a:stCxn id="93" idx="2"/>
              <a:endCxn id="153" idx="0"/>
            </p:cNvCxnSpPr>
            <p:nvPr/>
          </p:nvCxnSpPr>
          <p:spPr>
            <a:xfrm>
              <a:off x="7012011" y="4301663"/>
              <a:ext cx="2631" cy="33445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42" name="Straight Arrow Connector 141"/>
            <p:cNvCxnSpPr>
              <a:stCxn id="51" idx="4"/>
              <a:endCxn id="83" idx="0"/>
            </p:cNvCxnSpPr>
            <p:nvPr/>
          </p:nvCxnSpPr>
          <p:spPr>
            <a:xfrm flipH="1">
              <a:off x="7008638" y="1935824"/>
              <a:ext cx="2" cy="34251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>
              <a:stCxn id="83" idx="2"/>
              <a:endCxn id="93" idx="0"/>
            </p:cNvCxnSpPr>
            <p:nvPr/>
          </p:nvCxnSpPr>
          <p:spPr>
            <a:xfrm>
              <a:off x="7008638" y="3121456"/>
              <a:ext cx="3373" cy="33709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>
              <a:stCxn id="117" idx="4"/>
              <a:endCxn id="51" idx="0"/>
            </p:cNvCxnSpPr>
            <p:nvPr/>
          </p:nvCxnSpPr>
          <p:spPr>
            <a:xfrm>
              <a:off x="7008638" y="1085577"/>
              <a:ext cx="2" cy="34561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51" name="Parallelogram 50"/>
            <p:cNvSpPr/>
            <p:nvPr/>
          </p:nvSpPr>
          <p:spPr>
            <a:xfrm>
              <a:off x="6162546" y="1431192"/>
              <a:ext cx="1692187" cy="504632"/>
            </a:xfrm>
            <a:prstGeom prst="parallelogram">
              <a:avLst/>
            </a:prstGeom>
            <a:gradFill flip="none" rotWithShape="0">
              <a:gsLst>
                <a:gs pos="0">
                  <a:schemeClr val="bg2">
                    <a:lumMod val="90000"/>
                  </a:schemeClr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16200000" scaled="1"/>
              <a:tileRect/>
            </a:gradFill>
            <a:ln>
              <a:solidFill>
                <a:schemeClr val="bg2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smtClean="0"/>
                <a:t>Pending transactions</a:t>
              </a:r>
              <a:endParaRPr lang="en-US" sz="1000" b="1" dirty="0"/>
            </a:p>
          </p:txBody>
        </p:sp>
        <p:sp>
          <p:nvSpPr>
            <p:cNvPr id="83" name="Flowchart: Preparation 82"/>
            <p:cNvSpPr/>
            <p:nvPr/>
          </p:nvSpPr>
          <p:spPr>
            <a:xfrm>
              <a:off x="5898962" y="2278343"/>
              <a:ext cx="2219351" cy="843113"/>
            </a:xfrm>
            <a:prstGeom prst="flowChartPreparation">
              <a:avLst/>
            </a:prstGeom>
            <a:gradFill flip="none" rotWithShape="0">
              <a:gsLst>
                <a:gs pos="0">
                  <a:schemeClr val="bg2">
                    <a:lumMod val="90000"/>
                  </a:schemeClr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16200000" scaled="1"/>
              <a:tileRect/>
            </a:gradFill>
            <a:ln>
              <a:solidFill>
                <a:schemeClr val="bg2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smtClean="0"/>
                <a:t>For every </a:t>
              </a:r>
              <a:br>
                <a:rPr lang="en-US" sz="1000" b="1" dirty="0" smtClean="0"/>
              </a:br>
              <a:r>
                <a:rPr lang="en-US" sz="1000" b="1" dirty="0" smtClean="0"/>
                <a:t>pending </a:t>
              </a:r>
              <a:r>
                <a:rPr lang="en-US" sz="1000" b="1" dirty="0"/>
                <a:t>t</a:t>
              </a:r>
              <a:r>
                <a:rPr lang="en-US" sz="1000" b="1" dirty="0" smtClean="0"/>
                <a:t>ransactions</a:t>
              </a:r>
              <a:endParaRPr lang="en-US" sz="1000" b="1" dirty="0"/>
            </a:p>
          </p:txBody>
        </p:sp>
        <p:sp>
          <p:nvSpPr>
            <p:cNvPr id="93" name="Diamond 92"/>
            <p:cNvSpPr/>
            <p:nvPr/>
          </p:nvSpPr>
          <p:spPr>
            <a:xfrm>
              <a:off x="5714976" y="3458550"/>
              <a:ext cx="2594070" cy="843113"/>
            </a:xfrm>
            <a:prstGeom prst="diamond">
              <a:avLst/>
            </a:prstGeom>
            <a:gradFill flip="none" rotWithShape="0">
              <a:gsLst>
                <a:gs pos="0">
                  <a:schemeClr val="bg2">
                    <a:lumMod val="90000"/>
                  </a:schemeClr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16200000" scaled="1"/>
              <a:tileRect/>
            </a:gradFill>
            <a:ln>
              <a:solidFill>
                <a:schemeClr val="bg2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smtClean="0"/>
                <a:t>Is </a:t>
              </a:r>
              <a:r>
                <a:rPr lang="en-US" sz="1000" b="1" dirty="0"/>
                <a:t>t</a:t>
              </a:r>
              <a:r>
                <a:rPr lang="en-US" sz="1000" b="1" dirty="0" smtClean="0"/>
                <a:t>ransactions confirmed?</a:t>
              </a:r>
              <a:endParaRPr lang="en-US" sz="1000" b="1" dirty="0"/>
            </a:p>
          </p:txBody>
        </p:sp>
        <p:cxnSp>
          <p:nvCxnSpPr>
            <p:cNvPr id="113" name="Elbow Connector 112"/>
            <p:cNvCxnSpPr>
              <a:stCxn id="93" idx="1"/>
              <a:endCxn id="83" idx="1"/>
            </p:cNvCxnSpPr>
            <p:nvPr/>
          </p:nvCxnSpPr>
          <p:spPr>
            <a:xfrm rot="10800000" flipH="1">
              <a:off x="5714976" y="2699901"/>
              <a:ext cx="183986" cy="1180207"/>
            </a:xfrm>
            <a:prstGeom prst="bentConnector3">
              <a:avLst>
                <a:gd name="adj1" fmla="val -203955"/>
              </a:avLst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116" name="TextBox 115"/>
            <p:cNvSpPr txBox="1"/>
            <p:nvPr/>
          </p:nvSpPr>
          <p:spPr>
            <a:xfrm>
              <a:off x="5402661" y="3618496"/>
              <a:ext cx="362254" cy="2796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 smtClean="0"/>
                <a:t>no</a:t>
              </a:r>
              <a:endParaRPr lang="en-US" sz="1000" b="1" dirty="0"/>
            </a:p>
          </p:txBody>
        </p:sp>
        <p:sp>
          <p:nvSpPr>
            <p:cNvPr id="139" name="Rectangle 138"/>
            <p:cNvSpPr/>
            <p:nvPr/>
          </p:nvSpPr>
          <p:spPr>
            <a:xfrm>
              <a:off x="6162546" y="5593925"/>
              <a:ext cx="1692187" cy="829802"/>
            </a:xfrm>
            <a:prstGeom prst="rect">
              <a:avLst/>
            </a:prstGeom>
            <a:gradFill flip="none" rotWithShape="0">
              <a:gsLst>
                <a:gs pos="0">
                  <a:schemeClr val="bg2">
                    <a:lumMod val="90000"/>
                  </a:schemeClr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16200000" scaled="1"/>
              <a:tileRect/>
            </a:gradFill>
            <a:ln>
              <a:solidFill>
                <a:schemeClr val="bg2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smtClean="0"/>
                <a:t>Transform data and </a:t>
              </a:r>
              <a:br>
                <a:rPr lang="en-US" sz="1000" b="1" dirty="0" smtClean="0"/>
              </a:br>
              <a:r>
                <a:rPr lang="en-US" sz="1000" b="1" dirty="0" smtClean="0"/>
                <a:t>store it to local storage</a:t>
              </a:r>
              <a:br>
                <a:rPr lang="en-US" sz="1000" b="1" dirty="0" smtClean="0"/>
              </a:br>
              <a:r>
                <a:rPr lang="en-US" sz="1000" b="1" dirty="0" smtClean="0"/>
                <a:t>(input: URL)</a:t>
              </a:r>
              <a:endParaRPr lang="en-US" sz="1000" b="1" dirty="0"/>
            </a:p>
          </p:txBody>
        </p:sp>
        <p:sp>
          <p:nvSpPr>
            <p:cNvPr id="117" name="Flowchart: Connector 116"/>
            <p:cNvSpPr/>
            <p:nvPr/>
          </p:nvSpPr>
          <p:spPr>
            <a:xfrm>
              <a:off x="6759889" y="588079"/>
              <a:ext cx="497498" cy="497498"/>
            </a:xfrm>
            <a:prstGeom prst="flowChartConnector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a</a:t>
              </a:r>
              <a:endParaRPr lang="en-US" sz="1400" dirty="0"/>
            </a:p>
          </p:txBody>
        </p:sp>
        <p:sp>
          <p:nvSpPr>
            <p:cNvPr id="123" name="Flowchart: Magnetic Disk 122"/>
            <p:cNvSpPr/>
            <p:nvPr/>
          </p:nvSpPr>
          <p:spPr>
            <a:xfrm>
              <a:off x="5052873" y="1361964"/>
              <a:ext cx="843113" cy="648491"/>
            </a:xfrm>
            <a:prstGeom prst="flowChartMagneticDisk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smtClean="0"/>
                <a:t>Local</a:t>
              </a:r>
            </a:p>
            <a:p>
              <a:pPr algn="ctr"/>
              <a:r>
                <a:rPr lang="en-US" sz="1000" b="1" dirty="0"/>
                <a:t>f</a:t>
              </a:r>
              <a:r>
                <a:rPr lang="en-US" sz="1000" b="1" dirty="0" smtClean="0"/>
                <a:t>ile system</a:t>
              </a:r>
              <a:endParaRPr lang="en-US" sz="1000" b="1" dirty="0"/>
            </a:p>
          </p:txBody>
        </p:sp>
        <p:cxnSp>
          <p:nvCxnSpPr>
            <p:cNvPr id="138" name="Straight Arrow Connector 137"/>
            <p:cNvCxnSpPr>
              <a:stCxn id="123" idx="4"/>
              <a:endCxn id="51" idx="5"/>
            </p:cNvCxnSpPr>
            <p:nvPr/>
          </p:nvCxnSpPr>
          <p:spPr>
            <a:xfrm flipV="1">
              <a:off x="5895986" y="1683508"/>
              <a:ext cx="329639" cy="2702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153" name="Rectangle 152"/>
            <p:cNvSpPr/>
            <p:nvPr/>
          </p:nvSpPr>
          <p:spPr>
            <a:xfrm>
              <a:off x="6168548" y="4636115"/>
              <a:ext cx="1692187" cy="580813"/>
            </a:xfrm>
            <a:prstGeom prst="rect">
              <a:avLst/>
            </a:prstGeom>
            <a:gradFill flip="none" rotWithShape="0">
              <a:gsLst>
                <a:gs pos="0">
                  <a:schemeClr val="bg2">
                    <a:lumMod val="90000"/>
                  </a:schemeClr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16200000" scaled="1"/>
              <a:tileRect/>
            </a:gradFill>
            <a:ln>
              <a:solidFill>
                <a:schemeClr val="bg2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smtClean="0"/>
                <a:t>Retrieve the </a:t>
              </a:r>
              <a:br>
                <a:rPr lang="en-US" sz="1000" b="1" dirty="0" smtClean="0"/>
              </a:br>
              <a:r>
                <a:rPr lang="en-US" sz="1000" b="1" dirty="0" smtClean="0"/>
                <a:t>confirmed Transactions.</a:t>
              </a:r>
              <a:endParaRPr lang="en-US" sz="1000" b="1" dirty="0"/>
            </a:p>
          </p:txBody>
        </p:sp>
        <p:cxnSp>
          <p:nvCxnSpPr>
            <p:cNvPr id="162" name="Elbow Connector 161"/>
            <p:cNvCxnSpPr>
              <a:stCxn id="139" idx="1"/>
              <a:endCxn id="83" idx="1"/>
            </p:cNvCxnSpPr>
            <p:nvPr/>
          </p:nvCxnSpPr>
          <p:spPr>
            <a:xfrm rot="10800000">
              <a:off x="5898962" y="2699900"/>
              <a:ext cx="263584" cy="3308926"/>
            </a:xfrm>
            <a:prstGeom prst="bentConnector3">
              <a:avLst>
                <a:gd name="adj1" fmla="val 311092"/>
              </a:avLst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169" name="Flowchart: Connector 168"/>
            <p:cNvSpPr/>
            <p:nvPr/>
          </p:nvSpPr>
          <p:spPr>
            <a:xfrm>
              <a:off x="8188860" y="1858335"/>
              <a:ext cx="497498" cy="497498"/>
            </a:xfrm>
            <a:prstGeom prst="flowChartConnector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b</a:t>
              </a:r>
              <a:endParaRPr lang="en-US" sz="1400" dirty="0"/>
            </a:p>
          </p:txBody>
        </p:sp>
        <p:cxnSp>
          <p:nvCxnSpPr>
            <p:cNvPr id="214" name="Elbow Connector 213"/>
            <p:cNvCxnSpPr>
              <a:stCxn id="83" idx="3"/>
              <a:endCxn id="169" idx="4"/>
            </p:cNvCxnSpPr>
            <p:nvPr/>
          </p:nvCxnSpPr>
          <p:spPr>
            <a:xfrm flipV="1">
              <a:off x="8118313" y="2355833"/>
              <a:ext cx="319296" cy="344067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248" name="TextBox 247"/>
            <p:cNvSpPr txBox="1"/>
            <p:nvPr/>
          </p:nvSpPr>
          <p:spPr>
            <a:xfrm>
              <a:off x="7042944" y="4325127"/>
              <a:ext cx="408154" cy="2796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 smtClean="0"/>
                <a:t>yes</a:t>
              </a:r>
              <a:endParaRPr lang="en-US" sz="1000" b="1" dirty="0"/>
            </a:p>
          </p:txBody>
        </p:sp>
        <p:cxnSp>
          <p:nvCxnSpPr>
            <p:cNvPr id="273" name="Straight Arrow Connector 272"/>
            <p:cNvCxnSpPr>
              <a:stCxn id="265" idx="2"/>
              <a:endCxn id="15" idx="0"/>
            </p:cNvCxnSpPr>
            <p:nvPr/>
          </p:nvCxnSpPr>
          <p:spPr>
            <a:xfrm flipH="1">
              <a:off x="2260418" y="2431377"/>
              <a:ext cx="1361" cy="20418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265" name="Rectangle 264"/>
            <p:cNvSpPr/>
            <p:nvPr/>
          </p:nvSpPr>
          <p:spPr>
            <a:xfrm>
              <a:off x="969372" y="1858335"/>
              <a:ext cx="2584814" cy="573042"/>
            </a:xfrm>
            <a:prstGeom prst="rect">
              <a:avLst/>
            </a:prstGeom>
            <a:gradFill flip="none" rotWithShape="0">
              <a:gsLst>
                <a:gs pos="0">
                  <a:schemeClr val="bg2">
                    <a:lumMod val="90000"/>
                  </a:schemeClr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16200000" scaled="1"/>
              <a:tileRect/>
            </a:gradFill>
            <a:ln>
              <a:solidFill>
                <a:schemeClr val="bg2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smtClean="0"/>
                <a:t>Establish a connection to local </a:t>
              </a:r>
              <a:r>
                <a:rPr lang="en-US" sz="1000" b="1" dirty="0" err="1" smtClean="0"/>
                <a:t>Ethereum</a:t>
              </a:r>
              <a:r>
                <a:rPr lang="en-US" sz="1000" b="1" dirty="0" smtClean="0"/>
                <a:t> node (input: URL, elapsed time)</a:t>
              </a:r>
              <a:endParaRPr lang="en-US" sz="1000" b="1" dirty="0"/>
            </a:p>
          </p:txBody>
        </p:sp>
        <p:sp>
          <p:nvSpPr>
            <p:cNvPr id="6" name="Flowchart: Data 5"/>
            <p:cNvSpPr/>
            <p:nvPr/>
          </p:nvSpPr>
          <p:spPr>
            <a:xfrm>
              <a:off x="383850" y="747416"/>
              <a:ext cx="3753131" cy="912535"/>
            </a:xfrm>
            <a:prstGeom prst="flowChartInputOutput">
              <a:avLst/>
            </a:prstGeom>
            <a:gradFill flip="none" rotWithShape="0">
              <a:gsLst>
                <a:gs pos="0">
                  <a:schemeClr val="bg2">
                    <a:lumMod val="90000"/>
                  </a:schemeClr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16200000" scaled="1"/>
              <a:tileRect/>
            </a:gradFill>
            <a:ln>
              <a:solidFill>
                <a:schemeClr val="bg2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b="1" u="sng" dirty="0" smtClean="0"/>
                <a:t>Manifest file:</a:t>
              </a:r>
            </a:p>
            <a:p>
              <a:pPr marL="285750" indent="-285750">
                <a:buFontTx/>
                <a:buChar char="-"/>
              </a:pPr>
              <a:r>
                <a:rPr lang="en-US" sz="1000" b="1" dirty="0" smtClean="0"/>
                <a:t>Local storage URL</a:t>
              </a:r>
            </a:p>
            <a:p>
              <a:pPr marL="285750" indent="-285750">
                <a:buFontTx/>
                <a:buChar char="-"/>
              </a:pPr>
              <a:r>
                <a:rPr lang="en-US" sz="1000" b="1" dirty="0" err="1" smtClean="0"/>
                <a:t>Ethereum</a:t>
              </a:r>
              <a:r>
                <a:rPr lang="en-US" sz="1000" b="1" dirty="0" smtClean="0"/>
                <a:t> local node </a:t>
              </a:r>
              <a:r>
                <a:rPr lang="en-US" sz="1000" b="1" dirty="0"/>
                <a:t>URL</a:t>
              </a:r>
              <a:endParaRPr lang="en-US" sz="1000" b="1" dirty="0" smtClean="0"/>
            </a:p>
            <a:p>
              <a:pPr marL="285750" indent="-285750">
                <a:buFontTx/>
                <a:buChar char="-"/>
              </a:pPr>
              <a:r>
                <a:rPr lang="en-US" sz="1000" b="1" dirty="0" smtClean="0"/>
                <a:t>Elapsed Time</a:t>
              </a:r>
            </a:p>
            <a:p>
              <a:pPr marL="285750" indent="-285750">
                <a:buFontTx/>
                <a:buChar char="-"/>
              </a:pPr>
              <a:r>
                <a:rPr lang="en-US" sz="1000" b="1" dirty="0" smtClean="0"/>
                <a:t>Smart contracts</a:t>
              </a:r>
            </a:p>
          </p:txBody>
        </p:sp>
        <p:sp>
          <p:nvSpPr>
            <p:cNvPr id="294" name="Oval 293"/>
            <p:cNvSpPr/>
            <p:nvPr/>
          </p:nvSpPr>
          <p:spPr>
            <a:xfrm>
              <a:off x="829079" y="577864"/>
              <a:ext cx="387446" cy="387446"/>
            </a:xfrm>
            <a:prstGeom prst="ellipse">
              <a:avLst/>
            </a:prstGeom>
            <a:solidFill>
              <a:srgbClr val="FFFFCC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</a:t>
              </a:r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98" name="Oval 297"/>
            <p:cNvSpPr/>
            <p:nvPr/>
          </p:nvSpPr>
          <p:spPr>
            <a:xfrm>
              <a:off x="738365" y="3512788"/>
              <a:ext cx="387446" cy="387446"/>
            </a:xfrm>
            <a:prstGeom prst="ellipse">
              <a:avLst/>
            </a:prstGeom>
            <a:solidFill>
              <a:srgbClr val="FFFFCC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2</a:t>
              </a:r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99" name="Oval 298"/>
            <p:cNvSpPr/>
            <p:nvPr/>
          </p:nvSpPr>
          <p:spPr>
            <a:xfrm>
              <a:off x="738365" y="4378337"/>
              <a:ext cx="387446" cy="387446"/>
            </a:xfrm>
            <a:prstGeom prst="ellipse">
              <a:avLst/>
            </a:prstGeom>
            <a:solidFill>
              <a:srgbClr val="FFFFCC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</a:t>
              </a:r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00" name="Oval 299"/>
            <p:cNvSpPr/>
            <p:nvPr/>
          </p:nvSpPr>
          <p:spPr>
            <a:xfrm>
              <a:off x="5901113" y="2264333"/>
              <a:ext cx="387446" cy="387446"/>
            </a:xfrm>
            <a:prstGeom prst="ellipse">
              <a:avLst/>
            </a:prstGeom>
            <a:solidFill>
              <a:srgbClr val="FFFFCC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4</a:t>
              </a:r>
            </a:p>
          </p:txBody>
        </p:sp>
        <p:sp>
          <p:nvSpPr>
            <p:cNvPr id="301" name="Oval 300"/>
            <p:cNvSpPr/>
            <p:nvPr/>
          </p:nvSpPr>
          <p:spPr>
            <a:xfrm>
              <a:off x="5959085" y="4448235"/>
              <a:ext cx="387446" cy="387446"/>
            </a:xfrm>
            <a:prstGeom prst="ellipse">
              <a:avLst/>
            </a:prstGeom>
            <a:solidFill>
              <a:srgbClr val="FFFFCC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5</a:t>
              </a:r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02" name="Oval 301"/>
            <p:cNvSpPr/>
            <p:nvPr/>
          </p:nvSpPr>
          <p:spPr>
            <a:xfrm>
              <a:off x="5959085" y="5418661"/>
              <a:ext cx="387446" cy="387446"/>
            </a:xfrm>
            <a:prstGeom prst="ellipse">
              <a:avLst/>
            </a:prstGeom>
            <a:solidFill>
              <a:srgbClr val="FFFFCC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6</a:t>
              </a:r>
            </a:p>
          </p:txBody>
        </p:sp>
        <p:sp>
          <p:nvSpPr>
            <p:cNvPr id="303" name="Oval 302"/>
            <p:cNvSpPr/>
            <p:nvPr/>
          </p:nvSpPr>
          <p:spPr>
            <a:xfrm>
              <a:off x="10835809" y="3457580"/>
              <a:ext cx="387446" cy="387446"/>
            </a:xfrm>
            <a:prstGeom prst="ellipse">
              <a:avLst/>
            </a:prstGeom>
            <a:solidFill>
              <a:srgbClr val="FFFFCC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7</a:t>
              </a:r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04" name="Oval 303"/>
            <p:cNvSpPr/>
            <p:nvPr/>
          </p:nvSpPr>
          <p:spPr>
            <a:xfrm>
              <a:off x="10597987" y="4836750"/>
              <a:ext cx="387446" cy="387446"/>
            </a:xfrm>
            <a:prstGeom prst="ellipse">
              <a:avLst/>
            </a:prstGeom>
            <a:solidFill>
              <a:srgbClr val="FFFFCC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8</a:t>
              </a:r>
            </a:p>
          </p:txBody>
        </p:sp>
        <p:sp>
          <p:nvSpPr>
            <p:cNvPr id="306" name="TextBox 305"/>
            <p:cNvSpPr txBox="1"/>
            <p:nvPr/>
          </p:nvSpPr>
          <p:spPr>
            <a:xfrm>
              <a:off x="8071231" y="2713910"/>
              <a:ext cx="503484" cy="2796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 smtClean="0"/>
                <a:t>End?</a:t>
              </a:r>
              <a:endParaRPr lang="en-US" sz="1000" b="1" dirty="0"/>
            </a:p>
          </p:txBody>
        </p:sp>
        <p:cxnSp>
          <p:nvCxnSpPr>
            <p:cNvPr id="76" name="Straight Arrow Connector 75"/>
            <p:cNvCxnSpPr>
              <a:stCxn id="174" idx="4"/>
            </p:cNvCxnSpPr>
            <p:nvPr/>
          </p:nvCxnSpPr>
          <p:spPr>
            <a:xfrm flipH="1">
              <a:off x="12361985" y="3479083"/>
              <a:ext cx="528" cy="16972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174" name="Parallelogram 173"/>
            <p:cNvSpPr/>
            <p:nvPr/>
          </p:nvSpPr>
          <p:spPr>
            <a:xfrm>
              <a:off x="11707023" y="2974451"/>
              <a:ext cx="1310979" cy="504632"/>
            </a:xfrm>
            <a:prstGeom prst="parallelogram">
              <a:avLst/>
            </a:prstGeom>
            <a:gradFill flip="none" rotWithShape="0">
              <a:gsLst>
                <a:gs pos="0">
                  <a:schemeClr val="bg2">
                    <a:lumMod val="90000"/>
                  </a:schemeClr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16200000" scaled="1"/>
              <a:tileRect/>
            </a:gradFill>
            <a:ln>
              <a:solidFill>
                <a:schemeClr val="bg2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smtClean="0"/>
                <a:t>Pending </a:t>
              </a:r>
              <a:r>
                <a:rPr lang="en-US" sz="1000" b="1" dirty="0"/>
                <a:t>transactions</a:t>
              </a:r>
            </a:p>
          </p:txBody>
        </p:sp>
        <p:cxnSp>
          <p:nvCxnSpPr>
            <p:cNvPr id="86" name="Straight Arrow Connector 85"/>
            <p:cNvCxnSpPr/>
            <p:nvPr/>
          </p:nvCxnSpPr>
          <p:spPr>
            <a:xfrm>
              <a:off x="11844364" y="2812897"/>
              <a:ext cx="238596" cy="161554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175" name="Parallelogram 174"/>
            <p:cNvSpPr/>
            <p:nvPr/>
          </p:nvSpPr>
          <p:spPr>
            <a:xfrm>
              <a:off x="10887486" y="2308265"/>
              <a:ext cx="1380714" cy="504632"/>
            </a:xfrm>
            <a:prstGeom prst="parallelogram">
              <a:avLst/>
            </a:prstGeom>
            <a:gradFill flip="none" rotWithShape="0">
              <a:gsLst>
                <a:gs pos="0">
                  <a:schemeClr val="bg2">
                    <a:lumMod val="90000"/>
                  </a:schemeClr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16200000" scaled="1"/>
              <a:tileRect/>
            </a:gradFill>
            <a:ln>
              <a:solidFill>
                <a:schemeClr val="bg2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smtClean="0"/>
                <a:t>Confirmed transactions</a:t>
              </a:r>
              <a:endParaRPr lang="en-US" sz="1000" b="1" dirty="0"/>
            </a:p>
          </p:txBody>
        </p:sp>
        <p:cxnSp>
          <p:nvCxnSpPr>
            <p:cNvPr id="88" name="Straight Arrow Connector 87"/>
            <p:cNvCxnSpPr/>
            <p:nvPr/>
          </p:nvCxnSpPr>
          <p:spPr>
            <a:xfrm flipH="1">
              <a:off x="12082960" y="3512788"/>
              <a:ext cx="1" cy="13602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03561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3833" y="155448"/>
            <a:ext cx="11876942" cy="6080759"/>
            <a:chOff x="153833" y="155448"/>
            <a:chExt cx="11876942" cy="6080759"/>
          </a:xfrm>
        </p:grpSpPr>
        <p:sp>
          <p:nvSpPr>
            <p:cNvPr id="169" name="Rectangle 168"/>
            <p:cNvSpPr/>
            <p:nvPr/>
          </p:nvSpPr>
          <p:spPr>
            <a:xfrm>
              <a:off x="9349324" y="155448"/>
              <a:ext cx="2681451" cy="6080759"/>
            </a:xfrm>
            <a:prstGeom prst="rect">
              <a:avLst/>
            </a:prstGeom>
            <a:ln w="190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sz="1600" u="sng" dirty="0" smtClean="0"/>
                <a:t>III. Appending step</a:t>
              </a:r>
              <a:endParaRPr lang="en-US" sz="1600" u="sng" dirty="0"/>
            </a:p>
          </p:txBody>
        </p:sp>
        <p:sp>
          <p:nvSpPr>
            <p:cNvPr id="166" name="Rectangle 165"/>
            <p:cNvSpPr/>
            <p:nvPr/>
          </p:nvSpPr>
          <p:spPr>
            <a:xfrm>
              <a:off x="153833" y="155448"/>
              <a:ext cx="5084981" cy="6080759"/>
            </a:xfrm>
            <a:prstGeom prst="rect">
              <a:avLst/>
            </a:prstGeom>
            <a:ln w="190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sz="1600" u="sng" dirty="0" smtClean="0"/>
                <a:t>I. Main flow</a:t>
              </a:r>
              <a:endParaRPr lang="en-US" sz="1600" u="sng" dirty="0"/>
            </a:p>
          </p:txBody>
        </p:sp>
        <p:sp>
          <p:nvSpPr>
            <p:cNvPr id="148" name="Rectangle 147"/>
            <p:cNvSpPr/>
            <p:nvPr/>
          </p:nvSpPr>
          <p:spPr>
            <a:xfrm>
              <a:off x="5440680" y="155448"/>
              <a:ext cx="3706778" cy="6080759"/>
            </a:xfrm>
            <a:prstGeom prst="rect">
              <a:avLst/>
            </a:prstGeom>
            <a:ln w="190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sz="1600" u="sng" dirty="0" smtClean="0"/>
                <a:t>II. Decoding step</a:t>
              </a:r>
              <a:endParaRPr lang="en-US" sz="1600" u="sng" dirty="0"/>
            </a:p>
          </p:txBody>
        </p:sp>
        <p:cxnSp>
          <p:nvCxnSpPr>
            <p:cNvPr id="88" name="Straight Arrow Connector 87"/>
            <p:cNvCxnSpPr>
              <a:stCxn id="75" idx="4"/>
              <a:endCxn id="137" idx="0"/>
            </p:cNvCxnSpPr>
            <p:nvPr/>
          </p:nvCxnSpPr>
          <p:spPr>
            <a:xfrm>
              <a:off x="7300096" y="5247784"/>
              <a:ext cx="0" cy="23572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>
              <a:stCxn id="162" idx="4"/>
            </p:cNvCxnSpPr>
            <p:nvPr/>
          </p:nvCxnSpPr>
          <p:spPr>
            <a:xfrm flipH="1">
              <a:off x="8172312" y="3147939"/>
              <a:ext cx="46" cy="32473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>
              <a:stCxn id="141" idx="2"/>
              <a:endCxn id="162" idx="0"/>
            </p:cNvCxnSpPr>
            <p:nvPr/>
          </p:nvCxnSpPr>
          <p:spPr>
            <a:xfrm>
              <a:off x="8172312" y="2298106"/>
              <a:ext cx="46" cy="34520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58" name="Straight Arrow Connector 157"/>
            <p:cNvCxnSpPr>
              <a:stCxn id="64" idx="2"/>
              <a:endCxn id="76" idx="0"/>
            </p:cNvCxnSpPr>
            <p:nvPr/>
          </p:nvCxnSpPr>
          <p:spPr>
            <a:xfrm flipH="1">
              <a:off x="6400512" y="2298106"/>
              <a:ext cx="10138" cy="34520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68" name="Straight Arrow Connector 167"/>
            <p:cNvCxnSpPr>
              <a:stCxn id="76" idx="4"/>
            </p:cNvCxnSpPr>
            <p:nvPr/>
          </p:nvCxnSpPr>
          <p:spPr>
            <a:xfrm>
              <a:off x="6400512" y="3147939"/>
              <a:ext cx="0" cy="32473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55" name="Straight Arrow Connector 154"/>
            <p:cNvCxnSpPr>
              <a:endCxn id="64" idx="0"/>
            </p:cNvCxnSpPr>
            <p:nvPr/>
          </p:nvCxnSpPr>
          <p:spPr>
            <a:xfrm>
              <a:off x="6410650" y="1512431"/>
              <a:ext cx="0" cy="281043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>
              <a:endCxn id="141" idx="0"/>
            </p:cNvCxnSpPr>
            <p:nvPr/>
          </p:nvCxnSpPr>
          <p:spPr>
            <a:xfrm>
              <a:off x="8172312" y="1512431"/>
              <a:ext cx="0" cy="28104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>
              <a:stCxn id="70" idx="2"/>
              <a:endCxn id="75" idx="0"/>
            </p:cNvCxnSpPr>
            <p:nvPr/>
          </p:nvCxnSpPr>
          <p:spPr>
            <a:xfrm flipH="1">
              <a:off x="7300096" y="4398390"/>
              <a:ext cx="1" cy="34476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64" name="Rectangle 63"/>
            <p:cNvSpPr/>
            <p:nvPr/>
          </p:nvSpPr>
          <p:spPr>
            <a:xfrm>
              <a:off x="5779682" y="1793474"/>
              <a:ext cx="1261936" cy="504632"/>
            </a:xfrm>
            <a:prstGeom prst="rect">
              <a:avLst/>
            </a:prstGeom>
            <a:gradFill flip="none" rotWithShape="0">
              <a:gsLst>
                <a:gs pos="0">
                  <a:schemeClr val="bg2">
                    <a:lumMod val="90000"/>
                  </a:schemeClr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16200000" scaled="1"/>
              <a:tileRect/>
            </a:gradFill>
            <a:ln>
              <a:solidFill>
                <a:schemeClr val="bg2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b="1" dirty="0" smtClean="0"/>
                <a:t>Retrieve transaction </a:t>
              </a:r>
              <a:br>
                <a:rPr lang="en-US" sz="1100" b="1" dirty="0" smtClean="0"/>
              </a:br>
              <a:r>
                <a:rPr lang="en-US" sz="1100" b="1" dirty="0" smtClean="0"/>
                <a:t>event log.</a:t>
              </a:r>
              <a:endParaRPr lang="en-US" sz="1100" b="1" dirty="0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6624570" y="3893758"/>
              <a:ext cx="1351053" cy="504632"/>
            </a:xfrm>
            <a:prstGeom prst="rect">
              <a:avLst/>
            </a:prstGeom>
            <a:gradFill flip="none" rotWithShape="0">
              <a:gsLst>
                <a:gs pos="0">
                  <a:schemeClr val="bg2">
                    <a:lumMod val="90000"/>
                  </a:schemeClr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16200000" scaled="1"/>
              <a:tileRect/>
            </a:gradFill>
            <a:ln>
              <a:solidFill>
                <a:schemeClr val="bg2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b="1" dirty="0" smtClean="0"/>
                <a:t>Decode event log</a:t>
              </a:r>
              <a:endParaRPr lang="en-US" sz="1100" b="1" dirty="0"/>
            </a:p>
          </p:txBody>
        </p:sp>
        <p:sp>
          <p:nvSpPr>
            <p:cNvPr id="75" name="Parallelogram 74"/>
            <p:cNvSpPr/>
            <p:nvPr/>
          </p:nvSpPr>
          <p:spPr>
            <a:xfrm>
              <a:off x="6503693" y="4743152"/>
              <a:ext cx="1592806" cy="504632"/>
            </a:xfrm>
            <a:prstGeom prst="parallelogram">
              <a:avLst/>
            </a:prstGeom>
            <a:gradFill flip="none" rotWithShape="0">
              <a:gsLst>
                <a:gs pos="0">
                  <a:schemeClr val="bg2">
                    <a:lumMod val="90000"/>
                  </a:schemeClr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16200000" scaled="1"/>
              <a:tileRect/>
            </a:gradFill>
            <a:ln>
              <a:solidFill>
                <a:schemeClr val="bg2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b="1" dirty="0" smtClean="0"/>
                <a:t>Decoded</a:t>
              </a:r>
            </a:p>
            <a:p>
              <a:pPr algn="ctr"/>
              <a:r>
                <a:rPr lang="en-US" sz="1100" b="1" dirty="0" smtClean="0"/>
                <a:t>event log</a:t>
              </a:r>
              <a:endParaRPr lang="en-US" sz="1100" b="1" dirty="0"/>
            </a:p>
          </p:txBody>
        </p:sp>
        <p:sp>
          <p:nvSpPr>
            <p:cNvPr id="76" name="Parallelogram 75"/>
            <p:cNvSpPr/>
            <p:nvPr/>
          </p:nvSpPr>
          <p:spPr>
            <a:xfrm>
              <a:off x="5604109" y="2643307"/>
              <a:ext cx="1592806" cy="504632"/>
            </a:xfrm>
            <a:prstGeom prst="parallelogram">
              <a:avLst/>
            </a:prstGeom>
            <a:gradFill flip="none" rotWithShape="0">
              <a:gsLst>
                <a:gs pos="0">
                  <a:schemeClr val="bg2">
                    <a:lumMod val="90000"/>
                  </a:schemeClr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16200000" scaled="1"/>
              <a:tileRect/>
            </a:gradFill>
            <a:ln>
              <a:solidFill>
                <a:schemeClr val="bg2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b="1" dirty="0" smtClean="0"/>
                <a:t>Transaction event log</a:t>
              </a:r>
              <a:endParaRPr lang="en-US" sz="1100" b="1" dirty="0"/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7541344" y="1793474"/>
              <a:ext cx="1261936" cy="504632"/>
            </a:xfrm>
            <a:prstGeom prst="rect">
              <a:avLst/>
            </a:prstGeom>
            <a:gradFill flip="none" rotWithShape="0">
              <a:gsLst>
                <a:gs pos="0">
                  <a:schemeClr val="bg2">
                    <a:lumMod val="90000"/>
                  </a:schemeClr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16200000" scaled="1"/>
              <a:tileRect/>
            </a:gradFill>
            <a:ln>
              <a:solidFill>
                <a:schemeClr val="bg2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b="1" dirty="0" smtClean="0"/>
                <a:t>Retrieve </a:t>
              </a:r>
              <a:br>
                <a:rPr lang="en-US" sz="1100" b="1" dirty="0" smtClean="0"/>
              </a:br>
              <a:r>
                <a:rPr lang="en-US" sz="1100" b="1" dirty="0" smtClean="0"/>
                <a:t>contract ABI</a:t>
              </a:r>
              <a:br>
                <a:rPr lang="en-US" sz="1100" b="1" dirty="0" smtClean="0"/>
              </a:br>
              <a:r>
                <a:rPr lang="en-US" sz="1100" b="1" dirty="0" smtClean="0"/>
                <a:t>(input: SCs).</a:t>
              </a:r>
              <a:endParaRPr lang="en-US" sz="1100" b="1" dirty="0"/>
            </a:p>
          </p:txBody>
        </p:sp>
        <p:sp>
          <p:nvSpPr>
            <p:cNvPr id="162" name="Parallelogram 161"/>
            <p:cNvSpPr/>
            <p:nvPr/>
          </p:nvSpPr>
          <p:spPr>
            <a:xfrm>
              <a:off x="7375955" y="2643307"/>
              <a:ext cx="1592806" cy="504632"/>
            </a:xfrm>
            <a:prstGeom prst="parallelogram">
              <a:avLst/>
            </a:prstGeom>
            <a:gradFill flip="none" rotWithShape="0">
              <a:gsLst>
                <a:gs pos="0">
                  <a:schemeClr val="bg2">
                    <a:lumMod val="90000"/>
                  </a:schemeClr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16200000" scaled="1"/>
              <a:tileRect/>
            </a:gradFill>
            <a:ln>
              <a:solidFill>
                <a:schemeClr val="bg2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b="1" dirty="0" smtClean="0"/>
                <a:t>Contract ABI</a:t>
              </a:r>
              <a:endParaRPr lang="en-US" sz="1100" b="1" dirty="0"/>
            </a:p>
          </p:txBody>
        </p:sp>
        <p:cxnSp>
          <p:nvCxnSpPr>
            <p:cNvPr id="81" name="Straight Arrow Connector 80"/>
            <p:cNvCxnSpPr>
              <a:stCxn id="59" idx="3"/>
              <a:endCxn id="70" idx="0"/>
            </p:cNvCxnSpPr>
            <p:nvPr/>
          </p:nvCxnSpPr>
          <p:spPr>
            <a:xfrm flipH="1">
              <a:off x="7300097" y="3519732"/>
              <a:ext cx="1" cy="37402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144" name="Rectangle 143"/>
            <p:cNvSpPr/>
            <p:nvPr/>
          </p:nvSpPr>
          <p:spPr>
            <a:xfrm rot="5400000">
              <a:off x="7256786" y="185013"/>
              <a:ext cx="88003" cy="2566142"/>
            </a:xfrm>
            <a:prstGeom prst="rect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b="1" dirty="0"/>
            </a:p>
          </p:txBody>
        </p:sp>
        <p:sp>
          <p:nvSpPr>
            <p:cNvPr id="59" name="Rectangle 58"/>
            <p:cNvSpPr/>
            <p:nvPr/>
          </p:nvSpPr>
          <p:spPr>
            <a:xfrm rot="5400000">
              <a:off x="7256096" y="2192659"/>
              <a:ext cx="88003" cy="2566142"/>
            </a:xfrm>
            <a:prstGeom prst="rect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b="1" dirty="0"/>
            </a:p>
          </p:txBody>
        </p:sp>
        <p:cxnSp>
          <p:nvCxnSpPr>
            <p:cNvPr id="119" name="Straight Arrow Connector 118"/>
            <p:cNvCxnSpPr>
              <a:stCxn id="96" idx="4"/>
              <a:endCxn id="144" idx="1"/>
            </p:cNvCxnSpPr>
            <p:nvPr/>
          </p:nvCxnSpPr>
          <p:spPr>
            <a:xfrm>
              <a:off x="7300096" y="1174323"/>
              <a:ext cx="692" cy="24976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96" name="Flowchart: Connector 95"/>
            <p:cNvSpPr/>
            <p:nvPr/>
          </p:nvSpPr>
          <p:spPr>
            <a:xfrm>
              <a:off x="7051347" y="676825"/>
              <a:ext cx="497498" cy="497498"/>
            </a:xfrm>
            <a:prstGeom prst="flowChartConnector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137" name="Flowchart: Connector 136"/>
            <p:cNvSpPr/>
            <p:nvPr/>
          </p:nvSpPr>
          <p:spPr>
            <a:xfrm>
              <a:off x="7051347" y="5483504"/>
              <a:ext cx="497498" cy="497498"/>
            </a:xfrm>
            <a:prstGeom prst="flowChartConnector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</a:t>
              </a:r>
              <a:endParaRPr lang="en-US" dirty="0"/>
            </a:p>
          </p:txBody>
        </p:sp>
        <p:grpSp>
          <p:nvGrpSpPr>
            <p:cNvPr id="160" name="Group 159"/>
            <p:cNvGrpSpPr/>
            <p:nvPr/>
          </p:nvGrpSpPr>
          <p:grpSpPr>
            <a:xfrm>
              <a:off x="9893646" y="1299203"/>
              <a:ext cx="1592806" cy="3086844"/>
              <a:chOff x="9933974" y="1299203"/>
              <a:chExt cx="1592806" cy="3086844"/>
            </a:xfrm>
          </p:grpSpPr>
          <p:sp>
            <p:nvSpPr>
              <p:cNvPr id="117" name="Parallelogram 116"/>
              <p:cNvSpPr/>
              <p:nvPr/>
            </p:nvSpPr>
            <p:spPr>
              <a:xfrm>
                <a:off x="9933974" y="2988069"/>
                <a:ext cx="1592806" cy="504632"/>
              </a:xfrm>
              <a:prstGeom prst="parallelogram">
                <a:avLst/>
              </a:prstGeom>
              <a:gradFill flip="none" rotWithShape="0">
                <a:gsLst>
                  <a:gs pos="0">
                    <a:schemeClr val="bg2">
                      <a:lumMod val="90000"/>
                    </a:schemeClr>
                  </a:gs>
                  <a:gs pos="50000">
                    <a:schemeClr val="bg2"/>
                  </a:gs>
                  <a:gs pos="100000">
                    <a:schemeClr val="bg1"/>
                  </a:gs>
                </a:gsLst>
                <a:lin ang="16200000" scaled="1"/>
                <a:tileRect/>
              </a:gradFill>
              <a:ln>
                <a:solidFill>
                  <a:schemeClr val="bg2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b="1" dirty="0" smtClean="0"/>
                  <a:t>Appended transaction</a:t>
                </a:r>
                <a:endParaRPr lang="en-US" sz="1100" b="1" dirty="0"/>
              </a:p>
            </p:txBody>
          </p:sp>
          <p:cxnSp>
            <p:nvCxnSpPr>
              <p:cNvPr id="118" name="Straight Arrow Connector 117"/>
              <p:cNvCxnSpPr>
                <a:stCxn id="116" idx="2"/>
                <a:endCxn id="117" idx="0"/>
              </p:cNvCxnSpPr>
              <p:nvPr/>
            </p:nvCxnSpPr>
            <p:spPr>
              <a:xfrm flipH="1">
                <a:off x="10730377" y="2643307"/>
                <a:ext cx="1" cy="34476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16" name="Rectangle 115"/>
              <p:cNvSpPr/>
              <p:nvPr/>
            </p:nvSpPr>
            <p:spPr>
              <a:xfrm>
                <a:off x="10054851" y="2138675"/>
                <a:ext cx="1351053" cy="504632"/>
              </a:xfrm>
              <a:prstGeom prst="rect">
                <a:avLst/>
              </a:prstGeom>
              <a:gradFill flip="none" rotWithShape="0">
                <a:gsLst>
                  <a:gs pos="0">
                    <a:schemeClr val="bg2">
                      <a:lumMod val="90000"/>
                    </a:schemeClr>
                  </a:gs>
                  <a:gs pos="50000">
                    <a:schemeClr val="bg2"/>
                  </a:gs>
                  <a:gs pos="100000">
                    <a:schemeClr val="bg1"/>
                  </a:gs>
                </a:gsLst>
                <a:lin ang="16200000" scaled="1"/>
                <a:tileRect/>
              </a:gradFill>
              <a:ln>
                <a:solidFill>
                  <a:schemeClr val="bg2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b="1" dirty="0" smtClean="0"/>
                  <a:t>Append event log to transaction</a:t>
                </a:r>
                <a:endParaRPr lang="en-US" sz="1100" b="1" dirty="0"/>
              </a:p>
            </p:txBody>
          </p:sp>
          <p:sp>
            <p:nvSpPr>
              <p:cNvPr id="139" name="Flowchart: Connector 138"/>
              <p:cNvSpPr/>
              <p:nvPr/>
            </p:nvSpPr>
            <p:spPr>
              <a:xfrm>
                <a:off x="10480836" y="1299203"/>
                <a:ext cx="497498" cy="497498"/>
              </a:xfrm>
              <a:prstGeom prst="flowChartConnector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b</a:t>
                </a:r>
                <a:endParaRPr lang="en-US" dirty="0"/>
              </a:p>
            </p:txBody>
          </p:sp>
          <p:cxnSp>
            <p:nvCxnSpPr>
              <p:cNvPr id="140" name="Straight Arrow Connector 139"/>
              <p:cNvCxnSpPr>
                <a:stCxn id="139" idx="4"/>
                <a:endCxn id="116" idx="0"/>
              </p:cNvCxnSpPr>
              <p:nvPr/>
            </p:nvCxnSpPr>
            <p:spPr>
              <a:xfrm>
                <a:off x="10729585" y="1796701"/>
                <a:ext cx="793" cy="34197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45" name="Flowchart: Connector 144"/>
              <p:cNvSpPr/>
              <p:nvPr/>
            </p:nvSpPr>
            <p:spPr>
              <a:xfrm>
                <a:off x="10483827" y="3888549"/>
                <a:ext cx="497498" cy="497498"/>
              </a:xfrm>
              <a:prstGeom prst="flowChartConnector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</a:t>
                </a:r>
                <a:endParaRPr lang="en-US" dirty="0"/>
              </a:p>
            </p:txBody>
          </p:sp>
          <p:cxnSp>
            <p:nvCxnSpPr>
              <p:cNvPr id="146" name="Straight Arrow Connector 145"/>
              <p:cNvCxnSpPr>
                <a:stCxn id="117" idx="4"/>
                <a:endCxn id="145" idx="0"/>
              </p:cNvCxnSpPr>
              <p:nvPr/>
            </p:nvCxnSpPr>
            <p:spPr>
              <a:xfrm>
                <a:off x="10730377" y="3492701"/>
                <a:ext cx="2199" cy="39584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</p:grpSp>
        <p:cxnSp>
          <p:nvCxnSpPr>
            <p:cNvPr id="61" name="Straight Arrow Connector 60"/>
            <p:cNvCxnSpPr>
              <a:stCxn id="175" idx="4"/>
              <a:endCxn id="60" idx="0"/>
            </p:cNvCxnSpPr>
            <p:nvPr/>
          </p:nvCxnSpPr>
          <p:spPr>
            <a:xfrm>
              <a:off x="3183039" y="1704156"/>
              <a:ext cx="3891" cy="34520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29" name="Straight Arrow Connector 128"/>
            <p:cNvCxnSpPr>
              <a:stCxn id="123" idx="4"/>
              <a:endCxn id="210" idx="0"/>
            </p:cNvCxnSpPr>
            <p:nvPr/>
          </p:nvCxnSpPr>
          <p:spPr>
            <a:xfrm>
              <a:off x="3183039" y="5195811"/>
              <a:ext cx="0" cy="36987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24" name="Straight Arrow Connector 123"/>
            <p:cNvCxnSpPr>
              <a:stCxn id="100" idx="2"/>
              <a:endCxn id="123" idx="0"/>
            </p:cNvCxnSpPr>
            <p:nvPr/>
          </p:nvCxnSpPr>
          <p:spPr>
            <a:xfrm flipH="1">
              <a:off x="3183039" y="4321301"/>
              <a:ext cx="3891" cy="36987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14" name="Straight Arrow Connector 113"/>
            <p:cNvCxnSpPr>
              <a:stCxn id="106" idx="4"/>
              <a:endCxn id="100" idx="0"/>
            </p:cNvCxnSpPr>
            <p:nvPr/>
          </p:nvCxnSpPr>
          <p:spPr>
            <a:xfrm>
              <a:off x="3183039" y="3446792"/>
              <a:ext cx="3891" cy="36987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>
              <a:stCxn id="60" idx="2"/>
              <a:endCxn id="106" idx="0"/>
            </p:cNvCxnSpPr>
            <p:nvPr/>
          </p:nvCxnSpPr>
          <p:spPr>
            <a:xfrm flipH="1">
              <a:off x="3183039" y="2553989"/>
              <a:ext cx="3891" cy="38817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>
              <a:stCxn id="4" idx="2"/>
              <a:endCxn id="175" idx="0"/>
            </p:cNvCxnSpPr>
            <p:nvPr/>
          </p:nvCxnSpPr>
          <p:spPr>
            <a:xfrm>
              <a:off x="3183039" y="888960"/>
              <a:ext cx="0" cy="31056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4" name="Flowchart: Terminator 3"/>
            <p:cNvSpPr/>
            <p:nvPr/>
          </p:nvSpPr>
          <p:spPr>
            <a:xfrm>
              <a:off x="2669079" y="613032"/>
              <a:ext cx="1027919" cy="275928"/>
            </a:xfrm>
            <a:prstGeom prst="flowChartTerminator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Begin</a:t>
              </a:r>
              <a:endParaRPr lang="en-US" sz="1600" dirty="0"/>
            </a:p>
          </p:txBody>
        </p:sp>
        <p:sp>
          <p:nvSpPr>
            <p:cNvPr id="175" name="Parallelogram 174"/>
            <p:cNvSpPr/>
            <p:nvPr/>
          </p:nvSpPr>
          <p:spPr>
            <a:xfrm>
              <a:off x="2295240" y="1199524"/>
              <a:ext cx="1775598" cy="504632"/>
            </a:xfrm>
            <a:prstGeom prst="parallelogram">
              <a:avLst/>
            </a:prstGeom>
            <a:gradFill flip="none" rotWithShape="0">
              <a:gsLst>
                <a:gs pos="0">
                  <a:schemeClr val="bg2">
                    <a:lumMod val="90000"/>
                  </a:schemeClr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16200000" scaled="1"/>
              <a:tileRect/>
            </a:gradFill>
            <a:ln>
              <a:solidFill>
                <a:schemeClr val="bg2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b="1" dirty="0" smtClean="0"/>
                <a:t>Merged &amp; </a:t>
              </a:r>
              <a:br>
                <a:rPr lang="en-US" sz="1100" b="1" dirty="0" smtClean="0"/>
              </a:br>
              <a:r>
                <a:rPr lang="en-US" sz="1100" b="1" dirty="0" smtClean="0"/>
                <a:t>sorted transactions</a:t>
              </a:r>
              <a:endParaRPr lang="en-US" sz="1100" b="1" dirty="0"/>
            </a:p>
          </p:txBody>
        </p:sp>
        <p:cxnSp>
          <p:nvCxnSpPr>
            <p:cNvPr id="185" name="Elbow Connector 184"/>
            <p:cNvCxnSpPr>
              <a:stCxn id="206" idx="1"/>
              <a:endCxn id="175" idx="5"/>
            </p:cNvCxnSpPr>
            <p:nvPr/>
          </p:nvCxnSpPr>
          <p:spPr>
            <a:xfrm rot="5400000" flipH="1" flipV="1">
              <a:off x="994474" y="1345354"/>
              <a:ext cx="1257358" cy="1470331"/>
            </a:xfrm>
            <a:prstGeom prst="bentConnector2">
              <a:avLst/>
            </a:prstGeom>
            <a:ln>
              <a:prstDash val="dash"/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206" name="Flowchart: Magnetic Disk 205"/>
            <p:cNvSpPr/>
            <p:nvPr/>
          </p:nvSpPr>
          <p:spPr>
            <a:xfrm>
              <a:off x="318650" y="2709198"/>
              <a:ext cx="1138676" cy="910302"/>
            </a:xfrm>
            <a:prstGeom prst="flowChartMagneticDisk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Local</a:t>
              </a:r>
            </a:p>
            <a:p>
              <a:pPr algn="ctr"/>
              <a:r>
                <a:rPr lang="en-US" sz="1600" dirty="0"/>
                <a:t>f</a:t>
              </a:r>
              <a:r>
                <a:rPr lang="en-US" sz="1600" dirty="0" smtClean="0"/>
                <a:t>ile system</a:t>
              </a:r>
              <a:endParaRPr lang="en-US" sz="1600" dirty="0"/>
            </a:p>
          </p:txBody>
        </p:sp>
        <p:sp>
          <p:nvSpPr>
            <p:cNvPr id="210" name="Flowchart: Terminator 209"/>
            <p:cNvSpPr/>
            <p:nvPr/>
          </p:nvSpPr>
          <p:spPr>
            <a:xfrm>
              <a:off x="2669079" y="5565689"/>
              <a:ext cx="1027919" cy="275928"/>
            </a:xfrm>
            <a:prstGeom prst="flowChartTerminator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End</a:t>
              </a:r>
              <a:endParaRPr lang="en-US" sz="1600" dirty="0"/>
            </a:p>
          </p:txBody>
        </p:sp>
        <p:sp>
          <p:nvSpPr>
            <p:cNvPr id="60" name="Flowchart: Preparation 59"/>
            <p:cNvSpPr/>
            <p:nvPr/>
          </p:nvSpPr>
          <p:spPr>
            <a:xfrm>
              <a:off x="2361864" y="2049357"/>
              <a:ext cx="1650132" cy="504632"/>
            </a:xfrm>
            <a:prstGeom prst="flowChartPreparation">
              <a:avLst/>
            </a:prstGeom>
            <a:gradFill flip="none" rotWithShape="0">
              <a:gsLst>
                <a:gs pos="0">
                  <a:schemeClr val="bg2">
                    <a:lumMod val="90000"/>
                  </a:schemeClr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16200000" scaled="1"/>
              <a:tileRect/>
            </a:gradFill>
            <a:ln>
              <a:solidFill>
                <a:schemeClr val="bg2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b="1" dirty="0" smtClean="0"/>
                <a:t>For each </a:t>
              </a:r>
              <a:r>
                <a:rPr lang="en-US" sz="1100" b="1" dirty="0"/>
                <a:t>transactions</a:t>
              </a:r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2257089" y="3816669"/>
              <a:ext cx="1859682" cy="504632"/>
            </a:xfrm>
            <a:prstGeom prst="rect">
              <a:avLst/>
            </a:prstGeom>
            <a:gradFill flip="none" rotWithShape="0">
              <a:gsLst>
                <a:gs pos="0">
                  <a:schemeClr val="bg2">
                    <a:lumMod val="90000"/>
                  </a:schemeClr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16200000" scaled="1"/>
              <a:tileRect/>
            </a:gradFill>
            <a:ln>
              <a:solidFill>
                <a:schemeClr val="bg2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b="1" dirty="0" smtClean="0"/>
                <a:t>Convert transaction with event log to XES format.</a:t>
              </a:r>
              <a:endParaRPr lang="en-US" sz="1100" b="1" dirty="0"/>
            </a:p>
          </p:txBody>
        </p:sp>
        <p:sp>
          <p:nvSpPr>
            <p:cNvPr id="106" name="Parallelogram 105"/>
            <p:cNvSpPr/>
            <p:nvPr/>
          </p:nvSpPr>
          <p:spPr>
            <a:xfrm>
              <a:off x="2386636" y="2942160"/>
              <a:ext cx="1592806" cy="504632"/>
            </a:xfrm>
            <a:prstGeom prst="parallelogram">
              <a:avLst/>
            </a:prstGeom>
            <a:gradFill flip="none" rotWithShape="0">
              <a:gsLst>
                <a:gs pos="0">
                  <a:schemeClr val="bg2">
                    <a:lumMod val="90000"/>
                  </a:schemeClr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16200000" scaled="1"/>
              <a:tileRect/>
            </a:gradFill>
            <a:ln>
              <a:solidFill>
                <a:schemeClr val="bg2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b="1" dirty="0" smtClean="0"/>
                <a:t>Transactions with </a:t>
              </a:r>
              <a:br>
                <a:rPr lang="en-US" sz="1100" b="1" dirty="0" smtClean="0"/>
              </a:br>
              <a:r>
                <a:rPr lang="en-US" sz="1100" b="1" dirty="0" smtClean="0"/>
                <a:t>event log</a:t>
              </a:r>
              <a:endParaRPr lang="en-US" sz="1100" b="1" dirty="0"/>
            </a:p>
          </p:txBody>
        </p:sp>
        <p:sp>
          <p:nvSpPr>
            <p:cNvPr id="123" name="Parallelogram 122"/>
            <p:cNvSpPr/>
            <p:nvPr/>
          </p:nvSpPr>
          <p:spPr>
            <a:xfrm>
              <a:off x="2386636" y="4691179"/>
              <a:ext cx="1592806" cy="504632"/>
            </a:xfrm>
            <a:prstGeom prst="parallelogram">
              <a:avLst/>
            </a:prstGeom>
            <a:gradFill flip="none" rotWithShape="0">
              <a:gsLst>
                <a:gs pos="0">
                  <a:schemeClr val="bg2">
                    <a:lumMod val="90000"/>
                  </a:schemeClr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16200000" scaled="1"/>
              <a:tileRect/>
            </a:gradFill>
            <a:ln>
              <a:solidFill>
                <a:schemeClr val="bg2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b="1" dirty="0" err="1" smtClean="0"/>
                <a:t>Blockchain</a:t>
              </a:r>
              <a:r>
                <a:rPr lang="en-US" sz="1100" b="1" dirty="0" smtClean="0"/>
                <a:t> event log XES file</a:t>
              </a:r>
              <a:endParaRPr lang="en-US" sz="1100" b="1" dirty="0"/>
            </a:p>
          </p:txBody>
        </p:sp>
        <p:cxnSp>
          <p:nvCxnSpPr>
            <p:cNvPr id="133" name="Elbow Connector 132"/>
            <p:cNvCxnSpPr>
              <a:stCxn id="123" idx="5"/>
              <a:endCxn id="206" idx="3"/>
            </p:cNvCxnSpPr>
            <p:nvPr/>
          </p:nvCxnSpPr>
          <p:spPr>
            <a:xfrm rot="10800000">
              <a:off x="887989" y="3619501"/>
              <a:ext cx="1561727" cy="1323995"/>
            </a:xfrm>
            <a:prstGeom prst="bentConnector2">
              <a:avLst/>
            </a:prstGeom>
            <a:ln>
              <a:prstDash val="dash"/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99" name="TextBox 98"/>
            <p:cNvSpPr txBox="1"/>
            <p:nvPr/>
          </p:nvSpPr>
          <p:spPr>
            <a:xfrm>
              <a:off x="3183038" y="2553989"/>
              <a:ext cx="4972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End?</a:t>
              </a:r>
              <a:endParaRPr lang="en-US" sz="1200" b="1" dirty="0"/>
            </a:p>
          </p:txBody>
        </p:sp>
        <p:cxnSp>
          <p:nvCxnSpPr>
            <p:cNvPr id="150" name="Straight Arrow Connector 149"/>
            <p:cNvCxnSpPr>
              <a:stCxn id="60" idx="3"/>
              <a:endCxn id="154" idx="2"/>
            </p:cNvCxnSpPr>
            <p:nvPr/>
          </p:nvCxnSpPr>
          <p:spPr>
            <a:xfrm flipV="1">
              <a:off x="4011996" y="2298106"/>
              <a:ext cx="419089" cy="356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154" name="Flowchart: Connector 153"/>
            <p:cNvSpPr/>
            <p:nvPr/>
          </p:nvSpPr>
          <p:spPr>
            <a:xfrm>
              <a:off x="4431085" y="2049357"/>
              <a:ext cx="497498" cy="497498"/>
            </a:xfrm>
            <a:prstGeom prst="flowChartConnector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157" name="Flowchart: Connector 156"/>
            <p:cNvSpPr/>
            <p:nvPr/>
          </p:nvSpPr>
          <p:spPr>
            <a:xfrm>
              <a:off x="1445277" y="2049357"/>
              <a:ext cx="497498" cy="497498"/>
            </a:xfrm>
            <a:prstGeom prst="flowChartConnector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</a:t>
              </a:r>
              <a:endParaRPr lang="en-US" dirty="0"/>
            </a:p>
          </p:txBody>
        </p:sp>
        <p:cxnSp>
          <p:nvCxnSpPr>
            <p:cNvPr id="159" name="Straight Arrow Connector 158"/>
            <p:cNvCxnSpPr>
              <a:stCxn id="157" idx="6"/>
              <a:endCxn id="60" idx="1"/>
            </p:cNvCxnSpPr>
            <p:nvPr/>
          </p:nvCxnSpPr>
          <p:spPr>
            <a:xfrm>
              <a:off x="1942775" y="2298106"/>
              <a:ext cx="419089" cy="356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161" name="Oval 160"/>
            <p:cNvSpPr/>
            <p:nvPr/>
          </p:nvSpPr>
          <p:spPr>
            <a:xfrm>
              <a:off x="2183983" y="1004141"/>
              <a:ext cx="387446" cy="387446"/>
            </a:xfrm>
            <a:prstGeom prst="ellipse">
              <a:avLst/>
            </a:prstGeom>
            <a:solidFill>
              <a:srgbClr val="FFFFCC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</a:t>
              </a:r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71" name="Oval 170"/>
            <p:cNvSpPr/>
            <p:nvPr/>
          </p:nvSpPr>
          <p:spPr>
            <a:xfrm>
              <a:off x="5567806" y="1601902"/>
              <a:ext cx="387446" cy="387446"/>
            </a:xfrm>
            <a:prstGeom prst="ellipse">
              <a:avLst/>
            </a:prstGeom>
            <a:solidFill>
              <a:srgbClr val="FFFFCC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2</a:t>
              </a:r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72" name="Oval 171"/>
            <p:cNvSpPr/>
            <p:nvPr/>
          </p:nvSpPr>
          <p:spPr>
            <a:xfrm>
              <a:off x="7347621" y="1601902"/>
              <a:ext cx="387446" cy="387446"/>
            </a:xfrm>
            <a:prstGeom prst="ellipse">
              <a:avLst/>
            </a:prstGeom>
            <a:solidFill>
              <a:srgbClr val="FFFFCC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</a:t>
              </a:r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73" name="Oval 172"/>
            <p:cNvSpPr/>
            <p:nvPr/>
          </p:nvSpPr>
          <p:spPr>
            <a:xfrm>
              <a:off x="6419414" y="3713116"/>
              <a:ext cx="387446" cy="387446"/>
            </a:xfrm>
            <a:prstGeom prst="ellipse">
              <a:avLst/>
            </a:prstGeom>
            <a:solidFill>
              <a:srgbClr val="FFFFCC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4</a:t>
              </a:r>
            </a:p>
          </p:txBody>
        </p:sp>
        <p:sp>
          <p:nvSpPr>
            <p:cNvPr id="174" name="Oval 173"/>
            <p:cNvSpPr/>
            <p:nvPr/>
          </p:nvSpPr>
          <p:spPr>
            <a:xfrm>
              <a:off x="9781596" y="1944952"/>
              <a:ext cx="387446" cy="387446"/>
            </a:xfrm>
            <a:prstGeom prst="ellipse">
              <a:avLst/>
            </a:prstGeom>
            <a:solidFill>
              <a:srgbClr val="FFFFCC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5</a:t>
              </a:r>
            </a:p>
          </p:txBody>
        </p:sp>
        <p:sp>
          <p:nvSpPr>
            <p:cNvPr id="177" name="Oval 176"/>
            <p:cNvSpPr/>
            <p:nvPr/>
          </p:nvSpPr>
          <p:spPr>
            <a:xfrm>
              <a:off x="1922243" y="3875262"/>
              <a:ext cx="387446" cy="387446"/>
            </a:xfrm>
            <a:prstGeom prst="ellipse">
              <a:avLst/>
            </a:prstGeom>
            <a:solidFill>
              <a:srgbClr val="FFFFCC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6</a:t>
              </a:r>
            </a:p>
          </p:txBody>
        </p:sp>
        <p:sp>
          <p:nvSpPr>
            <p:cNvPr id="178" name="Oval 177"/>
            <p:cNvSpPr/>
            <p:nvPr/>
          </p:nvSpPr>
          <p:spPr>
            <a:xfrm>
              <a:off x="2119144" y="4745587"/>
              <a:ext cx="387446" cy="387446"/>
            </a:xfrm>
            <a:prstGeom prst="ellipse">
              <a:avLst/>
            </a:prstGeom>
            <a:solidFill>
              <a:srgbClr val="FFFFCC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62418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 57"/>
          <p:cNvGrpSpPr/>
          <p:nvPr/>
        </p:nvGrpSpPr>
        <p:grpSpPr>
          <a:xfrm>
            <a:off x="332748" y="407518"/>
            <a:ext cx="8685370" cy="1397163"/>
            <a:chOff x="733425" y="765238"/>
            <a:chExt cx="8685370" cy="1397163"/>
          </a:xfrm>
        </p:grpSpPr>
        <p:sp>
          <p:nvSpPr>
            <p:cNvPr id="6" name="Flowchart: Terminator 5"/>
            <p:cNvSpPr/>
            <p:nvPr/>
          </p:nvSpPr>
          <p:spPr>
            <a:xfrm>
              <a:off x="733425" y="923405"/>
              <a:ext cx="734946" cy="242532"/>
            </a:xfrm>
            <a:prstGeom prst="flowChartTerminator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Begin</a:t>
              </a:r>
              <a:endParaRPr lang="en-US" sz="1200" dirty="0"/>
            </a:p>
          </p:txBody>
        </p:sp>
        <p:sp>
          <p:nvSpPr>
            <p:cNvPr id="10" name="Flowchart: Predefined Process 9"/>
            <p:cNvSpPr/>
            <p:nvPr/>
          </p:nvSpPr>
          <p:spPr>
            <a:xfrm>
              <a:off x="1866465" y="765238"/>
              <a:ext cx="1768463" cy="558865"/>
            </a:xfrm>
            <a:prstGeom prst="flowChartPredefinedProcess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Extraction workflow (3.1)</a:t>
              </a:r>
              <a:endParaRPr lang="en-US" sz="1200" dirty="0"/>
            </a:p>
          </p:txBody>
        </p:sp>
        <p:cxnSp>
          <p:nvCxnSpPr>
            <p:cNvPr id="12" name="Straight Arrow Connector 11"/>
            <p:cNvCxnSpPr>
              <a:stCxn id="6" idx="3"/>
              <a:endCxn id="10" idx="1"/>
            </p:cNvCxnSpPr>
            <p:nvPr/>
          </p:nvCxnSpPr>
          <p:spPr>
            <a:xfrm>
              <a:off x="1468371" y="1044671"/>
              <a:ext cx="39809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Flowchart: Predefined Process 19"/>
            <p:cNvSpPr/>
            <p:nvPr/>
          </p:nvSpPr>
          <p:spPr>
            <a:xfrm>
              <a:off x="4033023" y="765238"/>
              <a:ext cx="1768463" cy="558865"/>
            </a:xfrm>
            <a:prstGeom prst="flowChartPredefinedProcess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Decoding workflow (3.2)</a:t>
              </a:r>
              <a:endParaRPr lang="en-US" sz="1200" dirty="0"/>
            </a:p>
          </p:txBody>
        </p:sp>
        <p:cxnSp>
          <p:nvCxnSpPr>
            <p:cNvPr id="21" name="Straight Arrow Connector 20"/>
            <p:cNvCxnSpPr>
              <a:stCxn id="10" idx="3"/>
              <a:endCxn id="20" idx="1"/>
            </p:cNvCxnSpPr>
            <p:nvPr/>
          </p:nvCxnSpPr>
          <p:spPr>
            <a:xfrm>
              <a:off x="3634928" y="1044671"/>
              <a:ext cx="39809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4"/>
            <p:cNvSpPr/>
            <p:nvPr/>
          </p:nvSpPr>
          <p:spPr>
            <a:xfrm>
              <a:off x="6199580" y="765238"/>
              <a:ext cx="1768463" cy="55886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Process model </a:t>
              </a:r>
              <a:br>
                <a:rPr lang="en-US" sz="1200" dirty="0" smtClean="0"/>
              </a:br>
              <a:r>
                <a:rPr lang="en-US" sz="1200" dirty="0" smtClean="0"/>
                <a:t>discovery (3.3.1)</a:t>
              </a:r>
              <a:endParaRPr lang="en-US" sz="1200" dirty="0"/>
            </a:p>
          </p:txBody>
        </p:sp>
        <p:cxnSp>
          <p:nvCxnSpPr>
            <p:cNvPr id="26" name="Straight Arrow Connector 25"/>
            <p:cNvCxnSpPr>
              <a:stCxn id="20" idx="3"/>
            </p:cNvCxnSpPr>
            <p:nvPr/>
          </p:nvCxnSpPr>
          <p:spPr>
            <a:xfrm>
              <a:off x="5801485" y="1044671"/>
              <a:ext cx="39809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 29"/>
            <p:cNvSpPr/>
            <p:nvPr/>
          </p:nvSpPr>
          <p:spPr>
            <a:xfrm>
              <a:off x="4033023" y="1603536"/>
              <a:ext cx="1768463" cy="55886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Compute </a:t>
              </a:r>
              <a:br>
                <a:rPr lang="en-US" sz="1200" dirty="0" smtClean="0"/>
              </a:br>
              <a:r>
                <a:rPr lang="en-US" sz="1200" dirty="0" smtClean="0"/>
                <a:t>trace fitness (3.3.2)</a:t>
              </a:r>
              <a:endParaRPr lang="en-US" sz="1200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6199580" y="1603536"/>
              <a:ext cx="1768463" cy="55886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Transition system analysis (3.3.3)</a:t>
              </a:r>
              <a:endParaRPr lang="en-US" sz="1200" dirty="0"/>
            </a:p>
          </p:txBody>
        </p:sp>
        <p:cxnSp>
          <p:nvCxnSpPr>
            <p:cNvPr id="37" name="Straight Arrow Connector 36"/>
            <p:cNvCxnSpPr/>
            <p:nvPr/>
          </p:nvCxnSpPr>
          <p:spPr>
            <a:xfrm>
              <a:off x="5801486" y="1882969"/>
              <a:ext cx="39809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Flowchart: Terminator 39"/>
            <p:cNvSpPr/>
            <p:nvPr/>
          </p:nvSpPr>
          <p:spPr>
            <a:xfrm>
              <a:off x="8683849" y="1761702"/>
              <a:ext cx="734946" cy="242532"/>
            </a:xfrm>
            <a:prstGeom prst="flowChartTerminator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End</a:t>
              </a:r>
              <a:endParaRPr lang="en-US" sz="1200" dirty="0"/>
            </a:p>
          </p:txBody>
        </p:sp>
        <p:cxnSp>
          <p:nvCxnSpPr>
            <p:cNvPr id="41" name="Straight Arrow Connector 40"/>
            <p:cNvCxnSpPr>
              <a:endCxn id="40" idx="1"/>
            </p:cNvCxnSpPr>
            <p:nvPr/>
          </p:nvCxnSpPr>
          <p:spPr>
            <a:xfrm flipV="1">
              <a:off x="7968043" y="1882968"/>
              <a:ext cx="715806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Elbow Connector 56"/>
            <p:cNvCxnSpPr/>
            <p:nvPr/>
          </p:nvCxnSpPr>
          <p:spPr>
            <a:xfrm flipH="1">
              <a:off x="4033023" y="1044671"/>
              <a:ext cx="3935020" cy="838298"/>
            </a:xfrm>
            <a:prstGeom prst="bentConnector5">
              <a:avLst>
                <a:gd name="adj1" fmla="val -5809"/>
                <a:gd name="adj2" fmla="val 50000"/>
                <a:gd name="adj3" fmla="val 105809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3" name="Group 72"/>
          <p:cNvGrpSpPr/>
          <p:nvPr/>
        </p:nvGrpSpPr>
        <p:grpSpPr>
          <a:xfrm>
            <a:off x="332748" y="2205379"/>
            <a:ext cx="10159480" cy="558866"/>
            <a:chOff x="1639033" y="3407158"/>
            <a:chExt cx="10159480" cy="558866"/>
          </a:xfrm>
        </p:grpSpPr>
        <p:sp>
          <p:nvSpPr>
            <p:cNvPr id="24" name="Flowchart: Terminator 23"/>
            <p:cNvSpPr/>
            <p:nvPr/>
          </p:nvSpPr>
          <p:spPr>
            <a:xfrm>
              <a:off x="1639033" y="3565328"/>
              <a:ext cx="600828" cy="242532"/>
            </a:xfrm>
            <a:prstGeom prst="flowChartTerminator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Begin</a:t>
              </a:r>
              <a:endParaRPr lang="en-US" sz="1200" dirty="0"/>
            </a:p>
          </p:txBody>
        </p:sp>
        <p:sp>
          <p:nvSpPr>
            <p:cNvPr id="27" name="Flowchart: Predefined Process 26"/>
            <p:cNvSpPr/>
            <p:nvPr/>
          </p:nvSpPr>
          <p:spPr>
            <a:xfrm>
              <a:off x="2508305" y="3407159"/>
              <a:ext cx="1467312" cy="558865"/>
            </a:xfrm>
            <a:prstGeom prst="flowChartPredefinedProcess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Extraction workflow (3.1)</a:t>
              </a:r>
              <a:endParaRPr lang="en-US" sz="1200" dirty="0"/>
            </a:p>
          </p:txBody>
        </p:sp>
        <p:cxnSp>
          <p:nvCxnSpPr>
            <p:cNvPr id="28" name="Straight Arrow Connector 27"/>
            <p:cNvCxnSpPr>
              <a:stCxn id="24" idx="3"/>
              <a:endCxn id="27" idx="1"/>
            </p:cNvCxnSpPr>
            <p:nvPr/>
          </p:nvCxnSpPr>
          <p:spPr>
            <a:xfrm flipV="1">
              <a:off x="2239861" y="3686592"/>
              <a:ext cx="268444" cy="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Flowchart: Predefined Process 28"/>
            <p:cNvSpPr/>
            <p:nvPr/>
          </p:nvSpPr>
          <p:spPr>
            <a:xfrm>
              <a:off x="4244061" y="3407158"/>
              <a:ext cx="1467312" cy="558865"/>
            </a:xfrm>
            <a:prstGeom prst="flowChartPredefinedProcess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Decoding workflow (3.2)</a:t>
              </a:r>
              <a:endParaRPr lang="en-US" sz="1200" dirty="0"/>
            </a:p>
          </p:txBody>
        </p:sp>
        <p:cxnSp>
          <p:nvCxnSpPr>
            <p:cNvPr id="31" name="Straight Arrow Connector 30"/>
            <p:cNvCxnSpPr>
              <a:stCxn id="27" idx="3"/>
              <a:endCxn id="29" idx="1"/>
            </p:cNvCxnSpPr>
            <p:nvPr/>
          </p:nvCxnSpPr>
          <p:spPr>
            <a:xfrm flipV="1">
              <a:off x="3975617" y="3686591"/>
              <a:ext cx="268444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ctangle 32"/>
            <p:cNvSpPr/>
            <p:nvPr/>
          </p:nvSpPr>
          <p:spPr>
            <a:xfrm>
              <a:off x="5979817" y="3407158"/>
              <a:ext cx="1467312" cy="55886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Process model </a:t>
              </a:r>
              <a:br>
                <a:rPr lang="en-US" sz="1200" dirty="0" smtClean="0"/>
              </a:br>
              <a:r>
                <a:rPr lang="en-US" sz="1200" dirty="0" smtClean="0"/>
                <a:t>discovery (3.3.1)</a:t>
              </a:r>
              <a:endParaRPr lang="en-US" sz="1200" dirty="0"/>
            </a:p>
          </p:txBody>
        </p:sp>
        <p:cxnSp>
          <p:nvCxnSpPr>
            <p:cNvPr id="34" name="Straight Arrow Connector 33"/>
            <p:cNvCxnSpPr>
              <a:stCxn id="29" idx="3"/>
              <a:endCxn id="33" idx="1"/>
            </p:cNvCxnSpPr>
            <p:nvPr/>
          </p:nvCxnSpPr>
          <p:spPr>
            <a:xfrm>
              <a:off x="5711373" y="3686591"/>
              <a:ext cx="26844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ectangle 34"/>
            <p:cNvSpPr/>
            <p:nvPr/>
          </p:nvSpPr>
          <p:spPr>
            <a:xfrm>
              <a:off x="7715573" y="3407158"/>
              <a:ext cx="1467312" cy="55886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Compute </a:t>
              </a:r>
              <a:br>
                <a:rPr lang="en-US" sz="1200" dirty="0" smtClean="0"/>
              </a:br>
              <a:r>
                <a:rPr lang="en-US" sz="1200" dirty="0" smtClean="0"/>
                <a:t>trace fitness (3.3.2)</a:t>
              </a:r>
              <a:endParaRPr lang="en-US" sz="1200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9456629" y="3407158"/>
              <a:ext cx="1467312" cy="55886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Transition system analysis (3.3.3)</a:t>
              </a:r>
              <a:endParaRPr lang="en-US" sz="1200" dirty="0"/>
            </a:p>
          </p:txBody>
        </p:sp>
        <p:cxnSp>
          <p:nvCxnSpPr>
            <p:cNvPr id="38" name="Straight Arrow Connector 37"/>
            <p:cNvCxnSpPr>
              <a:stCxn id="33" idx="3"/>
              <a:endCxn id="35" idx="1"/>
            </p:cNvCxnSpPr>
            <p:nvPr/>
          </p:nvCxnSpPr>
          <p:spPr>
            <a:xfrm>
              <a:off x="7447129" y="3686591"/>
              <a:ext cx="26844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Flowchart: Terminator 38"/>
            <p:cNvSpPr/>
            <p:nvPr/>
          </p:nvSpPr>
          <p:spPr>
            <a:xfrm>
              <a:off x="11197685" y="3565324"/>
              <a:ext cx="600828" cy="242532"/>
            </a:xfrm>
            <a:prstGeom prst="flowChartTerminator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End</a:t>
              </a:r>
              <a:endParaRPr lang="en-US" sz="1200" dirty="0"/>
            </a:p>
          </p:txBody>
        </p:sp>
        <p:cxnSp>
          <p:nvCxnSpPr>
            <p:cNvPr id="42" name="Straight Arrow Connector 41"/>
            <p:cNvCxnSpPr>
              <a:stCxn id="36" idx="3"/>
              <a:endCxn id="39" idx="1"/>
            </p:cNvCxnSpPr>
            <p:nvPr/>
          </p:nvCxnSpPr>
          <p:spPr>
            <a:xfrm flipV="1">
              <a:off x="10923941" y="3686590"/>
              <a:ext cx="273744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>
              <a:stCxn id="35" idx="3"/>
              <a:endCxn id="36" idx="1"/>
            </p:cNvCxnSpPr>
            <p:nvPr/>
          </p:nvCxnSpPr>
          <p:spPr>
            <a:xfrm>
              <a:off x="9182885" y="3686591"/>
              <a:ext cx="27374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791128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6059</TotalTime>
  <Words>324</Words>
  <Application>Microsoft Office PowerPoint</Application>
  <PresentationFormat>Widescreen</PresentationFormat>
  <Paragraphs>96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Natanael Yabes</dc:creator>
  <cp:lastModifiedBy>Natanael Yabes</cp:lastModifiedBy>
  <cp:revision>230</cp:revision>
  <dcterms:created xsi:type="dcterms:W3CDTF">2020-07-04T20:34:47Z</dcterms:created>
  <dcterms:modified xsi:type="dcterms:W3CDTF">2020-12-23T01:17:20Z</dcterms:modified>
</cp:coreProperties>
</file>