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57" r:id="rId4"/>
    <p:sldId id="270" r:id="rId5"/>
    <p:sldId id="269" r:id="rId6"/>
    <p:sldId id="271" r:id="rId7"/>
    <p:sldId id="272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0A91-B9A9-471D-A6DB-0A8A3EC793D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85983-2FE5-4E95-B8B1-AD21E4509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834E6-394E-4A29-A065-F0BFB7070DD8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EFB6D-367E-4C25-963D-E435716D2D7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2813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795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A793B-D01C-4F5B-B8D8-6B4B22468D24}" type="datetime1">
              <a:rPr lang="fr-FR" smtClean="0"/>
              <a:t>16/04/2021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5BE1-4F4C-471B-964C-C4E6004DEADB}" type="datetime1">
              <a:rPr lang="fr-FR" smtClean="0"/>
              <a:t>16/04/2021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2174C0-AAFC-40FA-A210-5BC0E70F2E35}" type="datetime1">
              <a:rPr lang="fr-FR" smtClean="0"/>
              <a:pPr/>
              <a:t>16/04/2021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1247" y="3429000"/>
            <a:ext cx="10374313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10374312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CE1244-2061-4A1B-BE44-C57F1176482C}" type="datetime1">
              <a:rPr lang="fr-FR" smtClean="0"/>
              <a:pPr/>
              <a:t>16/04/2021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177936-4305-420E-ADB5-331C437845B8}" type="datetime1">
              <a:rPr lang="fr-FR" smtClean="0"/>
              <a:t>16/04/2021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BE45D-5312-4E6F-B811-C47C3A30D5AB}" type="datetime1">
              <a:rPr lang="fr-FR" smtClean="0"/>
              <a:t>16/04/2021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832E5-C38C-4E13-866E-BFFBFCD4F635}" type="datetime1">
              <a:rPr lang="fr-FR" smtClean="0"/>
              <a:t>16/04/2021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799" y="1524000"/>
            <a:ext cx="3662995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62994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FE6DAB-83B7-4A08-8CB8-D73B0434511A}" type="datetime1">
              <a:rPr lang="fr-FR" smtClean="0"/>
              <a:t>16/04/2021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24799" y="1527048"/>
            <a:ext cx="3679179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79178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37EAC7-A828-4647-8196-D8948109078E}" type="datetime1">
              <a:rPr lang="fr-FR" smtClean="0"/>
              <a:pPr/>
              <a:t>16/04/2021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E24C68AF-FB3F-48C7-BE77-CA17C03A5DA9}" type="datetime1">
              <a:rPr lang="fr-FR" smtClean="0"/>
              <a:pPr/>
              <a:t>16/04/2021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uv.fr/fr/datasets/demandes-de-valeurs-foncieres-geolocalise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1" y="3927220"/>
            <a:ext cx="10515598" cy="14231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-FR" b="1" dirty="0" err="1"/>
              <a:t>MyImmo</a:t>
            </a:r>
            <a:br>
              <a:rPr lang="fr-FR" b="1" dirty="0"/>
            </a:br>
            <a:r>
              <a:rPr lang="fr-FR" b="1" dirty="0"/>
              <a:t>Estimation d’un bien immobilier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fr-FR" dirty="0"/>
              <a:t>BENDAVID Natane – WADE Cheikh Abdourahmane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A8839-4956-42C3-A8AB-FE56464F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65" y="343482"/>
            <a:ext cx="10515600" cy="675109"/>
          </a:xfrm>
        </p:spPr>
        <p:txBody>
          <a:bodyPr/>
          <a:lstStyle/>
          <a:p>
            <a:pPr algn="ctr"/>
            <a:r>
              <a:rPr lang="fr-FR" dirty="0"/>
              <a:t>Projet similaire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14C9C2-66E0-4CF1-BB12-EC2D59684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3"/>
          <a:stretch/>
        </p:blipFill>
        <p:spPr>
          <a:xfrm>
            <a:off x="6096000" y="1610618"/>
            <a:ext cx="5714513" cy="4024758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718E7C48-7B64-4A8D-BEEA-60B9DBD6A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753" y="2911927"/>
            <a:ext cx="5084154" cy="142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475" y="151001"/>
            <a:ext cx="10515600" cy="688229"/>
          </a:xfrm>
        </p:spPr>
        <p:txBody>
          <a:bodyPr rtlCol="0"/>
          <a:lstStyle/>
          <a:p>
            <a:pPr algn="ctr" rtl="0"/>
            <a:r>
              <a:rPr lang="fr-FR" dirty="0"/>
              <a:t>Description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699" y="1253331"/>
            <a:ext cx="10515600" cy="435133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Création d’une API pour estimer son bien immobilier.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Estimation du bien avec une adresse postale et une surface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Mise en place d’un site web pour l’utilisation de l’API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Utilisation des données </a:t>
            </a:r>
            <a:r>
              <a:rPr lang="fr-FR" b="1" dirty="0"/>
              <a:t>des valeurs foncières géolocalisées </a:t>
            </a:r>
          </a:p>
          <a:p>
            <a:pPr lvl="1"/>
            <a:r>
              <a:rPr lang="fr-FR" b="1" dirty="0"/>
              <a:t>Source : Etalab</a:t>
            </a:r>
          </a:p>
          <a:p>
            <a:pPr lvl="1"/>
            <a:r>
              <a:rPr lang="fr-FR" b="1" dirty="0">
                <a:hlinkClick r:id="rId3"/>
              </a:rPr>
              <a:t>https://www.data.gouv.fr/fr/datasets/demandes-de-valeurs-foncieres-geolocalisees/</a:t>
            </a:r>
            <a:r>
              <a:rPr lang="fr-FR" b="1" dirty="0"/>
              <a:t> </a:t>
            </a:r>
          </a:p>
          <a:p>
            <a:pPr lvl="1"/>
            <a:r>
              <a:rPr lang="fr-FR" b="1" dirty="0"/>
              <a:t>Données depuis 2014</a:t>
            </a:r>
          </a:p>
          <a:p>
            <a:pPr rtl="0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D19BFE-A71E-444B-AC5B-3A017EBD04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4" t="13846" r="21407" b="24479"/>
          <a:stretch/>
        </p:blipFill>
        <p:spPr>
          <a:xfrm>
            <a:off x="9217947" y="1558211"/>
            <a:ext cx="2211354" cy="22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475" y="151001"/>
            <a:ext cx="10515600" cy="688229"/>
          </a:xfrm>
        </p:spPr>
        <p:txBody>
          <a:bodyPr rtlCol="0"/>
          <a:lstStyle/>
          <a:p>
            <a:pPr algn="ctr" rtl="0"/>
            <a:r>
              <a:rPr lang="fr-FR" dirty="0"/>
              <a:t>Les utilisateurs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699" y="1253331"/>
            <a:ext cx="8372912" cy="4351338"/>
          </a:xfrm>
        </p:spPr>
        <p:txBody>
          <a:bodyPr rtlCol="0">
            <a:normAutofit fontScale="92500"/>
          </a:bodyPr>
          <a:lstStyle/>
          <a:p>
            <a:pPr marL="0" indent="0" rtl="0">
              <a:buNone/>
            </a:pPr>
            <a:r>
              <a:rPr lang="fr-FR" dirty="0"/>
              <a:t>Ce projet s’adresse :</a:t>
            </a:r>
          </a:p>
          <a:p>
            <a:pPr rtl="0"/>
            <a:endParaRPr lang="fr-FR" dirty="0"/>
          </a:p>
          <a:p>
            <a:pPr lvl="1"/>
            <a:r>
              <a:rPr lang="fr-FR" dirty="0"/>
              <a:t>aux particuliers ou professionnels voulant estimer leurs biens immobiliers.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vendre leurs biens immobiliers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acheter un bien immobilier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investir dans un bien immobilier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développeurs voulant mettre en place un système d’estimation de bien immobilier sur leurs sites web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rtl="0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D19BFE-A71E-444B-AC5B-3A017EBD0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4" t="13846" r="21407" b="24479"/>
          <a:stretch/>
        </p:blipFill>
        <p:spPr>
          <a:xfrm>
            <a:off x="9217947" y="1558211"/>
            <a:ext cx="2211354" cy="22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1" y="-176049"/>
            <a:ext cx="10515600" cy="1145224"/>
          </a:xfrm>
        </p:spPr>
        <p:txBody>
          <a:bodyPr/>
          <a:lstStyle/>
          <a:p>
            <a:pPr algn="ctr"/>
            <a:r>
              <a:rPr lang="fr-FR" dirty="0"/>
              <a:t>Architecture du projet – Data </a:t>
            </a:r>
            <a:r>
              <a:rPr lang="fr-FR" dirty="0" err="1"/>
              <a:t>prep</a:t>
            </a:r>
            <a:r>
              <a:rPr lang="fr-FR" dirty="0"/>
              <a:t> / engineering</a:t>
            </a:r>
          </a:p>
        </p:txBody>
      </p:sp>
      <p:pic>
        <p:nvPicPr>
          <p:cNvPr id="1050" name="Picture 26" descr="AWS S3 with Nodejs practice. AWS SA Fundamentals | by Nhan Cao | Medium">
            <a:extLst>
              <a:ext uri="{FF2B5EF4-FFF2-40B4-BE49-F238E27FC236}">
                <a16:creationId xmlns:a16="http://schemas.microsoft.com/office/drawing/2014/main" id="{B7E6DBAD-3B97-46BF-B1BD-16008D7A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1243962"/>
            <a:ext cx="4224891" cy="145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Etudiez le fonctionnement d'Elasticsearch - Maîtrisez les bases de données  NoSQL - OpenClassrooms">
            <a:extLst>
              <a:ext uri="{FF2B5EF4-FFF2-40B4-BE49-F238E27FC236}">
                <a16:creationId xmlns:a16="http://schemas.microsoft.com/office/drawing/2014/main" id="{AF803F75-1DCC-46AB-B693-21874BEAF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969" y="3581400"/>
            <a:ext cx="3651077" cy="19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03BF2B2-6ADF-4140-BFE8-7B93E8F00C36}"/>
              </a:ext>
            </a:extLst>
          </p:cNvPr>
          <p:cNvCxnSpPr>
            <a:cxnSpLocks/>
          </p:cNvCxnSpPr>
          <p:nvPr/>
        </p:nvCxnSpPr>
        <p:spPr>
          <a:xfrm flipV="1">
            <a:off x="6540414" y="2382473"/>
            <a:ext cx="1521406" cy="112150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43E9384-1B12-4416-9A26-31031944CEEE}"/>
              </a:ext>
            </a:extLst>
          </p:cNvPr>
          <p:cNvCxnSpPr>
            <a:cxnSpLocks/>
            <a:endCxn id="1052" idx="1"/>
          </p:cNvCxnSpPr>
          <p:nvPr/>
        </p:nvCxnSpPr>
        <p:spPr>
          <a:xfrm>
            <a:off x="6540414" y="3733101"/>
            <a:ext cx="1666555" cy="79838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3AE132A-F2AF-4E9B-8E79-85D70AEEE679}"/>
              </a:ext>
            </a:extLst>
          </p:cNvPr>
          <p:cNvSpPr txBox="1"/>
          <p:nvPr/>
        </p:nvSpPr>
        <p:spPr>
          <a:xfrm>
            <a:off x="5769174" y="1806247"/>
            <a:ext cx="213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Echange avec les données dans S3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C477D22-00A9-438E-BD8B-95AA6A7D6E3D}"/>
              </a:ext>
            </a:extLst>
          </p:cNvPr>
          <p:cNvSpPr txBox="1"/>
          <p:nvPr/>
        </p:nvSpPr>
        <p:spPr>
          <a:xfrm>
            <a:off x="6009034" y="4446850"/>
            <a:ext cx="213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Preprocessing</a:t>
            </a:r>
            <a:endParaRPr lang="fr-FR" b="1" dirty="0"/>
          </a:p>
          <a:p>
            <a:pPr algn="ctr"/>
            <a:r>
              <a:rPr lang="fr-FR" b="1" dirty="0"/>
              <a:t>Transformation</a:t>
            </a:r>
          </a:p>
          <a:p>
            <a:pPr algn="ctr"/>
            <a:r>
              <a:rPr lang="fr-FR" b="1" dirty="0"/>
              <a:t>Clean data …</a:t>
            </a:r>
          </a:p>
        </p:txBody>
      </p:sp>
      <p:pic>
        <p:nvPicPr>
          <p:cNvPr id="1056" name="Picture 32" descr="Apache Spark — Wikipédia">
            <a:extLst>
              <a:ext uri="{FF2B5EF4-FFF2-40B4-BE49-F238E27FC236}">
                <a16:creationId xmlns:a16="http://schemas.microsoft.com/office/drawing/2014/main" id="{93100661-B1B0-427A-9820-EAEB7F75D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02" y="3964282"/>
            <a:ext cx="1106061" cy="5760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Logo Python PNG transparents - StickPNG">
            <a:extLst>
              <a:ext uri="{FF2B5EF4-FFF2-40B4-BE49-F238E27FC236}">
                <a16:creationId xmlns:a16="http://schemas.microsoft.com/office/drawing/2014/main" id="{273DCC4F-0ED3-461F-82BA-411FD21C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14" y="4075337"/>
            <a:ext cx="466835" cy="46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What is Google Colab?">
            <a:extLst>
              <a:ext uri="{FF2B5EF4-FFF2-40B4-BE49-F238E27FC236}">
                <a16:creationId xmlns:a16="http://schemas.microsoft.com/office/drawing/2014/main" id="{54F10E47-F05A-454B-9014-1FEBC8E08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91" y="2621097"/>
            <a:ext cx="3545146" cy="156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90907060-7AC8-4625-B59A-EA0221EA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515" y="4052844"/>
            <a:ext cx="1309485" cy="5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- Free Icons">
            <a:extLst>
              <a:ext uri="{FF2B5EF4-FFF2-40B4-BE49-F238E27FC236}">
                <a16:creationId xmlns:a16="http://schemas.microsoft.com/office/drawing/2014/main" id="{D46947C7-D75F-4D3B-BE21-10E90321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8" y="2985263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4D9D62DE-3023-49F4-9A5B-D9C44098F769}"/>
              </a:ext>
            </a:extLst>
          </p:cNvPr>
          <p:cNvSpPr txBox="1"/>
          <p:nvPr/>
        </p:nvSpPr>
        <p:spPr>
          <a:xfrm>
            <a:off x="-95401" y="4171024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0194903-2D66-4C88-BB00-0AA6B8874797}"/>
              </a:ext>
            </a:extLst>
          </p:cNvPr>
          <p:cNvCxnSpPr>
            <a:cxnSpLocks/>
          </p:cNvCxnSpPr>
          <p:nvPr/>
        </p:nvCxnSpPr>
        <p:spPr>
          <a:xfrm>
            <a:off x="1739421" y="3581400"/>
            <a:ext cx="103747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8" y="-126403"/>
            <a:ext cx="11131421" cy="1145224"/>
          </a:xfrm>
        </p:spPr>
        <p:txBody>
          <a:bodyPr/>
          <a:lstStyle/>
          <a:p>
            <a:pPr algn="ctr"/>
            <a:r>
              <a:rPr lang="fr-FR" dirty="0"/>
              <a:t>Architecture du projet – Création de modèle ML (API)</a:t>
            </a:r>
          </a:p>
        </p:txBody>
      </p:sp>
      <p:pic>
        <p:nvPicPr>
          <p:cNvPr id="1028" name="Picture 4" descr="PC Icon - Free Icons">
            <a:extLst>
              <a:ext uri="{FF2B5EF4-FFF2-40B4-BE49-F238E27FC236}">
                <a16:creationId xmlns:a16="http://schemas.microsoft.com/office/drawing/2014/main" id="{367D1272-F9A3-42F4-AA2B-E303EA828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7" y="1670786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émarrer avec Amazon API Gateway | Gestion d'API | Amazon Web Services">
            <a:extLst>
              <a:ext uri="{FF2B5EF4-FFF2-40B4-BE49-F238E27FC236}">
                <a16:creationId xmlns:a16="http://schemas.microsoft.com/office/drawing/2014/main" id="{188E21F8-E897-44D7-A26B-D6D74FCB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94" y="4057230"/>
            <a:ext cx="1388798" cy="10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erver-less Back-end Development – Development Labs LLC">
            <a:extLst>
              <a:ext uri="{FF2B5EF4-FFF2-40B4-BE49-F238E27FC236}">
                <a16:creationId xmlns:a16="http://schemas.microsoft.com/office/drawing/2014/main" id="{6AF94692-3BC3-47F0-8749-7547ADAB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568" y="1670786"/>
            <a:ext cx="1105735" cy="11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ownload How To Use Aws Sagemaker - Amazon Sagemaker Logo - Full Size PNG  Image - PNGkit">
            <a:extLst>
              <a:ext uri="{FF2B5EF4-FFF2-40B4-BE49-F238E27FC236}">
                <a16:creationId xmlns:a16="http://schemas.microsoft.com/office/drawing/2014/main" id="{236C400E-E9AF-48EB-AC6F-90EE5B34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16" y="4037922"/>
            <a:ext cx="3552305" cy="132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8" descr="Etudiez le fonctionnement d'Elasticsearch - Maîtrisez les bases de données  NoSQL - OpenClassrooms">
            <a:extLst>
              <a:ext uri="{FF2B5EF4-FFF2-40B4-BE49-F238E27FC236}">
                <a16:creationId xmlns:a16="http://schemas.microsoft.com/office/drawing/2014/main" id="{99F2E3FF-8768-4BBC-81BA-7B8BB16AA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69" y="1543508"/>
            <a:ext cx="3651077" cy="19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2745BB6-50B4-4B60-88A9-E35FCA79276D}"/>
              </a:ext>
            </a:extLst>
          </p:cNvPr>
          <p:cNvSpPr txBox="1"/>
          <p:nvPr/>
        </p:nvSpPr>
        <p:spPr>
          <a:xfrm>
            <a:off x="-10212" y="2856547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D9F12FD-835F-414F-B6A8-C3B8A49A5E95}"/>
              </a:ext>
            </a:extLst>
          </p:cNvPr>
          <p:cNvSpPr txBox="1"/>
          <p:nvPr/>
        </p:nvSpPr>
        <p:spPr>
          <a:xfrm>
            <a:off x="1887915" y="5206328"/>
            <a:ext cx="213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AWS Api Gateway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219F66-D010-472D-AA81-ACE79D74337E}"/>
              </a:ext>
            </a:extLst>
          </p:cNvPr>
          <p:cNvSpPr txBox="1"/>
          <p:nvPr/>
        </p:nvSpPr>
        <p:spPr>
          <a:xfrm>
            <a:off x="3912257" y="2844276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AWS Lambda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E0F3604-0BC8-4C0E-9A58-56B78913C131}"/>
              </a:ext>
            </a:extLst>
          </p:cNvPr>
          <p:cNvCxnSpPr>
            <a:cxnSpLocks/>
          </p:cNvCxnSpPr>
          <p:nvPr/>
        </p:nvCxnSpPr>
        <p:spPr>
          <a:xfrm>
            <a:off x="2045774" y="3090645"/>
            <a:ext cx="764538" cy="76829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2178506-06C0-477E-8FEE-E4B9504563B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078760" y="3028942"/>
            <a:ext cx="833497" cy="76288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777EA0D-359D-4804-AF33-05EC85B452F6}"/>
              </a:ext>
            </a:extLst>
          </p:cNvPr>
          <p:cNvCxnSpPr>
            <a:cxnSpLocks/>
          </p:cNvCxnSpPr>
          <p:nvPr/>
        </p:nvCxnSpPr>
        <p:spPr>
          <a:xfrm>
            <a:off x="5947794" y="3090645"/>
            <a:ext cx="1125178" cy="84528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BF2EB6F-BC43-460F-B052-976560832155}"/>
              </a:ext>
            </a:extLst>
          </p:cNvPr>
          <p:cNvCxnSpPr>
            <a:cxnSpLocks/>
          </p:cNvCxnSpPr>
          <p:nvPr/>
        </p:nvCxnSpPr>
        <p:spPr>
          <a:xfrm flipV="1">
            <a:off x="7415868" y="3000193"/>
            <a:ext cx="967998" cy="93573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0">
            <a:extLst>
              <a:ext uri="{FF2B5EF4-FFF2-40B4-BE49-F238E27FC236}">
                <a16:creationId xmlns:a16="http://schemas.microsoft.com/office/drawing/2014/main" id="{829003ED-AF31-4406-8CD3-B169EF92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83" y="5527501"/>
            <a:ext cx="666400" cy="71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 star des algorithmes de ML : XGBoost - datacorner par Benoit Cayla">
            <a:extLst>
              <a:ext uri="{FF2B5EF4-FFF2-40B4-BE49-F238E27FC236}">
                <a16:creationId xmlns:a16="http://schemas.microsoft.com/office/drawing/2014/main" id="{EDD6CEBC-38A2-4277-B888-72283542F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0" t="28752" r="26090" b="28380"/>
          <a:stretch/>
        </p:blipFill>
        <p:spPr bwMode="auto">
          <a:xfrm>
            <a:off x="8197882" y="5551803"/>
            <a:ext cx="1588878" cy="74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o Python PNG transparents - StickPNG">
            <a:extLst>
              <a:ext uri="{FF2B5EF4-FFF2-40B4-BE49-F238E27FC236}">
                <a16:creationId xmlns:a16="http://schemas.microsoft.com/office/drawing/2014/main" id="{D4D5D489-9269-4EB3-B335-4859CBA0D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18" y="5551803"/>
            <a:ext cx="666400" cy="66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eras: the Python deep learning API">
            <a:extLst>
              <a:ext uri="{FF2B5EF4-FFF2-40B4-BE49-F238E27FC236}">
                <a16:creationId xmlns:a16="http://schemas.microsoft.com/office/drawing/2014/main" id="{6F8F35E6-34A5-4E86-9222-839DD7238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81" y="5714706"/>
            <a:ext cx="1661825" cy="48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90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B07ED9-53E0-4B99-A127-7563D2E6D6AC}"/>
              </a:ext>
            </a:extLst>
          </p:cNvPr>
          <p:cNvSpPr/>
          <p:nvPr/>
        </p:nvSpPr>
        <p:spPr>
          <a:xfrm>
            <a:off x="3212983" y="1283516"/>
            <a:ext cx="4118995" cy="4723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1" y="-176049"/>
            <a:ext cx="10515600" cy="1145224"/>
          </a:xfrm>
        </p:spPr>
        <p:txBody>
          <a:bodyPr/>
          <a:lstStyle/>
          <a:p>
            <a:pPr algn="ctr"/>
            <a:r>
              <a:rPr lang="fr-FR" dirty="0"/>
              <a:t>Architecture du projet – Interface web</a:t>
            </a:r>
          </a:p>
        </p:txBody>
      </p:sp>
      <p:pic>
        <p:nvPicPr>
          <p:cNvPr id="1032" name="Picture 8" descr="amazon-ec2-utilities · GitHub Topics · GitHub">
            <a:extLst>
              <a:ext uri="{FF2B5EF4-FFF2-40B4-BE49-F238E27FC236}">
                <a16:creationId xmlns:a16="http://schemas.microsoft.com/office/drawing/2014/main" id="{2C6A9249-AABA-437E-8052-D2BA1183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980" y="1958804"/>
            <a:ext cx="3429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Vue.js Enterprise Partners - Modus Create">
            <a:extLst>
              <a:ext uri="{FF2B5EF4-FFF2-40B4-BE49-F238E27FC236}">
                <a16:creationId xmlns:a16="http://schemas.microsoft.com/office/drawing/2014/main" id="{7CFB44DE-A0EB-435C-8F1D-4BA044F7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429" y="3951922"/>
            <a:ext cx="2639424" cy="158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8">
            <a:extLst>
              <a:ext uri="{FF2B5EF4-FFF2-40B4-BE49-F238E27FC236}">
                <a16:creationId xmlns:a16="http://schemas.microsoft.com/office/drawing/2014/main" id="{6EF05A9F-DE71-46CA-AEB4-D154C6D14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782" y="3793661"/>
            <a:ext cx="3651077" cy="19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C Icon - Free Icons">
            <a:extLst>
              <a:ext uri="{FF2B5EF4-FFF2-40B4-BE49-F238E27FC236}">
                <a16:creationId xmlns:a16="http://schemas.microsoft.com/office/drawing/2014/main" id="{A83DD667-F56C-4540-B4F0-ED46E719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8" y="2644563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C7FF3BA-9095-4B4A-A047-64CF29EBE3C7}"/>
              </a:ext>
            </a:extLst>
          </p:cNvPr>
          <p:cNvSpPr txBox="1"/>
          <p:nvPr/>
        </p:nvSpPr>
        <p:spPr>
          <a:xfrm>
            <a:off x="-98381" y="3830324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pic>
        <p:nvPicPr>
          <p:cNvPr id="13" name="Picture 10" descr="Démarrer avec Amazon API Gateway | Gestion d'API | Amazon Web Services">
            <a:extLst>
              <a:ext uri="{FF2B5EF4-FFF2-40B4-BE49-F238E27FC236}">
                <a16:creationId xmlns:a16="http://schemas.microsoft.com/office/drawing/2014/main" id="{AA3BF0EC-1B21-442E-89E1-1B9A51A2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456" y="1351292"/>
            <a:ext cx="1388798" cy="10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4854CB3-5765-4291-9DAE-0D581C6C6366}"/>
              </a:ext>
            </a:extLst>
          </p:cNvPr>
          <p:cNvSpPr txBox="1"/>
          <p:nvPr/>
        </p:nvSpPr>
        <p:spPr>
          <a:xfrm>
            <a:off x="9283677" y="2500390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Api ML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44D8EB-55F0-4204-B1D4-D778E1C2EF59}"/>
              </a:ext>
            </a:extLst>
          </p:cNvPr>
          <p:cNvSpPr txBox="1"/>
          <p:nvPr/>
        </p:nvSpPr>
        <p:spPr>
          <a:xfrm>
            <a:off x="3703526" y="1417613"/>
            <a:ext cx="313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Interface Web - </a:t>
            </a:r>
            <a:r>
              <a:rPr lang="fr-FR" b="1" dirty="0" err="1"/>
              <a:t>MyImmo</a:t>
            </a:r>
            <a:endParaRPr lang="fr-FR" b="1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868EE8A-F22F-428F-903C-F0D4266C279C}"/>
              </a:ext>
            </a:extLst>
          </p:cNvPr>
          <p:cNvCxnSpPr>
            <a:cxnSpLocks/>
          </p:cNvCxnSpPr>
          <p:nvPr/>
        </p:nvCxnSpPr>
        <p:spPr>
          <a:xfrm flipV="1">
            <a:off x="7384765" y="2357667"/>
            <a:ext cx="2161907" cy="112150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6F310B1-0343-4FEA-86D7-5EDE7D13CD0E}"/>
              </a:ext>
            </a:extLst>
          </p:cNvPr>
          <p:cNvCxnSpPr>
            <a:cxnSpLocks/>
          </p:cNvCxnSpPr>
          <p:nvPr/>
        </p:nvCxnSpPr>
        <p:spPr>
          <a:xfrm>
            <a:off x="7412763" y="3735201"/>
            <a:ext cx="2242693" cy="9290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9599786-2C04-47E7-B7DA-57BDF1695052}"/>
              </a:ext>
            </a:extLst>
          </p:cNvPr>
          <p:cNvCxnSpPr>
            <a:cxnSpLocks/>
          </p:cNvCxnSpPr>
          <p:nvPr/>
        </p:nvCxnSpPr>
        <p:spPr>
          <a:xfrm>
            <a:off x="1797067" y="3390786"/>
            <a:ext cx="129601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4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QUIS VILLE 16 X 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66_TF03031010" id="{02BD5580-1C21-4CCC-8EFF-1EAEEAAAF976}" vid="{5C3F23B1-48D1-4577-ABFE-4C24889562E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Arrière-plan de présentation professionnelle avec croquis de ville (grand écran)</Template>
  <TotalTime>435</TotalTime>
  <Words>191</Words>
  <Application>Microsoft Office PowerPoint</Application>
  <PresentationFormat>Grand écran</PresentationFormat>
  <Paragraphs>46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Schoolbook</vt:lpstr>
      <vt:lpstr>CROQUIS VILLE 16 X 9</vt:lpstr>
      <vt:lpstr>MyImmo Estimation d’un bien immobilier</vt:lpstr>
      <vt:lpstr>Projet similaire</vt:lpstr>
      <vt:lpstr>Description du projet</vt:lpstr>
      <vt:lpstr>Les utilisateurs</vt:lpstr>
      <vt:lpstr>Architecture du projet – Data prep / engineering</vt:lpstr>
      <vt:lpstr>Architecture du projet – Création de modèle ML (API)</vt:lpstr>
      <vt:lpstr>Architecture du projet – Interface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MyImmo Estimation d’un bien immobilier</dc:title>
  <dc:creator>Natane Bendavid</dc:creator>
  <cp:lastModifiedBy>Natane Bendavid</cp:lastModifiedBy>
  <cp:revision>26</cp:revision>
  <dcterms:created xsi:type="dcterms:W3CDTF">2021-04-07T07:12:26Z</dcterms:created>
  <dcterms:modified xsi:type="dcterms:W3CDTF">2021-04-16T11:00:19Z</dcterms:modified>
</cp:coreProperties>
</file>